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3"/>
  </p:notesMasterIdLst>
  <p:sldIdLst>
    <p:sldId id="257" r:id="rId2"/>
    <p:sldId id="696" r:id="rId3"/>
    <p:sldId id="994" r:id="rId4"/>
    <p:sldId id="271" r:id="rId5"/>
    <p:sldId id="879" r:id="rId6"/>
    <p:sldId id="995" r:id="rId7"/>
    <p:sldId id="428" r:id="rId8"/>
    <p:sldId id="488" r:id="rId9"/>
    <p:sldId id="991" r:id="rId10"/>
    <p:sldId id="1019" r:id="rId11"/>
    <p:sldId id="1018" r:id="rId12"/>
    <p:sldId id="1020" r:id="rId13"/>
    <p:sldId id="1017" r:id="rId14"/>
    <p:sldId id="1016" r:id="rId15"/>
    <p:sldId id="1012" r:id="rId16"/>
    <p:sldId id="1013" r:id="rId17"/>
    <p:sldId id="1014" r:id="rId18"/>
    <p:sldId id="851" r:id="rId19"/>
    <p:sldId id="992" r:id="rId20"/>
    <p:sldId id="423" r:id="rId21"/>
    <p:sldId id="554" r:id="rId22"/>
    <p:sldId id="269" r:id="rId23"/>
    <p:sldId id="875" r:id="rId24"/>
    <p:sldId id="386" r:id="rId25"/>
    <p:sldId id="388" r:id="rId26"/>
    <p:sldId id="389" r:id="rId27"/>
    <p:sldId id="975" r:id="rId28"/>
    <p:sldId id="376" r:id="rId29"/>
    <p:sldId id="871" r:id="rId30"/>
    <p:sldId id="878" r:id="rId31"/>
    <p:sldId id="986" r:id="rId32"/>
    <p:sldId id="870" r:id="rId33"/>
    <p:sldId id="972" r:id="rId34"/>
    <p:sldId id="564" r:id="rId35"/>
    <p:sldId id="563" r:id="rId36"/>
    <p:sldId id="880" r:id="rId37"/>
    <p:sldId id="258" r:id="rId38"/>
    <p:sldId id="974" r:id="rId39"/>
    <p:sldId id="556" r:id="rId40"/>
    <p:sldId id="977" r:id="rId41"/>
    <p:sldId id="976" r:id="rId42"/>
    <p:sldId id="572" r:id="rId43"/>
    <p:sldId id="557" r:id="rId44"/>
    <p:sldId id="260" r:id="rId45"/>
    <p:sldId id="261" r:id="rId46"/>
    <p:sldId id="573" r:id="rId47"/>
    <p:sldId id="565" r:id="rId48"/>
    <p:sldId id="566" r:id="rId49"/>
    <p:sldId id="567" r:id="rId50"/>
    <p:sldId id="568" r:id="rId51"/>
    <p:sldId id="569" r:id="rId52"/>
    <p:sldId id="570" r:id="rId53"/>
    <p:sldId id="571" r:id="rId54"/>
    <p:sldId id="998" r:id="rId55"/>
    <p:sldId id="574" r:id="rId56"/>
    <p:sldId id="575" r:id="rId57"/>
    <p:sldId id="576" r:id="rId58"/>
    <p:sldId id="577" r:id="rId59"/>
    <p:sldId id="578" r:id="rId60"/>
    <p:sldId id="579" r:id="rId61"/>
    <p:sldId id="580" r:id="rId62"/>
    <p:sldId id="795" r:id="rId63"/>
    <p:sldId id="267" r:id="rId64"/>
    <p:sldId id="431" r:id="rId65"/>
    <p:sldId id="495" r:id="rId66"/>
    <p:sldId id="265" r:id="rId67"/>
    <p:sldId id="1004" r:id="rId68"/>
    <p:sldId id="1005" r:id="rId69"/>
    <p:sldId id="588" r:id="rId70"/>
    <p:sldId id="589" r:id="rId71"/>
    <p:sldId id="590" r:id="rId72"/>
    <p:sldId id="587" r:id="rId73"/>
    <p:sldId id="591" r:id="rId74"/>
    <p:sldId id="270" r:id="rId75"/>
    <p:sldId id="585" r:id="rId76"/>
    <p:sldId id="978" r:id="rId77"/>
    <p:sldId id="586" r:id="rId78"/>
    <p:sldId id="272" r:id="rId79"/>
    <p:sldId id="886" r:id="rId80"/>
    <p:sldId id="268" r:id="rId81"/>
    <p:sldId id="873" r:id="rId82"/>
    <p:sldId id="581" r:id="rId83"/>
    <p:sldId id="582" r:id="rId84"/>
    <p:sldId id="459" r:id="rId85"/>
    <p:sldId id="727" r:id="rId86"/>
    <p:sldId id="883" r:id="rId87"/>
    <p:sldId id="882" r:id="rId88"/>
    <p:sldId id="884" r:id="rId89"/>
    <p:sldId id="518" r:id="rId90"/>
    <p:sldId id="519" r:id="rId91"/>
    <p:sldId id="259" r:id="rId92"/>
    <p:sldId id="722" r:id="rId93"/>
    <p:sldId id="723" r:id="rId94"/>
    <p:sldId id="898" r:id="rId95"/>
    <p:sldId id="897" r:id="rId96"/>
    <p:sldId id="274" r:id="rId97"/>
    <p:sldId id="1021" r:id="rId98"/>
    <p:sldId id="885" r:id="rId99"/>
    <p:sldId id="966" r:id="rId100"/>
    <p:sldId id="967" r:id="rId101"/>
    <p:sldId id="1015" r:id="rId102"/>
    <p:sldId id="529" r:id="rId103"/>
    <p:sldId id="525" r:id="rId104"/>
    <p:sldId id="724" r:id="rId105"/>
    <p:sldId id="1003" r:id="rId106"/>
    <p:sldId id="999" r:id="rId107"/>
    <p:sldId id="1000" r:id="rId108"/>
    <p:sldId id="711" r:id="rId109"/>
    <p:sldId id="1001" r:id="rId110"/>
    <p:sldId id="1002" r:id="rId111"/>
    <p:sldId id="895" r:id="rId112"/>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6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6"/>
  </p:normalViewPr>
  <p:slideViewPr>
    <p:cSldViewPr snapToGrid="0" snapToObjects="1">
      <p:cViewPr varScale="1">
        <p:scale>
          <a:sx n="100" d="100"/>
          <a:sy n="100"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20266-A85A-A743-BDAA-07B040B5FA37}" type="datetimeFigureOut">
              <a:rPr lang="ru-UA" smtClean="0"/>
              <a:t>17.02.2020</a:t>
            </a:fld>
            <a:endParaRPr lang="ru-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33D8-DC88-384B-9E79-AA8E7BB5ED51}" type="slidenum">
              <a:rPr lang="ru-UA" smtClean="0"/>
              <a:t>‹#›</a:t>
            </a:fld>
            <a:endParaRPr lang="ru-UA"/>
          </a:p>
        </p:txBody>
      </p:sp>
    </p:spTree>
    <p:extLst>
      <p:ext uri="{BB962C8B-B14F-4D97-AF65-F5344CB8AC3E}">
        <p14:creationId xmlns:p14="http://schemas.microsoft.com/office/powerpoint/2010/main" val="220179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a:t>
            </a:fld>
            <a:endParaRPr lang="ru-RU" dirty="0"/>
          </a:p>
        </p:txBody>
      </p:sp>
    </p:spTree>
    <p:extLst>
      <p:ext uri="{BB962C8B-B14F-4D97-AF65-F5344CB8AC3E}">
        <p14:creationId xmlns:p14="http://schemas.microsoft.com/office/powerpoint/2010/main" val="3606811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E02CA3ED-7A73-4BE9-A9BB-425FB08A0ADC}" type="slidenum">
              <a:rPr lang="ru-RU" smtClean="0"/>
              <a:t>44</a:t>
            </a:fld>
            <a:endParaRPr lang="ru-RU"/>
          </a:p>
        </p:txBody>
      </p:sp>
    </p:spTree>
    <p:extLst>
      <p:ext uri="{BB962C8B-B14F-4D97-AF65-F5344CB8AC3E}">
        <p14:creationId xmlns:p14="http://schemas.microsoft.com/office/powerpoint/2010/main" val="59399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B27ACB-B48A-4045-BA78-92FCDFBF8505}" type="slidenum">
              <a:rPr lang="ru-RU" smtClean="0"/>
              <a:t>62</a:t>
            </a:fld>
            <a:endParaRPr lang="ru-RU"/>
          </a:p>
        </p:txBody>
      </p:sp>
    </p:spTree>
    <p:extLst>
      <p:ext uri="{BB962C8B-B14F-4D97-AF65-F5344CB8AC3E}">
        <p14:creationId xmlns:p14="http://schemas.microsoft.com/office/powerpoint/2010/main" val="3602870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B27ACB-B48A-4045-BA78-92FCDFBF8505}" type="slidenum">
              <a:rPr lang="ru-RU" smtClean="0"/>
              <a:t>63</a:t>
            </a:fld>
            <a:endParaRPr lang="ru-RU"/>
          </a:p>
        </p:txBody>
      </p:sp>
    </p:spTree>
    <p:extLst>
      <p:ext uri="{BB962C8B-B14F-4D97-AF65-F5344CB8AC3E}">
        <p14:creationId xmlns:p14="http://schemas.microsoft.com/office/powerpoint/2010/main" val="1938484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67</a:t>
            </a:fld>
            <a:endParaRPr lang="ru-RU" dirty="0"/>
          </a:p>
        </p:txBody>
      </p:sp>
    </p:spTree>
    <p:extLst>
      <p:ext uri="{BB962C8B-B14F-4D97-AF65-F5344CB8AC3E}">
        <p14:creationId xmlns:p14="http://schemas.microsoft.com/office/powerpoint/2010/main" val="4201629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68</a:t>
            </a:fld>
            <a:endParaRPr lang="ru-RU" dirty="0"/>
          </a:p>
        </p:txBody>
      </p:sp>
    </p:spTree>
    <p:extLst>
      <p:ext uri="{BB962C8B-B14F-4D97-AF65-F5344CB8AC3E}">
        <p14:creationId xmlns:p14="http://schemas.microsoft.com/office/powerpoint/2010/main" val="682904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250A8-C676-5046-8A63-19C8B34C6B98}" type="slidenum">
              <a:rPr lang="ru-RU" smtClean="0"/>
              <a:t>81</a:t>
            </a:fld>
            <a:endParaRPr lang="ru-RU"/>
          </a:p>
        </p:txBody>
      </p:sp>
    </p:spTree>
    <p:extLst>
      <p:ext uri="{BB962C8B-B14F-4D97-AF65-F5344CB8AC3E}">
        <p14:creationId xmlns:p14="http://schemas.microsoft.com/office/powerpoint/2010/main" val="2021013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pPr/>
              <a:t>82</a:t>
            </a:fld>
            <a:endParaRPr lang="ru-RU" dirty="0"/>
          </a:p>
        </p:txBody>
      </p:sp>
    </p:spTree>
    <p:extLst>
      <p:ext uri="{BB962C8B-B14F-4D97-AF65-F5344CB8AC3E}">
        <p14:creationId xmlns:p14="http://schemas.microsoft.com/office/powerpoint/2010/main" val="174505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pPr/>
              <a:t>83</a:t>
            </a:fld>
            <a:endParaRPr lang="ru-RU" dirty="0"/>
          </a:p>
        </p:txBody>
      </p:sp>
    </p:spTree>
    <p:extLst>
      <p:ext uri="{BB962C8B-B14F-4D97-AF65-F5344CB8AC3E}">
        <p14:creationId xmlns:p14="http://schemas.microsoft.com/office/powerpoint/2010/main" val="619094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B27ACB-B48A-4045-BA78-92FCDFBF8505}" type="slidenum">
              <a:rPr lang="ru-RU" smtClean="0"/>
              <a:t>85</a:t>
            </a:fld>
            <a:endParaRPr lang="ru-RU"/>
          </a:p>
        </p:txBody>
      </p:sp>
    </p:spTree>
    <p:extLst>
      <p:ext uri="{BB962C8B-B14F-4D97-AF65-F5344CB8AC3E}">
        <p14:creationId xmlns:p14="http://schemas.microsoft.com/office/powerpoint/2010/main" val="3157297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91</a:t>
            </a:fld>
            <a:endParaRPr lang="ru-RU" dirty="0"/>
          </a:p>
        </p:txBody>
      </p:sp>
    </p:spTree>
    <p:extLst>
      <p:ext uri="{BB962C8B-B14F-4D97-AF65-F5344CB8AC3E}">
        <p14:creationId xmlns:p14="http://schemas.microsoft.com/office/powerpoint/2010/main" val="94750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11</a:t>
            </a:fld>
            <a:endParaRPr lang="ru-RU" dirty="0"/>
          </a:p>
        </p:txBody>
      </p:sp>
    </p:spTree>
    <p:extLst>
      <p:ext uri="{BB962C8B-B14F-4D97-AF65-F5344CB8AC3E}">
        <p14:creationId xmlns:p14="http://schemas.microsoft.com/office/powerpoint/2010/main" val="350290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97</a:t>
            </a:fld>
            <a:endParaRPr lang="ru-RU" dirty="0"/>
          </a:p>
        </p:txBody>
      </p:sp>
    </p:spTree>
    <p:extLst>
      <p:ext uri="{BB962C8B-B14F-4D97-AF65-F5344CB8AC3E}">
        <p14:creationId xmlns:p14="http://schemas.microsoft.com/office/powerpoint/2010/main" val="148580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99</a:t>
            </a:fld>
            <a:endParaRPr lang="ru-RU" dirty="0"/>
          </a:p>
        </p:txBody>
      </p:sp>
    </p:spTree>
    <p:extLst>
      <p:ext uri="{BB962C8B-B14F-4D97-AF65-F5344CB8AC3E}">
        <p14:creationId xmlns:p14="http://schemas.microsoft.com/office/powerpoint/2010/main" val="2062726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100</a:t>
            </a:fld>
            <a:endParaRPr lang="ru-RU" dirty="0"/>
          </a:p>
        </p:txBody>
      </p:sp>
    </p:spTree>
    <p:extLst>
      <p:ext uri="{BB962C8B-B14F-4D97-AF65-F5344CB8AC3E}">
        <p14:creationId xmlns:p14="http://schemas.microsoft.com/office/powerpoint/2010/main" val="3945459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101</a:t>
            </a:fld>
            <a:endParaRPr lang="ru-RU" dirty="0"/>
          </a:p>
        </p:txBody>
      </p:sp>
    </p:spTree>
    <p:extLst>
      <p:ext uri="{BB962C8B-B14F-4D97-AF65-F5344CB8AC3E}">
        <p14:creationId xmlns:p14="http://schemas.microsoft.com/office/powerpoint/2010/main" val="1455403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105</a:t>
            </a:fld>
            <a:endParaRPr lang="ru-RU" dirty="0"/>
          </a:p>
        </p:txBody>
      </p:sp>
    </p:spTree>
    <p:extLst>
      <p:ext uri="{BB962C8B-B14F-4D97-AF65-F5344CB8AC3E}">
        <p14:creationId xmlns:p14="http://schemas.microsoft.com/office/powerpoint/2010/main" val="671894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106</a:t>
            </a:fld>
            <a:endParaRPr lang="ru-RU" dirty="0"/>
          </a:p>
        </p:txBody>
      </p:sp>
    </p:spTree>
    <p:extLst>
      <p:ext uri="{BB962C8B-B14F-4D97-AF65-F5344CB8AC3E}">
        <p14:creationId xmlns:p14="http://schemas.microsoft.com/office/powerpoint/2010/main" val="268802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107</a:t>
            </a:fld>
            <a:endParaRPr lang="ru-RU" dirty="0"/>
          </a:p>
        </p:txBody>
      </p:sp>
    </p:spTree>
    <p:extLst>
      <p:ext uri="{BB962C8B-B14F-4D97-AF65-F5344CB8AC3E}">
        <p14:creationId xmlns:p14="http://schemas.microsoft.com/office/powerpoint/2010/main" val="13329210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109</a:t>
            </a:fld>
            <a:endParaRPr lang="ru-RU" dirty="0"/>
          </a:p>
        </p:txBody>
      </p:sp>
    </p:spTree>
    <p:extLst>
      <p:ext uri="{BB962C8B-B14F-4D97-AF65-F5344CB8AC3E}">
        <p14:creationId xmlns:p14="http://schemas.microsoft.com/office/powerpoint/2010/main" val="1767790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110</a:t>
            </a:fld>
            <a:endParaRPr lang="ru-RU" dirty="0"/>
          </a:p>
        </p:txBody>
      </p:sp>
    </p:spTree>
    <p:extLst>
      <p:ext uri="{BB962C8B-B14F-4D97-AF65-F5344CB8AC3E}">
        <p14:creationId xmlns:p14="http://schemas.microsoft.com/office/powerpoint/2010/main" val="1265986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12</a:t>
            </a:fld>
            <a:endParaRPr lang="ru-RU" dirty="0"/>
          </a:p>
        </p:txBody>
      </p:sp>
    </p:spTree>
    <p:extLst>
      <p:ext uri="{BB962C8B-B14F-4D97-AF65-F5344CB8AC3E}">
        <p14:creationId xmlns:p14="http://schemas.microsoft.com/office/powerpoint/2010/main" val="3579069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13</a:t>
            </a:fld>
            <a:endParaRPr lang="ru-RU" dirty="0"/>
          </a:p>
        </p:txBody>
      </p:sp>
    </p:spTree>
    <p:extLst>
      <p:ext uri="{BB962C8B-B14F-4D97-AF65-F5344CB8AC3E}">
        <p14:creationId xmlns:p14="http://schemas.microsoft.com/office/powerpoint/2010/main" val="3742299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14</a:t>
            </a:fld>
            <a:endParaRPr lang="ru-RU" dirty="0"/>
          </a:p>
        </p:txBody>
      </p:sp>
    </p:spTree>
    <p:extLst>
      <p:ext uri="{BB962C8B-B14F-4D97-AF65-F5344CB8AC3E}">
        <p14:creationId xmlns:p14="http://schemas.microsoft.com/office/powerpoint/2010/main" val="284136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15</a:t>
            </a:fld>
            <a:endParaRPr lang="ru-RU" dirty="0"/>
          </a:p>
        </p:txBody>
      </p:sp>
    </p:spTree>
    <p:extLst>
      <p:ext uri="{BB962C8B-B14F-4D97-AF65-F5344CB8AC3E}">
        <p14:creationId xmlns:p14="http://schemas.microsoft.com/office/powerpoint/2010/main" val="2677465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16</a:t>
            </a:fld>
            <a:endParaRPr lang="ru-RU" dirty="0"/>
          </a:p>
        </p:txBody>
      </p:sp>
    </p:spTree>
    <p:extLst>
      <p:ext uri="{BB962C8B-B14F-4D97-AF65-F5344CB8AC3E}">
        <p14:creationId xmlns:p14="http://schemas.microsoft.com/office/powerpoint/2010/main" val="940532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ижний колонтитул 3"/>
          <p:cNvSpPr>
            <a:spLocks noGrp="1"/>
          </p:cNvSpPr>
          <p:nvPr>
            <p:ph type="ftr" sz="quarter" idx="10"/>
          </p:nvPr>
        </p:nvSpPr>
        <p:spPr/>
        <p:txBody>
          <a:bodyPr/>
          <a:lstStyle/>
          <a:p>
            <a:endParaRPr lang="ru-RU" dirty="0"/>
          </a:p>
        </p:txBody>
      </p:sp>
      <p:sp>
        <p:nvSpPr>
          <p:cNvPr id="5" name="Номер слайда 4"/>
          <p:cNvSpPr>
            <a:spLocks noGrp="1"/>
          </p:cNvSpPr>
          <p:nvPr>
            <p:ph type="sldNum" sz="quarter" idx="11"/>
          </p:nvPr>
        </p:nvSpPr>
        <p:spPr/>
        <p:txBody>
          <a:bodyPr/>
          <a:lstStyle/>
          <a:p>
            <a:fld id="{395F4BD8-9CF0-40D6-ACB5-B22D8DE64A3B}" type="slidenum">
              <a:rPr lang="ru-RU" smtClean="0"/>
              <a:t>17</a:t>
            </a:fld>
            <a:endParaRPr lang="ru-RU" dirty="0"/>
          </a:p>
        </p:txBody>
      </p:sp>
    </p:spTree>
    <p:extLst>
      <p:ext uri="{BB962C8B-B14F-4D97-AF65-F5344CB8AC3E}">
        <p14:creationId xmlns:p14="http://schemas.microsoft.com/office/powerpoint/2010/main" val="3598470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1B27ACB-B48A-4045-BA78-92FCDFBF8505}" type="slidenum">
              <a:rPr lang="ru-RU" smtClean="0"/>
              <a:t>22</a:t>
            </a:fld>
            <a:endParaRPr lang="ru-RU"/>
          </a:p>
        </p:txBody>
      </p:sp>
    </p:spTree>
    <p:extLst>
      <p:ext uri="{BB962C8B-B14F-4D97-AF65-F5344CB8AC3E}">
        <p14:creationId xmlns:p14="http://schemas.microsoft.com/office/powerpoint/2010/main" val="53773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1935AE-4D8A-BD47-839C-119F76C73947}"/>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UA"/>
          </a:p>
        </p:txBody>
      </p:sp>
      <p:sp>
        <p:nvSpPr>
          <p:cNvPr id="3" name="Подзаголовок 2">
            <a:extLst>
              <a:ext uri="{FF2B5EF4-FFF2-40B4-BE49-F238E27FC236}">
                <a16:creationId xmlns:a16="http://schemas.microsoft.com/office/drawing/2014/main" id="{06B53A18-E399-8E41-8732-B6D496C3CE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UA"/>
          </a:p>
        </p:txBody>
      </p:sp>
      <p:sp>
        <p:nvSpPr>
          <p:cNvPr id="4" name="Дата 3">
            <a:extLst>
              <a:ext uri="{FF2B5EF4-FFF2-40B4-BE49-F238E27FC236}">
                <a16:creationId xmlns:a16="http://schemas.microsoft.com/office/drawing/2014/main" id="{9B50A7B2-5E35-8846-988F-B40E2F5A3325}"/>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D49758EB-9611-F04F-BC74-C345B4B5CBC4}"/>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858B6027-3C72-6642-B553-87160AD74DC8}"/>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919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2BF4F7-25A7-C140-A9B7-8ED8287C0438}"/>
              </a:ext>
            </a:extLst>
          </p:cNvPr>
          <p:cNvSpPr>
            <a:spLocks noGrp="1"/>
          </p:cNvSpPr>
          <p:nvPr>
            <p:ph type="title"/>
          </p:nvPr>
        </p:nvSpPr>
        <p:spPr/>
        <p:txBody>
          <a:bodyPr/>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ADA023D1-E553-9545-BA89-8F700F29B75D}"/>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97A054C5-40C3-244E-A46E-4BC9B11F72AF}"/>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51B8A492-0693-9343-98E1-D41B6B3D5E36}"/>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98319AB2-75E3-4C4A-ABEB-C72F02C6AA8B}"/>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406247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BC098BF9-E82A-8344-985C-7655C347834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UA"/>
          </a:p>
        </p:txBody>
      </p:sp>
      <p:sp>
        <p:nvSpPr>
          <p:cNvPr id="3" name="Вертикальный текст 2">
            <a:extLst>
              <a:ext uri="{FF2B5EF4-FFF2-40B4-BE49-F238E27FC236}">
                <a16:creationId xmlns:a16="http://schemas.microsoft.com/office/drawing/2014/main" id="{C653A497-EC89-654A-9150-A0CB8E58DAB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6AED39D9-C770-E94F-B2F7-2CF702A68FC1}"/>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542D32C8-5FDD-DC43-B5DA-7ECBC567B2C7}"/>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5317CECB-C6A5-8E47-A89A-E297BA324FCB}"/>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107692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F575D2-04D7-174A-B6CA-7D6432B1C956}"/>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59435E05-03DD-B54C-8EBA-2970B7B015C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C928648C-2B2E-F247-A55D-6A8CC18C023B}"/>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861148C5-7C32-6940-B2EC-0D7CBCEB8D71}"/>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E9E0A6BF-7A15-E14E-B6F7-A32AD9CF33AE}"/>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1071524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DFB69D-1543-3A46-9859-C9FEE95AB9E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UA"/>
          </a:p>
        </p:txBody>
      </p:sp>
      <p:sp>
        <p:nvSpPr>
          <p:cNvPr id="3" name="Текст 2">
            <a:extLst>
              <a:ext uri="{FF2B5EF4-FFF2-40B4-BE49-F238E27FC236}">
                <a16:creationId xmlns:a16="http://schemas.microsoft.com/office/drawing/2014/main" id="{10B651C0-332C-934C-A6B2-FCCBBF54F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AA8EB45-35F2-2C42-B000-623B76EFB055}"/>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EF929A33-B2C7-BF43-B962-563626FC28FF}"/>
              </a:ext>
            </a:extLst>
          </p:cNvPr>
          <p:cNvSpPr>
            <a:spLocks noGrp="1"/>
          </p:cNvSpPr>
          <p:nvPr>
            <p:ph type="ftr" sz="quarter" idx="11"/>
          </p:nvPr>
        </p:nvSpPr>
        <p:spPr/>
        <p:txBody>
          <a:bodyPr/>
          <a:lstStyle/>
          <a:p>
            <a:endParaRPr lang="ru-UA"/>
          </a:p>
        </p:txBody>
      </p:sp>
      <p:sp>
        <p:nvSpPr>
          <p:cNvPr id="6" name="Номер слайда 5">
            <a:extLst>
              <a:ext uri="{FF2B5EF4-FFF2-40B4-BE49-F238E27FC236}">
                <a16:creationId xmlns:a16="http://schemas.microsoft.com/office/drawing/2014/main" id="{3EB2AB25-2052-0040-B0BE-3482285D7D1C}"/>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340460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64F304B-55A8-9F4C-B4D0-54DD3C067082}"/>
              </a:ext>
            </a:extLst>
          </p:cNvPr>
          <p:cNvSpPr>
            <a:spLocks noGrp="1"/>
          </p:cNvSpPr>
          <p:nvPr>
            <p:ph type="title"/>
          </p:nvPr>
        </p:nvSpPr>
        <p:spPr/>
        <p:txBody>
          <a:bodyPr/>
          <a:lstStyle/>
          <a:p>
            <a:r>
              <a:rPr lang="ru-RU"/>
              <a:t>Образец заголовка</a:t>
            </a:r>
            <a:endParaRPr lang="ru-UA"/>
          </a:p>
        </p:txBody>
      </p:sp>
      <p:sp>
        <p:nvSpPr>
          <p:cNvPr id="3" name="Объект 2">
            <a:extLst>
              <a:ext uri="{FF2B5EF4-FFF2-40B4-BE49-F238E27FC236}">
                <a16:creationId xmlns:a16="http://schemas.microsoft.com/office/drawing/2014/main" id="{826E3562-F426-4142-BA65-8EE32DB1502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Объект 3">
            <a:extLst>
              <a:ext uri="{FF2B5EF4-FFF2-40B4-BE49-F238E27FC236}">
                <a16:creationId xmlns:a16="http://schemas.microsoft.com/office/drawing/2014/main" id="{B24956EF-F5A5-EB47-88E3-4E85E8E95FD9}"/>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Дата 4">
            <a:extLst>
              <a:ext uri="{FF2B5EF4-FFF2-40B4-BE49-F238E27FC236}">
                <a16:creationId xmlns:a16="http://schemas.microsoft.com/office/drawing/2014/main" id="{2F69883B-5096-4846-B737-C427AAAD9DF1}"/>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6" name="Нижний колонтитул 5">
            <a:extLst>
              <a:ext uri="{FF2B5EF4-FFF2-40B4-BE49-F238E27FC236}">
                <a16:creationId xmlns:a16="http://schemas.microsoft.com/office/drawing/2014/main" id="{EDD45884-D794-7247-BCC9-DE1C274C4728}"/>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A0237FDA-325A-8E4F-A65B-5A414EFE05E2}"/>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308325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DFB4412-8030-2543-B33A-C1566AF75EFA}"/>
              </a:ext>
            </a:extLst>
          </p:cNvPr>
          <p:cNvSpPr>
            <a:spLocks noGrp="1"/>
          </p:cNvSpPr>
          <p:nvPr>
            <p:ph type="title"/>
          </p:nvPr>
        </p:nvSpPr>
        <p:spPr>
          <a:xfrm>
            <a:off x="839788" y="365125"/>
            <a:ext cx="10515600" cy="1325563"/>
          </a:xfrm>
        </p:spPr>
        <p:txBody>
          <a:bodyPr/>
          <a:lstStyle/>
          <a:p>
            <a:r>
              <a:rPr lang="ru-RU"/>
              <a:t>Образец заголовка</a:t>
            </a:r>
            <a:endParaRPr lang="ru-UA"/>
          </a:p>
        </p:txBody>
      </p:sp>
      <p:sp>
        <p:nvSpPr>
          <p:cNvPr id="3" name="Текст 2">
            <a:extLst>
              <a:ext uri="{FF2B5EF4-FFF2-40B4-BE49-F238E27FC236}">
                <a16:creationId xmlns:a16="http://schemas.microsoft.com/office/drawing/2014/main" id="{708D4221-4A0E-E147-9BDA-14B5935497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696DE714-63D0-624C-9223-8B7A96DB811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5" name="Текст 4">
            <a:extLst>
              <a:ext uri="{FF2B5EF4-FFF2-40B4-BE49-F238E27FC236}">
                <a16:creationId xmlns:a16="http://schemas.microsoft.com/office/drawing/2014/main" id="{6F716F26-56C0-6A46-BCAC-8AF1CA1922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24D9928-BA09-CD46-B46B-80D03738B512}"/>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7" name="Дата 6">
            <a:extLst>
              <a:ext uri="{FF2B5EF4-FFF2-40B4-BE49-F238E27FC236}">
                <a16:creationId xmlns:a16="http://schemas.microsoft.com/office/drawing/2014/main" id="{2EC71122-E105-2541-9D3A-C668D70B4956}"/>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8" name="Нижний колонтитул 7">
            <a:extLst>
              <a:ext uri="{FF2B5EF4-FFF2-40B4-BE49-F238E27FC236}">
                <a16:creationId xmlns:a16="http://schemas.microsoft.com/office/drawing/2014/main" id="{4F3D3439-8297-C649-B6F3-84B9FCFBD623}"/>
              </a:ext>
            </a:extLst>
          </p:cNvPr>
          <p:cNvSpPr>
            <a:spLocks noGrp="1"/>
          </p:cNvSpPr>
          <p:nvPr>
            <p:ph type="ftr" sz="quarter" idx="11"/>
          </p:nvPr>
        </p:nvSpPr>
        <p:spPr/>
        <p:txBody>
          <a:bodyPr/>
          <a:lstStyle/>
          <a:p>
            <a:endParaRPr lang="ru-UA"/>
          </a:p>
        </p:txBody>
      </p:sp>
      <p:sp>
        <p:nvSpPr>
          <p:cNvPr id="9" name="Номер слайда 8">
            <a:extLst>
              <a:ext uri="{FF2B5EF4-FFF2-40B4-BE49-F238E27FC236}">
                <a16:creationId xmlns:a16="http://schemas.microsoft.com/office/drawing/2014/main" id="{88C9107D-D818-C845-881D-C9BE843A1875}"/>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94305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6D7CEC6-B50C-7448-85E2-E116199AA1A4}"/>
              </a:ext>
            </a:extLst>
          </p:cNvPr>
          <p:cNvSpPr>
            <a:spLocks noGrp="1"/>
          </p:cNvSpPr>
          <p:nvPr>
            <p:ph type="title"/>
          </p:nvPr>
        </p:nvSpPr>
        <p:spPr/>
        <p:txBody>
          <a:bodyPr/>
          <a:lstStyle/>
          <a:p>
            <a:r>
              <a:rPr lang="ru-RU"/>
              <a:t>Образец заголовка</a:t>
            </a:r>
            <a:endParaRPr lang="ru-UA"/>
          </a:p>
        </p:txBody>
      </p:sp>
      <p:sp>
        <p:nvSpPr>
          <p:cNvPr id="3" name="Дата 2">
            <a:extLst>
              <a:ext uri="{FF2B5EF4-FFF2-40B4-BE49-F238E27FC236}">
                <a16:creationId xmlns:a16="http://schemas.microsoft.com/office/drawing/2014/main" id="{C39FCC2A-C3BD-4547-9502-23875F2B7952}"/>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4" name="Нижний колонтитул 3">
            <a:extLst>
              <a:ext uri="{FF2B5EF4-FFF2-40B4-BE49-F238E27FC236}">
                <a16:creationId xmlns:a16="http://schemas.microsoft.com/office/drawing/2014/main" id="{E06DE0F4-A4E8-C94E-8C28-13E56C2B4010}"/>
              </a:ext>
            </a:extLst>
          </p:cNvPr>
          <p:cNvSpPr>
            <a:spLocks noGrp="1"/>
          </p:cNvSpPr>
          <p:nvPr>
            <p:ph type="ftr" sz="quarter" idx="11"/>
          </p:nvPr>
        </p:nvSpPr>
        <p:spPr/>
        <p:txBody>
          <a:bodyPr/>
          <a:lstStyle/>
          <a:p>
            <a:endParaRPr lang="ru-UA"/>
          </a:p>
        </p:txBody>
      </p:sp>
      <p:sp>
        <p:nvSpPr>
          <p:cNvPr id="5" name="Номер слайда 4">
            <a:extLst>
              <a:ext uri="{FF2B5EF4-FFF2-40B4-BE49-F238E27FC236}">
                <a16:creationId xmlns:a16="http://schemas.microsoft.com/office/drawing/2014/main" id="{D6CBC9A4-6ADB-B946-AC95-4F5514DF03C4}"/>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316527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411B7D-8539-8A41-9C2A-24FE739E4582}"/>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3" name="Нижний колонтитул 2">
            <a:extLst>
              <a:ext uri="{FF2B5EF4-FFF2-40B4-BE49-F238E27FC236}">
                <a16:creationId xmlns:a16="http://schemas.microsoft.com/office/drawing/2014/main" id="{911AB9D3-D966-F74B-8C60-B90C539A7BB1}"/>
              </a:ext>
            </a:extLst>
          </p:cNvPr>
          <p:cNvSpPr>
            <a:spLocks noGrp="1"/>
          </p:cNvSpPr>
          <p:nvPr>
            <p:ph type="ftr" sz="quarter" idx="11"/>
          </p:nvPr>
        </p:nvSpPr>
        <p:spPr/>
        <p:txBody>
          <a:bodyPr/>
          <a:lstStyle/>
          <a:p>
            <a:endParaRPr lang="ru-UA"/>
          </a:p>
        </p:txBody>
      </p:sp>
      <p:sp>
        <p:nvSpPr>
          <p:cNvPr id="4" name="Номер слайда 3">
            <a:extLst>
              <a:ext uri="{FF2B5EF4-FFF2-40B4-BE49-F238E27FC236}">
                <a16:creationId xmlns:a16="http://schemas.microsoft.com/office/drawing/2014/main" id="{EAFC5EB5-7129-E540-AF4E-CDAFE9B7023E}"/>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4204878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31C4F4B-B4C7-074A-8E51-1517297A8FF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Объект 2">
            <a:extLst>
              <a:ext uri="{FF2B5EF4-FFF2-40B4-BE49-F238E27FC236}">
                <a16:creationId xmlns:a16="http://schemas.microsoft.com/office/drawing/2014/main" id="{5234C6BE-E371-D947-868D-216908D9F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Текст 3">
            <a:extLst>
              <a:ext uri="{FF2B5EF4-FFF2-40B4-BE49-F238E27FC236}">
                <a16:creationId xmlns:a16="http://schemas.microsoft.com/office/drawing/2014/main" id="{8C31AA5B-9F69-264E-BDB8-7A9FE21A1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FAD076A-DD0B-ED49-AA8F-8EFCBB082EDB}"/>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6" name="Нижний колонтитул 5">
            <a:extLst>
              <a:ext uri="{FF2B5EF4-FFF2-40B4-BE49-F238E27FC236}">
                <a16:creationId xmlns:a16="http://schemas.microsoft.com/office/drawing/2014/main" id="{DB800230-D8C1-DA4F-BA50-1F513E2C4D50}"/>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8F5F8D0E-F5B4-4747-BD76-F775E1BAAF89}"/>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1840157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E8A44D-62C0-D047-BD2E-C09410FDFB7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UA"/>
          </a:p>
        </p:txBody>
      </p:sp>
      <p:sp>
        <p:nvSpPr>
          <p:cNvPr id="3" name="Рисунок 2">
            <a:extLst>
              <a:ext uri="{FF2B5EF4-FFF2-40B4-BE49-F238E27FC236}">
                <a16:creationId xmlns:a16="http://schemas.microsoft.com/office/drawing/2014/main" id="{84969CDB-B11D-EE48-BCED-AB96E2B80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UA"/>
          </a:p>
        </p:txBody>
      </p:sp>
      <p:sp>
        <p:nvSpPr>
          <p:cNvPr id="4" name="Текст 3">
            <a:extLst>
              <a:ext uri="{FF2B5EF4-FFF2-40B4-BE49-F238E27FC236}">
                <a16:creationId xmlns:a16="http://schemas.microsoft.com/office/drawing/2014/main" id="{714B2E4B-540F-5D4C-8123-A90A23DB73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A65A446-B98D-5E45-8E99-1D44A9708C52}"/>
              </a:ext>
            </a:extLst>
          </p:cNvPr>
          <p:cNvSpPr>
            <a:spLocks noGrp="1"/>
          </p:cNvSpPr>
          <p:nvPr>
            <p:ph type="dt" sz="half" idx="10"/>
          </p:nvPr>
        </p:nvSpPr>
        <p:spPr/>
        <p:txBody>
          <a:bodyPr/>
          <a:lstStyle/>
          <a:p>
            <a:fld id="{F9A5AE05-010A-CE4F-A4E5-82919A36FDFB}" type="datetimeFigureOut">
              <a:rPr lang="ru-UA" smtClean="0"/>
              <a:t>17.02.2020</a:t>
            </a:fld>
            <a:endParaRPr lang="ru-UA"/>
          </a:p>
        </p:txBody>
      </p:sp>
      <p:sp>
        <p:nvSpPr>
          <p:cNvPr id="6" name="Нижний колонтитул 5">
            <a:extLst>
              <a:ext uri="{FF2B5EF4-FFF2-40B4-BE49-F238E27FC236}">
                <a16:creationId xmlns:a16="http://schemas.microsoft.com/office/drawing/2014/main" id="{1F1A2201-5241-7A4F-8D90-83D817203B6F}"/>
              </a:ext>
            </a:extLst>
          </p:cNvPr>
          <p:cNvSpPr>
            <a:spLocks noGrp="1"/>
          </p:cNvSpPr>
          <p:nvPr>
            <p:ph type="ftr" sz="quarter" idx="11"/>
          </p:nvPr>
        </p:nvSpPr>
        <p:spPr/>
        <p:txBody>
          <a:bodyPr/>
          <a:lstStyle/>
          <a:p>
            <a:endParaRPr lang="ru-UA"/>
          </a:p>
        </p:txBody>
      </p:sp>
      <p:sp>
        <p:nvSpPr>
          <p:cNvPr id="7" name="Номер слайда 6">
            <a:extLst>
              <a:ext uri="{FF2B5EF4-FFF2-40B4-BE49-F238E27FC236}">
                <a16:creationId xmlns:a16="http://schemas.microsoft.com/office/drawing/2014/main" id="{E0D675BB-41EF-F540-B994-7D283FEFE2A0}"/>
              </a:ext>
            </a:extLst>
          </p:cNvPr>
          <p:cNvSpPr>
            <a:spLocks noGrp="1"/>
          </p:cNvSpPr>
          <p:nvPr>
            <p:ph type="sldNum" sz="quarter" idx="12"/>
          </p:nvPr>
        </p:nvSpPr>
        <p:spPr/>
        <p:txBody>
          <a:bodyPr/>
          <a:lstStyle/>
          <a:p>
            <a:fld id="{6D2C8AB5-6D5D-D14F-9BB1-AF8C47FB0737}" type="slidenum">
              <a:rPr lang="ru-UA" smtClean="0"/>
              <a:t>‹#›</a:t>
            </a:fld>
            <a:endParaRPr lang="ru-UA"/>
          </a:p>
        </p:txBody>
      </p:sp>
    </p:spTree>
    <p:extLst>
      <p:ext uri="{BB962C8B-B14F-4D97-AF65-F5344CB8AC3E}">
        <p14:creationId xmlns:p14="http://schemas.microsoft.com/office/powerpoint/2010/main" val="3330623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502D30-F325-6148-81C4-BF73ABA18E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UA"/>
          </a:p>
        </p:txBody>
      </p:sp>
      <p:sp>
        <p:nvSpPr>
          <p:cNvPr id="3" name="Текст 2">
            <a:extLst>
              <a:ext uri="{FF2B5EF4-FFF2-40B4-BE49-F238E27FC236}">
                <a16:creationId xmlns:a16="http://schemas.microsoft.com/office/drawing/2014/main" id="{BC5C8F0B-E269-BD40-B83A-40E9549E3C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UA"/>
          </a:p>
        </p:txBody>
      </p:sp>
      <p:sp>
        <p:nvSpPr>
          <p:cNvPr id="4" name="Дата 3">
            <a:extLst>
              <a:ext uri="{FF2B5EF4-FFF2-40B4-BE49-F238E27FC236}">
                <a16:creationId xmlns:a16="http://schemas.microsoft.com/office/drawing/2014/main" id="{CA764DF8-69A6-D847-9DDA-0EB75EB4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5AE05-010A-CE4F-A4E5-82919A36FDFB}" type="datetimeFigureOut">
              <a:rPr lang="ru-UA" smtClean="0"/>
              <a:t>17.02.2020</a:t>
            </a:fld>
            <a:endParaRPr lang="ru-UA"/>
          </a:p>
        </p:txBody>
      </p:sp>
      <p:sp>
        <p:nvSpPr>
          <p:cNvPr id="5" name="Нижний колонтитул 4">
            <a:extLst>
              <a:ext uri="{FF2B5EF4-FFF2-40B4-BE49-F238E27FC236}">
                <a16:creationId xmlns:a16="http://schemas.microsoft.com/office/drawing/2014/main" id="{32A74184-FACD-0F4A-91D1-92191FA9A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UA"/>
          </a:p>
        </p:txBody>
      </p:sp>
      <p:sp>
        <p:nvSpPr>
          <p:cNvPr id="6" name="Номер слайда 5">
            <a:extLst>
              <a:ext uri="{FF2B5EF4-FFF2-40B4-BE49-F238E27FC236}">
                <a16:creationId xmlns:a16="http://schemas.microsoft.com/office/drawing/2014/main" id="{8CDF9FB6-2CB0-E941-AD98-ECCD6A21CA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C8AB5-6D5D-D14F-9BB1-AF8C47FB0737}" type="slidenum">
              <a:rPr lang="ru-UA" smtClean="0"/>
              <a:t>‹#›</a:t>
            </a:fld>
            <a:endParaRPr lang="ru-UA"/>
          </a:p>
        </p:txBody>
      </p:sp>
    </p:spTree>
    <p:extLst>
      <p:ext uri="{BB962C8B-B14F-4D97-AF65-F5344CB8AC3E}">
        <p14:creationId xmlns:p14="http://schemas.microsoft.com/office/powerpoint/2010/main" val="5318137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0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hyperlink" Target="http://dsp.gov.ua/informatsiia-pro-sluzhbovi-posvidchennia-inspektoriv-pratsi-orhaniv-mistsevoho-samovriaduvannia/"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dsp.gov.ua/informatsiia-pro-sluzhbovi-posvidchennia-inspektoriv-pratsi/"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arch.ligazakon.ua/l_doc2.nsf/link1/ed_2018_04_04/pravo1/T070877.html?pravo=1"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bz.ligazakon.ua/ua/magazine_article/BZ009167"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earch.ligazakon.ua/l_doc2.nsf/link1/an_1510/ed_2016_05_19/pravo1/T052747.html?pravo=1#1510"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arch.ligazakon.ua/l_doc2.nsf/link1/ed_2019_09_20/pravo1/T10_2755.html?pravo=1"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803EC6-AD22-4245-B113-559A89CAEC2D}"/>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DFD416CD-A353-BF4C-8CE1-AD3BE2FF0769}"/>
              </a:ext>
            </a:extLst>
          </p:cNvPr>
          <p:cNvSpPr>
            <a:spLocks noGrp="1"/>
          </p:cNvSpPr>
          <p:nvPr>
            <p:ph type="subTitle" idx="1"/>
          </p:nvPr>
        </p:nvSpPr>
        <p:spPr/>
        <p:txBody>
          <a:bodyPr/>
          <a:lstStyle/>
          <a:p>
            <a:endParaRPr lang="ru-RU"/>
          </a:p>
        </p:txBody>
      </p:sp>
      <p:pic>
        <p:nvPicPr>
          <p:cNvPr id="4" name="Рисунок 3">
            <a:extLst>
              <a:ext uri="{FF2B5EF4-FFF2-40B4-BE49-F238E27FC236}">
                <a16:creationId xmlns:a16="http://schemas.microsoft.com/office/drawing/2014/main" id="{F981B4CF-F8C4-7842-8B73-137E7778A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5" name="Номер слайда 1">
            <a:extLst>
              <a:ext uri="{FF2B5EF4-FFF2-40B4-BE49-F238E27FC236}">
                <a16:creationId xmlns:a16="http://schemas.microsoft.com/office/drawing/2014/main" id="{8D5D0C0D-3C55-6F4C-8F2E-26B5C4954A26}"/>
              </a:ext>
            </a:extLst>
          </p:cNvPr>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1</a:t>
            </a:fld>
            <a:endParaRPr lang="ru-RU" dirty="0">
              <a:solidFill>
                <a:srgbClr val="007832"/>
              </a:solidFill>
            </a:endParaRPr>
          </a:p>
        </p:txBody>
      </p:sp>
      <p:sp>
        <p:nvSpPr>
          <p:cNvPr id="6" name="Прямоугольник 5">
            <a:extLst>
              <a:ext uri="{FF2B5EF4-FFF2-40B4-BE49-F238E27FC236}">
                <a16:creationId xmlns:a16="http://schemas.microsoft.com/office/drawing/2014/main" id="{6370DE57-CA3F-AB4A-B4CA-4E5337D5ADBF}"/>
              </a:ext>
            </a:extLst>
          </p:cNvPr>
          <p:cNvSpPr/>
          <p:nvPr/>
        </p:nvSpPr>
        <p:spPr>
          <a:xfrm>
            <a:off x="6781800" y="909936"/>
            <a:ext cx="4898571" cy="1569660"/>
          </a:xfrm>
          <a:prstGeom prst="rect">
            <a:avLst/>
          </a:prstGeom>
        </p:spPr>
        <p:txBody>
          <a:bodyPr wrap="square">
            <a:spAutoFit/>
          </a:bodyPr>
          <a:lstStyle/>
          <a:p>
            <a:pPr algn="ctr"/>
            <a:r>
              <a:rPr lang="ru-RU" sz="3200" b="1" dirty="0" err="1">
                <a:solidFill>
                  <a:srgbClr val="009049"/>
                </a:solidFill>
                <a:latin typeface="Arial" charset="0"/>
              </a:rPr>
              <a:t>Оптимізація</a:t>
            </a:r>
            <a:r>
              <a:rPr lang="ru-RU" sz="3200" b="1" dirty="0">
                <a:solidFill>
                  <a:srgbClr val="009049"/>
                </a:solidFill>
                <a:latin typeface="Arial" charset="0"/>
              </a:rPr>
              <a:t> 2020: </a:t>
            </a:r>
            <a:r>
              <a:rPr lang="ru-RU" sz="3200" b="1" dirty="0" err="1">
                <a:solidFill>
                  <a:srgbClr val="009049"/>
                </a:solidFill>
                <a:latin typeface="Arial" charset="0"/>
              </a:rPr>
              <a:t>ризики</a:t>
            </a:r>
            <a:r>
              <a:rPr lang="ru-RU" sz="3200" b="1" dirty="0">
                <a:solidFill>
                  <a:srgbClr val="009049"/>
                </a:solidFill>
                <a:latin typeface="Arial" charset="0"/>
              </a:rPr>
              <a:t>, </a:t>
            </a:r>
            <a:r>
              <a:rPr lang="ru-RU" sz="3200" b="1" dirty="0" err="1">
                <a:solidFill>
                  <a:srgbClr val="009049"/>
                </a:solidFill>
                <a:latin typeface="Arial" charset="0"/>
              </a:rPr>
              <a:t>схеми</a:t>
            </a:r>
            <a:r>
              <a:rPr lang="ru-RU" sz="3200" b="1" dirty="0">
                <a:solidFill>
                  <a:srgbClr val="009049"/>
                </a:solidFill>
                <a:latin typeface="Arial" charset="0"/>
              </a:rPr>
              <a:t>, </a:t>
            </a:r>
            <a:r>
              <a:rPr lang="ru-RU" sz="3200" b="1" dirty="0" err="1">
                <a:solidFill>
                  <a:srgbClr val="009049"/>
                </a:solidFill>
                <a:latin typeface="Arial" charset="0"/>
              </a:rPr>
              <a:t>перевірки</a:t>
            </a:r>
            <a:endParaRPr lang="ru-RU" sz="3200" dirty="0">
              <a:solidFill>
                <a:srgbClr val="009049"/>
              </a:solidFill>
            </a:endParaRPr>
          </a:p>
        </p:txBody>
      </p:sp>
      <p:pic>
        <p:nvPicPr>
          <p:cNvPr id="7" name="Рисунок 6">
            <a:extLst>
              <a:ext uri="{FF2B5EF4-FFF2-40B4-BE49-F238E27FC236}">
                <a16:creationId xmlns:a16="http://schemas.microsoft.com/office/drawing/2014/main" id="{4A7D6991-5D93-714A-8A46-D021EF4F8C4F}"/>
              </a:ext>
            </a:extLst>
          </p:cNvPr>
          <p:cNvPicPr>
            <a:picLocks noChangeAspect="1"/>
          </p:cNvPicPr>
          <p:nvPr/>
        </p:nvPicPr>
        <p:blipFill>
          <a:blip r:embed="rId3"/>
          <a:stretch>
            <a:fillRect/>
          </a:stretch>
        </p:blipFill>
        <p:spPr>
          <a:xfrm>
            <a:off x="2053882" y="791307"/>
            <a:ext cx="4531975" cy="4531975"/>
          </a:xfrm>
          <a:prstGeom prst="rect">
            <a:avLst/>
          </a:prstGeom>
        </p:spPr>
      </p:pic>
      <p:sp>
        <p:nvSpPr>
          <p:cNvPr id="8" name="Прямоугольник 7">
            <a:extLst>
              <a:ext uri="{FF2B5EF4-FFF2-40B4-BE49-F238E27FC236}">
                <a16:creationId xmlns:a16="http://schemas.microsoft.com/office/drawing/2014/main" id="{3855334C-6D4E-9644-BF3A-7C85C347F8B7}"/>
              </a:ext>
            </a:extLst>
          </p:cNvPr>
          <p:cNvSpPr/>
          <p:nvPr/>
        </p:nvSpPr>
        <p:spPr>
          <a:xfrm>
            <a:off x="6781800" y="5141463"/>
            <a:ext cx="4735290" cy="646331"/>
          </a:xfrm>
          <a:prstGeom prst="rect">
            <a:avLst/>
          </a:prstGeom>
        </p:spPr>
        <p:txBody>
          <a:bodyPr wrap="square">
            <a:spAutoFit/>
          </a:bodyPr>
          <a:lstStyle/>
          <a:p>
            <a:pPr algn="r"/>
            <a:r>
              <a:rPr lang="uk-UA" b="1" kern="50" dirty="0" err="1">
                <a:latin typeface="Times New Roman" charset="0"/>
                <a:ea typeface="Times New Roman" charset="0"/>
                <a:cs typeface="Times New Roman" charset="0"/>
              </a:rPr>
              <a:t>Вінниченко</a:t>
            </a:r>
            <a:r>
              <a:rPr lang="uk-UA" b="1" kern="50" dirty="0">
                <a:latin typeface="Times New Roman" charset="0"/>
                <a:ea typeface="Times New Roman" charset="0"/>
                <a:cs typeface="Times New Roman" charset="0"/>
              </a:rPr>
              <a:t> Анна Олександрівна</a:t>
            </a:r>
            <a:r>
              <a:rPr lang="en-US" b="1" kern="50" dirty="0">
                <a:latin typeface="Times New Roman" charset="0"/>
                <a:ea typeface="Times New Roman" charset="0"/>
                <a:cs typeface="Times New Roman" charset="0"/>
              </a:rPr>
              <a:t>, </a:t>
            </a:r>
          </a:p>
          <a:p>
            <a:pPr algn="r"/>
            <a:r>
              <a:rPr lang="uk-UA" b="1" kern="50" dirty="0">
                <a:latin typeface="Times New Roman" charset="0"/>
                <a:ea typeface="Times New Roman" charset="0"/>
                <a:cs typeface="Times New Roman" charset="0"/>
              </a:rPr>
              <a:t>керуючий партнер АО </a:t>
            </a:r>
            <a:r>
              <a:rPr lang="en-US" b="1" kern="50" dirty="0" err="1">
                <a:latin typeface="Times New Roman" charset="0"/>
                <a:ea typeface="Times New Roman" charset="0"/>
                <a:cs typeface="Times New Roman" charset="0"/>
              </a:rPr>
              <a:t>WinnerLex</a:t>
            </a:r>
            <a:endParaRPr lang="ru-RU" kern="50" dirty="0">
              <a:latin typeface="Times New Roman" charset="0"/>
              <a:ea typeface="Times New Roman" charset="0"/>
              <a:cs typeface="Calibri" charset="0"/>
            </a:endParaRPr>
          </a:p>
        </p:txBody>
      </p:sp>
    </p:spTree>
    <p:extLst>
      <p:ext uri="{BB962C8B-B14F-4D97-AF65-F5344CB8AC3E}">
        <p14:creationId xmlns:p14="http://schemas.microsoft.com/office/powerpoint/2010/main" val="2691817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74" y="169953"/>
            <a:ext cx="10715625" cy="6518093"/>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803277" y="169953"/>
            <a:ext cx="10715624" cy="5722847"/>
          </a:xfrm>
        </p:spPr>
        <p:txBody>
          <a:bodyPr>
            <a:noAutofit/>
          </a:bodyPr>
          <a:lstStyle/>
          <a:p>
            <a:pPr marL="45720" indent="457200" algn="ctr">
              <a:spcBef>
                <a:spcPts val="0"/>
              </a:spcBef>
              <a:buNone/>
            </a:pPr>
            <a:r>
              <a:rPr lang="ru-RU" sz="1900" b="1" dirty="0">
                <a:solidFill>
                  <a:srgbClr val="056E46"/>
                </a:solidFill>
                <a:cs typeface="Times New Roman" panose="02020603050405020304" pitchFamily="18" charset="0"/>
              </a:rPr>
              <a:t>НОРМАТИВНА БАЗА У СФЕРІ ФІНАНСОВОГО МОНІТОРИНГУ </a:t>
            </a:r>
          </a:p>
          <a:p>
            <a:pPr marL="45720" indent="457200" algn="just">
              <a:spcBef>
                <a:spcPts val="0"/>
              </a:spcBef>
              <a:buNone/>
            </a:pPr>
            <a:endParaRPr lang="ru-RU" sz="1900" i="1" dirty="0">
              <a:solidFill>
                <a:schemeClr val="tx1">
                  <a:lumMod val="95000"/>
                  <a:lumOff val="5000"/>
                </a:schemeClr>
              </a:solidFill>
              <a:cs typeface="Times New Roman" panose="02020603050405020304" pitchFamily="18" charset="0"/>
            </a:endParaRPr>
          </a:p>
          <a:p>
            <a:pPr marL="388620" indent="-342900" algn="just">
              <a:spcBef>
                <a:spcPts val="0"/>
              </a:spcBef>
              <a:buFont typeface="Wingdings" pitchFamily="2" charset="2"/>
              <a:buChar char="Ø"/>
            </a:pPr>
            <a:r>
              <a:rPr lang="ru-RU" sz="1900" dirty="0">
                <a:solidFill>
                  <a:schemeClr val="tx1">
                    <a:lumMod val="95000"/>
                    <a:lumOff val="5000"/>
                  </a:schemeClr>
                </a:solidFill>
                <a:cs typeface="Times New Roman" panose="02020603050405020304" pitchFamily="18" charset="0"/>
              </a:rPr>
              <a:t>Закон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14.10.14 р. № 1702-</a:t>
            </a:r>
            <a:r>
              <a:rPr lang="en-US" sz="1900" dirty="0">
                <a:solidFill>
                  <a:schemeClr val="tx1">
                    <a:lumMod val="95000"/>
                    <a:lumOff val="5000"/>
                  </a:schemeClr>
                </a:solidFill>
                <a:cs typeface="Times New Roman" panose="02020603050405020304" pitchFamily="18" charset="0"/>
              </a:rPr>
              <a:t>VII «</a:t>
            </a:r>
            <a:r>
              <a:rPr lang="ru-RU" sz="1900" dirty="0">
                <a:solidFill>
                  <a:schemeClr val="tx1">
                    <a:lumMod val="95000"/>
                    <a:lumOff val="5000"/>
                  </a:schemeClr>
                </a:solidFill>
                <a:cs typeface="Times New Roman" panose="02020603050405020304" pitchFamily="18" charset="0"/>
              </a:rPr>
              <a:t>Про </a:t>
            </a:r>
            <a:r>
              <a:rPr lang="ru-RU" sz="1900" dirty="0" err="1">
                <a:solidFill>
                  <a:schemeClr val="tx1">
                    <a:lumMod val="95000"/>
                    <a:lumOff val="5000"/>
                  </a:schemeClr>
                </a:solidFill>
                <a:cs typeface="Times New Roman" panose="02020603050405020304" pitchFamily="18" charset="0"/>
              </a:rPr>
              <a:t>запобігання</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протидію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легалізації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відмиванню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доходів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отриманих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злочинним</a:t>
            </a:r>
            <a:r>
              <a:rPr lang="ru-RU" sz="1900" dirty="0">
                <a:solidFill>
                  <a:schemeClr val="tx1">
                    <a:lumMod val="95000"/>
                    <a:lumOff val="5000"/>
                  </a:schemeClr>
                </a:solidFill>
                <a:cs typeface="Times New Roman" panose="02020603050405020304" pitchFamily="18" charset="0"/>
              </a:rPr>
              <a:t> шляхом, </a:t>
            </a:r>
            <a:r>
              <a:rPr lang="ru-RU" sz="1900" dirty="0" err="1">
                <a:solidFill>
                  <a:schemeClr val="tx1">
                    <a:lumMod val="95000"/>
                    <a:lumOff val="5000"/>
                  </a:schemeClr>
                </a:solidFill>
                <a:cs typeface="Times New Roman" panose="02020603050405020304" pitchFamily="18" charset="0"/>
              </a:rPr>
              <a:t>фінансуванню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тероризму</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фінансуванню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розповсюдження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зброї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масового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знищення</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900" dirty="0">
                <a:solidFill>
                  <a:schemeClr val="tx1">
                    <a:lumMod val="95000"/>
                    <a:lumOff val="5000"/>
                  </a:schemeClr>
                </a:solidFill>
                <a:cs typeface="Times New Roman" panose="02020603050405020304" pitchFamily="18" charset="0"/>
              </a:rPr>
              <a:t>Закон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06.12.19 р. № 361-</a:t>
            </a:r>
            <a:r>
              <a:rPr lang="en-US" sz="1900" dirty="0">
                <a:solidFill>
                  <a:schemeClr val="tx1">
                    <a:lumMod val="95000"/>
                    <a:lumOff val="5000"/>
                  </a:schemeClr>
                </a:solidFill>
                <a:cs typeface="Times New Roman" panose="02020603050405020304" pitchFamily="18" charset="0"/>
              </a:rPr>
              <a:t>I</a:t>
            </a:r>
            <a:r>
              <a:rPr lang="ru-RU" sz="1900" dirty="0">
                <a:solidFill>
                  <a:schemeClr val="tx1">
                    <a:lumMod val="95000"/>
                    <a:lumOff val="5000"/>
                  </a:schemeClr>
                </a:solidFill>
                <a:cs typeface="Times New Roman" panose="02020603050405020304" pitchFamily="18" charset="0"/>
              </a:rPr>
              <a:t>Х «Про </a:t>
            </a:r>
            <a:r>
              <a:rPr lang="ru-RU" sz="1900" dirty="0" err="1">
                <a:solidFill>
                  <a:schemeClr val="tx1">
                    <a:lumMod val="95000"/>
                    <a:lumOff val="5000"/>
                  </a:schemeClr>
                </a:solidFill>
                <a:cs typeface="Times New Roman" panose="02020603050405020304" pitchFamily="18" charset="0"/>
              </a:rPr>
              <a:t>запобігання</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протидію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легалізації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відмиванню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доходів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отриманих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злочинним</a:t>
            </a:r>
            <a:r>
              <a:rPr lang="ru-RU" sz="1900" dirty="0">
                <a:solidFill>
                  <a:schemeClr val="tx1">
                    <a:lumMod val="95000"/>
                    <a:lumOff val="5000"/>
                  </a:schemeClr>
                </a:solidFill>
                <a:cs typeface="Times New Roman" panose="02020603050405020304" pitchFamily="18" charset="0"/>
              </a:rPr>
              <a:t> шляхом, </a:t>
            </a:r>
            <a:r>
              <a:rPr lang="ru-RU" sz="1900" dirty="0" err="1">
                <a:solidFill>
                  <a:schemeClr val="tx1">
                    <a:lumMod val="95000"/>
                    <a:lumOff val="5000"/>
                  </a:schemeClr>
                </a:solidFill>
                <a:cs typeface="Times New Roman" panose="02020603050405020304" pitchFamily="18" charset="0"/>
              </a:rPr>
              <a:t>фінансуванню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тероризму</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фінансуванню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розповсюдження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зброї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масового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знищення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далі</a:t>
            </a:r>
            <a:r>
              <a:rPr lang="ru-RU" sz="1900" dirty="0">
                <a:solidFill>
                  <a:schemeClr val="tx1">
                    <a:lumMod val="95000"/>
                    <a:lumOff val="5000"/>
                  </a:schemeClr>
                </a:solidFill>
                <a:cs typeface="Times New Roman" panose="02020603050405020304" pitchFamily="18" charset="0"/>
              </a:rPr>
              <a:t> – Закон № 361), </a:t>
            </a:r>
            <a:r>
              <a:rPr lang="ru-RU" sz="1900" dirty="0" err="1">
                <a:solidFill>
                  <a:schemeClr val="tx1">
                    <a:lumMod val="95000"/>
                    <a:lumOff val="5000"/>
                  </a:schemeClr>
                </a:solidFill>
                <a:cs typeface="Times New Roman" panose="02020603050405020304" pitchFamily="18" charset="0"/>
              </a:rPr>
              <a:t>який</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набуває</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чинності</a:t>
            </a:r>
            <a:r>
              <a:rPr lang="ru-RU" sz="1900" dirty="0">
                <a:solidFill>
                  <a:schemeClr val="tx1">
                    <a:lumMod val="95000"/>
                    <a:lumOff val="5000"/>
                  </a:schemeClr>
                </a:solidFill>
                <a:cs typeface="Times New Roman" panose="02020603050405020304" pitchFamily="18" charset="0"/>
              </a:rPr>
              <a:t> 28.04.20 р. </a:t>
            </a:r>
            <a:r>
              <a:rPr lang="ru-RU" sz="1900" u="sng" dirty="0">
                <a:solidFill>
                  <a:schemeClr val="tx1">
                    <a:lumMod val="95000"/>
                    <a:lumOff val="5000"/>
                  </a:schemeClr>
                </a:solidFill>
                <a:cs typeface="Times New Roman" panose="02020603050405020304" pitchFamily="18" charset="0"/>
              </a:rPr>
              <a:t>й </a:t>
            </a:r>
            <a:r>
              <a:rPr lang="ru-RU" sz="1900" u="sng" dirty="0" err="1">
                <a:solidFill>
                  <a:schemeClr val="tx1">
                    <a:lumMod val="95000"/>
                    <a:lumOff val="5000"/>
                  </a:schemeClr>
                </a:solidFill>
                <a:cs typeface="Times New Roman" panose="02020603050405020304" pitchFamily="18" charset="0"/>
              </a:rPr>
              <a:t>одночасно</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скасовує</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дію</a:t>
            </a:r>
            <a:r>
              <a:rPr lang="ru-RU" sz="1900" u="sng" dirty="0">
                <a:solidFill>
                  <a:schemeClr val="tx1">
                    <a:lumMod val="95000"/>
                    <a:lumOff val="5000"/>
                  </a:schemeClr>
                </a:solidFill>
                <a:cs typeface="Times New Roman" panose="02020603050405020304" pitchFamily="18" charset="0"/>
              </a:rPr>
              <a:t> Закону № 1702.</a:t>
            </a:r>
          </a:p>
          <a:p>
            <a:pPr marL="388620" indent="-342900" algn="just">
              <a:spcBef>
                <a:spcPts val="0"/>
              </a:spcBef>
              <a:buFont typeface="Wingdings" pitchFamily="2" charset="2"/>
              <a:buChar char="Ø"/>
            </a:pPr>
            <a:r>
              <a:rPr lang="ru-RU" sz="1900" dirty="0" err="1">
                <a:solidFill>
                  <a:schemeClr val="tx1">
                    <a:lumMod val="95000"/>
                    <a:lumOff val="5000"/>
                  </a:schemeClr>
                </a:solidFill>
                <a:cs typeface="Times New Roman" panose="02020603050405020304" pitchFamily="18" charset="0"/>
              </a:rPr>
              <a:t>Положення</a:t>
            </a:r>
            <a:r>
              <a:rPr lang="ru-RU" sz="1900" dirty="0">
                <a:solidFill>
                  <a:schemeClr val="tx1">
                    <a:lumMod val="95000"/>
                    <a:lumOff val="5000"/>
                  </a:schemeClr>
                </a:solidFill>
                <a:cs typeface="Times New Roman" panose="02020603050405020304" pitchFamily="18" charset="0"/>
              </a:rPr>
              <a:t> про </a:t>
            </a:r>
            <a:r>
              <a:rPr lang="ru-RU" sz="1900" dirty="0" err="1">
                <a:solidFill>
                  <a:schemeClr val="tx1">
                    <a:lumMod val="95000"/>
                    <a:lumOff val="5000"/>
                  </a:schemeClr>
                </a:solidFill>
                <a:cs typeface="Times New Roman" panose="02020603050405020304" pitchFamily="18" charset="0"/>
              </a:rPr>
              <a:t>здійснення</a:t>
            </a:r>
            <a:r>
              <a:rPr lang="ru-RU" sz="1900" dirty="0">
                <a:solidFill>
                  <a:schemeClr val="tx1">
                    <a:lumMod val="95000"/>
                    <a:lumOff val="5000"/>
                  </a:schemeClr>
                </a:solidFill>
                <a:cs typeface="Times New Roman" panose="02020603050405020304" pitchFamily="18" charset="0"/>
              </a:rPr>
              <a:t> банками </a:t>
            </a:r>
            <a:r>
              <a:rPr lang="ru-RU" sz="1900" dirty="0" err="1">
                <a:solidFill>
                  <a:schemeClr val="tx1">
                    <a:lumMod val="95000"/>
                    <a:lumOff val="5000"/>
                  </a:schemeClr>
                </a:solidFill>
                <a:cs typeface="Times New Roman" panose="02020603050405020304" pitchFamily="18" charset="0"/>
              </a:rPr>
              <a:t>фінансового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моніторингу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затверджене</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постановою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Правління</a:t>
            </a:r>
            <a:r>
              <a:rPr lang="ru-RU" sz="1900" dirty="0">
                <a:solidFill>
                  <a:schemeClr val="tx1">
                    <a:lumMod val="95000"/>
                    <a:lumOff val="5000"/>
                  </a:schemeClr>
                </a:solidFill>
                <a:cs typeface="Times New Roman" panose="02020603050405020304" pitchFamily="18" charset="0"/>
              </a:rPr>
              <a:t> НБУ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26.06.15 р. № 417</a:t>
            </a:r>
          </a:p>
          <a:p>
            <a:pPr marL="388620" indent="-342900" algn="just">
              <a:spcBef>
                <a:spcPts val="0"/>
              </a:spcBef>
              <a:buFont typeface="Wingdings" pitchFamily="2" charset="2"/>
              <a:buChar char="Ø"/>
            </a:pPr>
            <a:r>
              <a:rPr lang="ru-RU" sz="1900" dirty="0">
                <a:solidFill>
                  <a:schemeClr val="tx1">
                    <a:lumMod val="95000"/>
                    <a:lumOff val="5000"/>
                  </a:schemeClr>
                </a:solidFill>
                <a:cs typeface="Times New Roman" panose="02020603050405020304" pitchFamily="18" charset="0"/>
              </a:rPr>
              <a:t>Закон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21.06.18 р. № 2473-</a:t>
            </a:r>
            <a:r>
              <a:rPr lang="en-US" sz="1900" dirty="0">
                <a:solidFill>
                  <a:schemeClr val="tx1">
                    <a:lumMod val="95000"/>
                    <a:lumOff val="5000"/>
                  </a:schemeClr>
                </a:solidFill>
                <a:cs typeface="Times New Roman" panose="02020603050405020304" pitchFamily="18" charset="0"/>
              </a:rPr>
              <a:t>VIII</a:t>
            </a:r>
            <a:r>
              <a:rPr lang="uk-UA" sz="1900" dirty="0">
                <a:solidFill>
                  <a:schemeClr val="tx1">
                    <a:lumMod val="95000"/>
                    <a:lumOff val="5000"/>
                  </a:schemeClr>
                </a:solidFill>
                <a:cs typeface="Times New Roman" panose="02020603050405020304" pitchFamily="18" charset="0"/>
              </a:rPr>
              <a:t> «Про валюту і валютні операції»</a:t>
            </a:r>
          </a:p>
          <a:p>
            <a:pPr marL="388620" indent="-342900" algn="just">
              <a:spcBef>
                <a:spcPts val="0"/>
              </a:spcBef>
              <a:buFont typeface="Wingdings" pitchFamily="2" charset="2"/>
              <a:buChar char="Ø"/>
            </a:pPr>
            <a:r>
              <a:rPr lang="ru-RU" sz="1900" dirty="0" err="1">
                <a:solidFill>
                  <a:schemeClr val="tx1">
                    <a:lumMod val="95000"/>
                    <a:lumOff val="5000"/>
                  </a:schemeClr>
                </a:solidFill>
                <a:cs typeface="Times New Roman" panose="02020603050405020304" pitchFamily="18" charset="0"/>
              </a:rPr>
              <a:t>Положення</a:t>
            </a:r>
            <a:r>
              <a:rPr lang="ru-RU" sz="1900" dirty="0">
                <a:solidFill>
                  <a:schemeClr val="tx1">
                    <a:lumMod val="95000"/>
                    <a:lumOff val="5000"/>
                  </a:schemeClr>
                </a:solidFill>
                <a:cs typeface="Times New Roman" panose="02020603050405020304" pitchFamily="18" charset="0"/>
              </a:rPr>
              <a:t> про порядок </a:t>
            </a:r>
            <a:r>
              <a:rPr lang="ru-RU" sz="1900" dirty="0" err="1">
                <a:solidFill>
                  <a:schemeClr val="tx1">
                    <a:lumMod val="95000"/>
                    <a:lumOff val="5000"/>
                  </a:schemeClr>
                </a:solidFill>
                <a:cs typeface="Times New Roman" panose="02020603050405020304" pitchFamily="18" charset="0"/>
              </a:rPr>
              <a:t>здійснення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уповноваженими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установами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аналізу</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перевірки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документів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інформації</a:t>
            </a:r>
            <a:r>
              <a:rPr lang="ru-RU" sz="1900" dirty="0">
                <a:solidFill>
                  <a:schemeClr val="tx1">
                    <a:lumMod val="95000"/>
                    <a:lumOff val="5000"/>
                  </a:schemeClr>
                </a:solidFill>
                <a:cs typeface="Times New Roman" panose="02020603050405020304" pitchFamily="18" charset="0"/>
              </a:rPr>
              <a:t>) про </a:t>
            </a:r>
            <a:r>
              <a:rPr lang="ru-RU" sz="1900" dirty="0" err="1">
                <a:solidFill>
                  <a:schemeClr val="tx1">
                    <a:lumMod val="95000"/>
                    <a:lumOff val="5000"/>
                  </a:schemeClr>
                </a:solidFill>
                <a:cs typeface="Times New Roman" panose="02020603050405020304" pitchFamily="18" charset="0"/>
              </a:rPr>
              <a:t>валютні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операції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затвердже</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постановою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Правління</a:t>
            </a:r>
            <a:r>
              <a:rPr lang="ru-RU" sz="1900" dirty="0">
                <a:solidFill>
                  <a:schemeClr val="tx1">
                    <a:lumMod val="95000"/>
                    <a:lumOff val="5000"/>
                  </a:schemeClr>
                </a:solidFill>
                <a:cs typeface="Times New Roman" panose="02020603050405020304" pitchFamily="18" charset="0"/>
              </a:rPr>
              <a:t> НБУ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02.01.19 р. № 8</a:t>
            </a:r>
          </a:p>
          <a:p>
            <a:pPr marL="388620" indent="-342900" algn="just">
              <a:spcBef>
                <a:spcPts val="0"/>
              </a:spcBef>
              <a:buFont typeface="Wingdings" pitchFamily="2" charset="2"/>
              <a:buChar char="Ø"/>
            </a:pPr>
            <a:r>
              <a:rPr lang="ru-RU" sz="1900" dirty="0" err="1">
                <a:solidFill>
                  <a:schemeClr val="tx1">
                    <a:lumMod val="95000"/>
                    <a:lumOff val="5000"/>
                  </a:schemeClr>
                </a:solidFill>
                <a:cs typeface="Times New Roman" panose="02020603050405020304" pitchFamily="18" charset="0"/>
              </a:rPr>
              <a:t>Стандарти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Групи</a:t>
            </a:r>
            <a:r>
              <a:rPr lang="ru-RU" sz="1900" dirty="0">
                <a:solidFill>
                  <a:schemeClr val="tx1">
                    <a:lumMod val="95000"/>
                    <a:lumOff val="5000"/>
                  </a:schemeClr>
                </a:solidFill>
                <a:cs typeface="Times New Roman" panose="02020603050405020304" pitchFamily="18" charset="0"/>
              </a:rPr>
              <a:t> з </a:t>
            </a:r>
            <a:r>
              <a:rPr lang="ru-RU" sz="1900" dirty="0" err="1">
                <a:solidFill>
                  <a:schemeClr val="tx1">
                    <a:lumMod val="95000"/>
                    <a:lumOff val="5000"/>
                  </a:schemeClr>
                </a:solidFill>
                <a:cs typeface="Times New Roman" panose="02020603050405020304" pitchFamily="18" charset="0"/>
              </a:rPr>
              <a:t>розробки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фінансових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заходів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боротьби</a:t>
            </a:r>
            <a:r>
              <a:rPr lang="ru-RU" sz="1900" dirty="0">
                <a:solidFill>
                  <a:schemeClr val="tx1">
                    <a:lumMod val="95000"/>
                    <a:lumOff val="5000"/>
                  </a:schemeClr>
                </a:solidFill>
                <a:cs typeface="Times New Roman" panose="02020603050405020304" pitchFamily="18" charset="0"/>
              </a:rPr>
              <a:t> з </a:t>
            </a:r>
            <a:r>
              <a:rPr lang="ru-RU" sz="1900" dirty="0" err="1">
                <a:solidFill>
                  <a:schemeClr val="tx1">
                    <a:lumMod val="95000"/>
                    <a:lumOff val="5000"/>
                  </a:schemeClr>
                </a:solidFill>
                <a:cs typeface="Times New Roman" panose="02020603050405020304" pitchFamily="18" charset="0"/>
              </a:rPr>
              <a:t>відмиванням</a:t>
            </a:r>
            <a:r>
              <a:rPr lang="ru-RU" sz="1900" dirty="0">
                <a:solidFill>
                  <a:schemeClr val="tx1">
                    <a:lumMod val="95000"/>
                    <a:lumOff val="5000"/>
                  </a:schemeClr>
                </a:solidFill>
                <a:cs typeface="Times New Roman" panose="02020603050405020304" pitchFamily="18" charset="0"/>
              </a:rPr>
              <a:t> грошей і </a:t>
            </a:r>
            <a:r>
              <a:rPr lang="ru-RU" sz="1900" dirty="0" err="1">
                <a:solidFill>
                  <a:schemeClr val="tx1">
                    <a:lumMod val="95000"/>
                    <a:lumOff val="5000"/>
                  </a:schemeClr>
                </a:solidFill>
                <a:cs typeface="Times New Roman" panose="02020603050405020304" pitchFamily="18" charset="0"/>
              </a:rPr>
              <a:t>фінансуванням</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тероризму</a:t>
            </a:r>
            <a:r>
              <a:rPr lang="ru-RU" sz="1900" dirty="0">
                <a:solidFill>
                  <a:schemeClr val="tx1">
                    <a:lumMod val="95000"/>
                    <a:lumOff val="5000"/>
                  </a:schemeClr>
                </a:solidFill>
                <a:cs typeface="Times New Roman" panose="02020603050405020304" pitchFamily="18" charset="0"/>
              </a:rPr>
              <a:t> (</a:t>
            </a:r>
            <a:r>
              <a:rPr lang="en-US" sz="1900" dirty="0">
                <a:solidFill>
                  <a:schemeClr val="tx1">
                    <a:lumMod val="95000"/>
                    <a:lumOff val="5000"/>
                  </a:schemeClr>
                </a:solidFill>
                <a:cs typeface="Times New Roman" panose="02020603050405020304" pitchFamily="18" charset="0"/>
              </a:rPr>
              <a:t>FATF), </a:t>
            </a:r>
            <a:r>
              <a:rPr lang="ru-RU" sz="1900" dirty="0">
                <a:solidFill>
                  <a:schemeClr val="tx1">
                    <a:lumMod val="95000"/>
                    <a:lumOff val="5000"/>
                  </a:schemeClr>
                </a:solidFill>
                <a:cs typeface="Times New Roman" panose="02020603050405020304" pitchFamily="18" charset="0"/>
              </a:rPr>
              <a:t>а </a:t>
            </a:r>
            <a:r>
              <a:rPr lang="ru-RU" sz="1900" dirty="0" err="1">
                <a:solidFill>
                  <a:schemeClr val="tx1">
                    <a:lumMod val="95000"/>
                    <a:lumOff val="5000"/>
                  </a:schemeClr>
                </a:solidFill>
                <a:cs typeface="Times New Roman" panose="02020603050405020304" pitchFamily="18" charset="0"/>
              </a:rPr>
              <a:t>також</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стандарти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рівнозначні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прийнятими</a:t>
            </a:r>
            <a:r>
              <a:rPr lang="ru-RU" sz="1900" dirty="0">
                <a:solidFill>
                  <a:schemeClr val="tx1">
                    <a:lumMod val="95000"/>
                    <a:lumOff val="5000"/>
                  </a:schemeClr>
                </a:solidFill>
                <a:cs typeface="Times New Roman" panose="02020603050405020304" pitchFamily="18" charset="0"/>
              </a:rPr>
              <a:t> в ЄС (Директива (ЄС) 2015/849 «Про </a:t>
            </a:r>
            <a:r>
              <a:rPr lang="ru-RU" sz="1900" dirty="0" err="1">
                <a:solidFill>
                  <a:schemeClr val="tx1">
                    <a:lumMod val="95000"/>
                    <a:lumOff val="5000"/>
                  </a:schemeClr>
                </a:solidFill>
                <a:cs typeface="Times New Roman" panose="02020603050405020304" pitchFamily="18" charset="0"/>
              </a:rPr>
              <a:t>запобігання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використанню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фінансової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системи</a:t>
            </a:r>
            <a:r>
              <a:rPr lang="ru-RU" sz="1900" dirty="0">
                <a:solidFill>
                  <a:schemeClr val="tx1">
                    <a:lumMod val="95000"/>
                    <a:lumOff val="5000"/>
                  </a:schemeClr>
                </a:solidFill>
                <a:cs typeface="Times New Roman" panose="02020603050405020304" pitchFamily="18" charset="0"/>
              </a:rPr>
              <a:t> для </a:t>
            </a:r>
            <a:r>
              <a:rPr lang="ru-RU" sz="1900" dirty="0" err="1">
                <a:solidFill>
                  <a:schemeClr val="tx1">
                    <a:lumMod val="95000"/>
                    <a:lumOff val="5000"/>
                  </a:schemeClr>
                </a:solidFill>
                <a:cs typeface="Times New Roman" panose="02020603050405020304" pitchFamily="18" charset="0"/>
              </a:rPr>
              <a:t>відмивання</a:t>
            </a:r>
            <a:r>
              <a:rPr lang="ru-RU" sz="1900" dirty="0">
                <a:solidFill>
                  <a:schemeClr val="tx1">
                    <a:lumMod val="95000"/>
                    <a:lumOff val="5000"/>
                  </a:schemeClr>
                </a:solidFill>
                <a:cs typeface="Times New Roman" panose="02020603050405020304" pitchFamily="18" charset="0"/>
              </a:rPr>
              <a:t> грошей і </a:t>
            </a:r>
            <a:r>
              <a:rPr lang="ru-RU" sz="1900" dirty="0" err="1">
                <a:solidFill>
                  <a:schemeClr val="tx1">
                    <a:lumMod val="95000"/>
                    <a:lumOff val="5000"/>
                  </a:schemeClr>
                </a:solidFill>
                <a:cs typeface="Times New Roman" panose="02020603050405020304" pitchFamily="18" charset="0"/>
              </a:rPr>
              <a:t>фінансування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тероризму</a:t>
            </a:r>
            <a:r>
              <a:rPr lang="ru-RU" sz="1900" dirty="0">
                <a:solidFill>
                  <a:schemeClr val="tx1">
                    <a:lumMod val="95000"/>
                    <a:lumOff val="5000"/>
                  </a:schemeClr>
                </a:solidFill>
                <a:cs typeface="Times New Roman" panose="02020603050405020304" pitchFamily="18" charset="0"/>
              </a:rPr>
              <a:t>» і Регламент (ЄС) 2015/847 «Про </a:t>
            </a:r>
            <a:r>
              <a:rPr lang="ru-RU" sz="1900" dirty="0" err="1">
                <a:solidFill>
                  <a:schemeClr val="tx1">
                    <a:lumMod val="95000"/>
                    <a:lumOff val="5000"/>
                  </a:schemeClr>
                </a:solidFill>
                <a:cs typeface="Times New Roman" panose="02020603050405020304" pitchFamily="18" charset="0"/>
              </a:rPr>
              <a:t>інформацію</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що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супроводжує</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грошові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перекази</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900" dirty="0">
                <a:solidFill>
                  <a:schemeClr val="tx1">
                    <a:lumMod val="95000"/>
                    <a:lumOff val="5000"/>
                  </a:schemeClr>
                </a:solidFill>
                <a:cs typeface="Times New Roman" panose="02020603050405020304" pitchFamily="18" charset="0"/>
              </a:rPr>
              <a:t>Наказ </a:t>
            </a:r>
            <a:r>
              <a:rPr lang="ru-RU" sz="1900" dirty="0" err="1">
                <a:solidFill>
                  <a:schemeClr val="tx1">
                    <a:lumMod val="95000"/>
                    <a:lumOff val="5000"/>
                  </a:schemeClr>
                </a:solidFill>
                <a:cs typeface="Times New Roman" panose="02020603050405020304" pitchFamily="18" charset="0"/>
              </a:rPr>
              <a:t>Мінфіну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від</a:t>
            </a:r>
            <a:r>
              <a:rPr lang="ru-RU" sz="1900" dirty="0">
                <a:solidFill>
                  <a:schemeClr val="tx1">
                    <a:lumMod val="95000"/>
                    <a:lumOff val="5000"/>
                  </a:schemeClr>
                </a:solidFill>
                <a:cs typeface="Times New Roman" panose="02020603050405020304" pitchFamily="18" charset="0"/>
              </a:rPr>
              <a:t> 08.07.2016 № 584   «Про </a:t>
            </a:r>
            <a:r>
              <a:rPr lang="ru-RU" sz="1900" dirty="0" err="1">
                <a:solidFill>
                  <a:schemeClr val="tx1">
                    <a:lumMod val="95000"/>
                    <a:lumOff val="5000"/>
                  </a:schemeClr>
                </a:solidFill>
                <a:cs typeface="Times New Roman" panose="02020603050405020304" pitchFamily="18" charset="0"/>
              </a:rPr>
              <a:t>затвердження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Критеріїв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ризику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легалізації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відмивання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доходів</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одержаних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злочинним</a:t>
            </a:r>
            <a:r>
              <a:rPr lang="ru-RU" sz="1900" dirty="0">
                <a:solidFill>
                  <a:schemeClr val="tx1">
                    <a:lumMod val="95000"/>
                    <a:lumOff val="5000"/>
                  </a:schemeClr>
                </a:solidFill>
                <a:cs typeface="Times New Roman" panose="02020603050405020304" pitchFamily="18" charset="0"/>
              </a:rPr>
              <a:t> шляхом, </a:t>
            </a:r>
            <a:r>
              <a:rPr lang="ru-RU" sz="1900" dirty="0" err="1">
                <a:solidFill>
                  <a:schemeClr val="tx1">
                    <a:lumMod val="95000"/>
                    <a:lumOff val="5000"/>
                  </a:schemeClr>
                </a:solidFill>
                <a:cs typeface="Times New Roman" panose="02020603050405020304" pitchFamily="18" charset="0"/>
              </a:rPr>
              <a:t>фінансування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тероризму</a:t>
            </a:r>
            <a:r>
              <a:rPr lang="ru-RU" sz="1900" dirty="0">
                <a:solidFill>
                  <a:schemeClr val="tx1">
                    <a:lumMod val="95000"/>
                    <a:lumOff val="5000"/>
                  </a:schemeClr>
                </a:solidFill>
                <a:cs typeface="Times New Roman" panose="02020603050405020304" pitchFamily="18" charset="0"/>
              </a:rPr>
              <a:t> та </a:t>
            </a:r>
            <a:r>
              <a:rPr lang="ru-RU" sz="1900" dirty="0" err="1">
                <a:solidFill>
                  <a:schemeClr val="tx1">
                    <a:lumMod val="95000"/>
                    <a:lumOff val="5000"/>
                  </a:schemeClr>
                </a:solidFill>
                <a:cs typeface="Times New Roman" panose="02020603050405020304" pitchFamily="18" charset="0"/>
              </a:rPr>
              <a:t>фінансування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розповсюдження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зброї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масового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знищення</a:t>
            </a:r>
            <a:r>
              <a:rPr lang="ru-RU" sz="1900" dirty="0">
                <a:solidFill>
                  <a:schemeClr val="tx1">
                    <a:lumMod val="95000"/>
                    <a:lumOff val="5000"/>
                  </a:schemeClr>
                </a:solidFill>
                <a:cs typeface="Times New Roman" panose="02020603050405020304" pitchFamily="18" charset="0"/>
              </a:rPr>
              <a:t>»</a:t>
            </a:r>
          </a:p>
        </p:txBody>
      </p:sp>
    </p:spTree>
    <p:extLst>
      <p:ext uri="{BB962C8B-B14F-4D97-AF65-F5344CB8AC3E}">
        <p14:creationId xmlns:p14="http://schemas.microsoft.com/office/powerpoint/2010/main" val="17858624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100</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740665" y="341523"/>
            <a:ext cx="10069043" cy="5027799"/>
          </a:xfrm>
        </p:spPr>
        <p:txBody>
          <a:bodyPr>
            <a:noAutofit/>
          </a:bodyPr>
          <a:lstStyle/>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Однією</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вимог</a:t>
            </a:r>
            <a:r>
              <a:rPr lang="ru-RU" sz="2000" dirty="0">
                <a:solidFill>
                  <a:schemeClr val="tx1">
                    <a:lumMod val="95000"/>
                    <a:lumOff val="5000"/>
                  </a:schemeClr>
                </a:solidFill>
                <a:cs typeface="Times New Roman" panose="02020603050405020304" pitchFamily="18" charset="0"/>
              </a:rPr>
              <a:t>, яку </a:t>
            </a:r>
            <a:r>
              <a:rPr lang="ru-RU" sz="2000" dirty="0" err="1">
                <a:solidFill>
                  <a:schemeClr val="tx1">
                    <a:lumMod val="95000"/>
                    <a:lumOff val="5000"/>
                  </a:schemeClr>
                </a:solidFill>
                <a:cs typeface="Times New Roman" panose="02020603050405020304" pitchFamily="18" charset="0"/>
              </a:rPr>
              <a:t>задовольнив</a:t>
            </a:r>
            <a:r>
              <a:rPr lang="ru-RU" sz="2000" dirty="0">
                <a:solidFill>
                  <a:schemeClr val="tx1">
                    <a:lumMod val="95000"/>
                    <a:lumOff val="5000"/>
                  </a:schemeClr>
                </a:solidFill>
                <a:cs typeface="Times New Roman" panose="02020603050405020304" pitchFamily="18" charset="0"/>
              </a:rPr>
              <a:t> суд - </a:t>
            </a:r>
            <a:r>
              <a:rPr lang="ru-RU" sz="2000" dirty="0" err="1">
                <a:solidFill>
                  <a:schemeClr val="tx1">
                    <a:lumMod val="95000"/>
                    <a:lumOff val="5000"/>
                  </a:schemeClr>
                </a:solidFill>
                <a:cs typeface="Times New Roman" panose="02020603050405020304" pitchFamily="18" charset="0"/>
              </a:rPr>
              <a:t>засновник</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підприємства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виконував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обов'язки</a:t>
            </a:r>
            <a:r>
              <a:rPr lang="ru-RU" sz="2000" dirty="0">
                <a:solidFill>
                  <a:schemeClr val="tx1">
                    <a:lumMod val="95000"/>
                    <a:lumOff val="5000"/>
                  </a:schemeClr>
                </a:solidFill>
                <a:cs typeface="Times New Roman" panose="02020603050405020304" pitchFamily="18" charset="0"/>
              </a:rPr>
              <a:t> директора без </a:t>
            </a:r>
            <a:r>
              <a:rPr lang="ru-RU" sz="2000" dirty="0" err="1">
                <a:solidFill>
                  <a:schemeClr val="tx1">
                    <a:lumMod val="95000"/>
                    <a:lumOff val="5000"/>
                  </a:schemeClr>
                </a:solidFill>
                <a:cs typeface="Times New Roman" panose="02020603050405020304" pitchFamily="18" charset="0"/>
              </a:rPr>
              <a:t>нарахування</a:t>
            </a:r>
            <a:r>
              <a:rPr lang="ru-RU" sz="2000" dirty="0">
                <a:solidFill>
                  <a:schemeClr val="tx1">
                    <a:lumMod val="95000"/>
                    <a:lumOff val="5000"/>
                  </a:schemeClr>
                </a:solidFill>
                <a:cs typeface="Times New Roman" panose="02020603050405020304" pitchFamily="18" charset="0"/>
              </a:rPr>
              <a:t> та </a:t>
            </a:r>
            <a:r>
              <a:rPr lang="ru-RU" sz="2000" dirty="0" err="1">
                <a:solidFill>
                  <a:schemeClr val="tx1">
                    <a:lumMod val="95000"/>
                    <a:lumOff val="5000"/>
                  </a:schemeClr>
                </a:solidFill>
                <a:cs typeface="Times New Roman" panose="02020603050405020304" pitchFamily="18" charset="0"/>
              </a:rPr>
              <a:t>виплати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зарплати</a:t>
            </a:r>
            <a:r>
              <a:rPr lang="ru-RU" sz="2000" dirty="0">
                <a:solidFill>
                  <a:schemeClr val="tx1">
                    <a:lumMod val="95000"/>
                    <a:lumOff val="5000"/>
                  </a:schemeClr>
                </a:solidFill>
                <a:cs typeface="Times New Roman" panose="02020603050405020304" pitchFamily="18" charset="0"/>
              </a:rPr>
              <a:t>. На думку </a:t>
            </a:r>
            <a:r>
              <a:rPr lang="ru-RU" sz="2000" dirty="0" err="1">
                <a:solidFill>
                  <a:schemeClr val="tx1">
                    <a:lumMod val="95000"/>
                    <a:lumOff val="5000"/>
                  </a:schemeClr>
                </a:solidFill>
                <a:cs typeface="Times New Roman" panose="02020603050405020304" pitchFamily="18" charset="0"/>
              </a:rPr>
              <a:t>Держпраці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такі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трудові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відносини</a:t>
            </a:r>
            <a:r>
              <a:rPr lang="ru-RU" sz="2000" dirty="0">
                <a:solidFill>
                  <a:schemeClr val="tx1">
                    <a:lumMod val="95000"/>
                    <a:lumOff val="5000"/>
                  </a:schemeClr>
                </a:solidFill>
                <a:cs typeface="Times New Roman" panose="02020603050405020304" pitchFamily="18" charset="0"/>
              </a:rPr>
              <a:t> не </a:t>
            </a:r>
            <a:r>
              <a:rPr lang="ru-RU" sz="2000" dirty="0" err="1">
                <a:solidFill>
                  <a:schemeClr val="tx1">
                    <a:lumMod val="95000"/>
                    <a:lumOff val="5000"/>
                  </a:schemeClr>
                </a:solidFill>
                <a:cs typeface="Times New Roman" panose="02020603050405020304" pitchFamily="18" charset="0"/>
              </a:rPr>
              <a:t>були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оформлені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трудовим</a:t>
            </a:r>
            <a:r>
              <a:rPr lang="ru-RU" sz="2000" dirty="0">
                <a:solidFill>
                  <a:schemeClr val="tx1">
                    <a:lumMod val="95000"/>
                    <a:lumOff val="5000"/>
                  </a:schemeClr>
                </a:solidFill>
                <a:cs typeface="Times New Roman" panose="02020603050405020304" pitchFamily="18" charset="0"/>
              </a:rPr>
              <a:t> договором, а </a:t>
            </a:r>
            <a:r>
              <a:rPr lang="ru-RU" sz="2000" dirty="0" err="1">
                <a:solidFill>
                  <a:schemeClr val="tx1">
                    <a:lumMod val="95000"/>
                    <a:lumOff val="5000"/>
                  </a:schemeClr>
                </a:solidFill>
                <a:cs typeface="Times New Roman" panose="02020603050405020304" pitchFamily="18" charset="0"/>
              </a:rPr>
              <a:t>також</a:t>
            </a:r>
            <a:r>
              <a:rPr lang="ru-RU" sz="2000" dirty="0">
                <a:solidFill>
                  <a:schemeClr val="tx1">
                    <a:lumMod val="95000"/>
                    <a:lumOff val="5000"/>
                  </a:schemeClr>
                </a:solidFill>
                <a:cs typeface="Times New Roman" panose="02020603050405020304" pitchFamily="18" charset="0"/>
              </a:rPr>
              <a:t> не </a:t>
            </a:r>
            <a:r>
              <a:rPr lang="ru-RU" sz="2000" dirty="0" err="1">
                <a:solidFill>
                  <a:schemeClr val="tx1">
                    <a:lumMod val="95000"/>
                    <a:lumOff val="5000"/>
                  </a:schemeClr>
                </a:solidFill>
                <a:cs typeface="Times New Roman" panose="02020603050405020304" pitchFamily="18" charset="0"/>
              </a:rPr>
              <a:t>здійснено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обов'язкове</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нарахування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мінімальної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зарплати</a:t>
            </a:r>
            <a:r>
              <a:rPr lang="ru-RU" sz="2000" dirty="0">
                <a:solidFill>
                  <a:schemeClr val="tx1">
                    <a:lumMod val="95000"/>
                    <a:lumOff val="5000"/>
                  </a:schemeClr>
                </a:solidFill>
                <a:cs typeface="Times New Roman" panose="02020603050405020304" pitchFamily="18" charset="0"/>
              </a:rPr>
              <a:t>. </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Суд </a:t>
            </a:r>
            <a:r>
              <a:rPr lang="ru-RU" sz="2000" dirty="0" err="1">
                <a:solidFill>
                  <a:schemeClr val="tx1">
                    <a:lumMod val="95000"/>
                    <a:lumOff val="5000"/>
                  </a:schemeClr>
                </a:solidFill>
                <a:cs typeface="Times New Roman" panose="02020603050405020304" pitchFamily="18" charset="0"/>
              </a:rPr>
              <a:t>дійшов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висновків</a:t>
            </a:r>
            <a:r>
              <a:rPr lang="ru-RU" sz="2000"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Відносини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які</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виникають</a:t>
            </a:r>
            <a:r>
              <a:rPr lang="ru-RU" sz="2000" b="1" dirty="0">
                <a:solidFill>
                  <a:schemeClr val="tx1">
                    <a:lumMod val="95000"/>
                    <a:lumOff val="5000"/>
                  </a:schemeClr>
                </a:solidFill>
                <a:cs typeface="Times New Roman" panose="02020603050405020304" pitchFamily="18" charset="0"/>
              </a:rPr>
              <a:t> при </a:t>
            </a:r>
            <a:r>
              <a:rPr lang="ru-RU" sz="2000" b="1" dirty="0" err="1">
                <a:solidFill>
                  <a:schemeClr val="tx1">
                    <a:lumMod val="95000"/>
                    <a:lumOff val="5000"/>
                  </a:schemeClr>
                </a:solidFill>
                <a:cs typeface="Times New Roman" panose="02020603050405020304" pitchFamily="18" charset="0"/>
              </a:rPr>
              <a:t>виконанні</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засновником</a:t>
            </a:r>
            <a:r>
              <a:rPr lang="ru-RU" sz="2000" b="1" dirty="0">
                <a:solidFill>
                  <a:schemeClr val="tx1">
                    <a:lumMod val="95000"/>
                    <a:lumOff val="5000"/>
                  </a:schemeClr>
                </a:solidFill>
                <a:cs typeface="Times New Roman" panose="02020603050405020304" pitchFamily="18" charset="0"/>
              </a:rPr>
              <a:t> (в </a:t>
            </a:r>
            <a:r>
              <a:rPr lang="ru-RU" sz="2000" b="1" dirty="0" err="1">
                <a:solidFill>
                  <a:schemeClr val="tx1">
                    <a:lumMod val="95000"/>
                    <a:lumOff val="5000"/>
                  </a:schemeClr>
                </a:solidFill>
                <a:cs typeface="Times New Roman" panose="02020603050405020304" pitchFamily="18" charset="0"/>
              </a:rPr>
              <a:t>даному</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випадку</a:t>
            </a:r>
            <a:r>
              <a:rPr lang="ru-RU" sz="2000" b="1" dirty="0">
                <a:solidFill>
                  <a:schemeClr val="tx1">
                    <a:lumMod val="95000"/>
                    <a:lumOff val="5000"/>
                  </a:schemeClr>
                </a:solidFill>
                <a:cs typeface="Times New Roman" panose="02020603050405020304" pitchFamily="18" charset="0"/>
              </a:rPr>
              <a:t>, гр. ОСОБА_6) </a:t>
            </a:r>
            <a:r>
              <a:rPr lang="ru-RU" sz="2000" b="1" dirty="0" err="1">
                <a:solidFill>
                  <a:schemeClr val="tx1">
                    <a:lumMod val="95000"/>
                    <a:lumOff val="5000"/>
                  </a:schemeClr>
                </a:solidFill>
                <a:cs typeface="Times New Roman" panose="02020603050405020304" pitchFamily="18" charset="0"/>
              </a:rPr>
              <a:t>функцій</a:t>
            </a:r>
            <a:r>
              <a:rPr lang="ru-RU" sz="2000" b="1" dirty="0">
                <a:solidFill>
                  <a:schemeClr val="tx1">
                    <a:lumMod val="95000"/>
                    <a:lumOff val="5000"/>
                  </a:schemeClr>
                </a:solidFill>
                <a:cs typeface="Times New Roman" panose="02020603050405020304" pitchFamily="18" charset="0"/>
              </a:rPr>
              <a:t> директора </a:t>
            </a:r>
            <a:r>
              <a:rPr lang="ru-RU" sz="2000" b="1" dirty="0" err="1">
                <a:solidFill>
                  <a:schemeClr val="tx1">
                    <a:lumMod val="95000"/>
                    <a:lumOff val="5000"/>
                  </a:schemeClr>
                </a:solidFill>
                <a:cs typeface="Times New Roman" panose="02020603050405020304" pitchFamily="18" charset="0"/>
              </a:rPr>
              <a:t>підприємства</a:t>
            </a:r>
            <a:r>
              <a:rPr lang="ru-RU" sz="2000" b="1" dirty="0">
                <a:solidFill>
                  <a:schemeClr val="tx1">
                    <a:lumMod val="95000"/>
                    <a:lumOff val="5000"/>
                  </a:schemeClr>
                </a:solidFill>
                <a:cs typeface="Times New Roman" panose="02020603050405020304" pitchFamily="18" charset="0"/>
              </a:rPr>
              <a:t> БЕЗ </a:t>
            </a:r>
            <a:r>
              <a:rPr lang="ru-RU" sz="2000" b="1" dirty="0" err="1">
                <a:solidFill>
                  <a:schemeClr val="tx1">
                    <a:lumMod val="95000"/>
                    <a:lumOff val="5000"/>
                  </a:schemeClr>
                </a:solidFill>
                <a:cs typeface="Times New Roman" panose="02020603050405020304" pitchFamily="18" charset="0"/>
              </a:rPr>
              <a:t>укладання</a:t>
            </a:r>
            <a:r>
              <a:rPr lang="ru-RU" sz="2000" b="1" dirty="0">
                <a:solidFill>
                  <a:schemeClr val="tx1">
                    <a:lumMod val="95000"/>
                    <a:lumOff val="5000"/>
                  </a:schemeClr>
                </a:solidFill>
                <a:cs typeface="Times New Roman" panose="02020603050405020304" pitchFamily="18" charset="0"/>
              </a:rPr>
              <a:t> трудового договору </a:t>
            </a:r>
            <a:r>
              <a:rPr lang="ru-RU" sz="2000" b="1" u="sng" dirty="0">
                <a:solidFill>
                  <a:schemeClr val="tx1">
                    <a:lumMod val="95000"/>
                    <a:lumOff val="5000"/>
                  </a:schemeClr>
                </a:solidFill>
                <a:cs typeface="Times New Roman" panose="02020603050405020304" pitchFamily="18" charset="0"/>
              </a:rPr>
              <a:t>є </a:t>
            </a:r>
            <a:r>
              <a:rPr lang="ru-RU" sz="2000" b="1" u="sng" dirty="0" err="1">
                <a:solidFill>
                  <a:schemeClr val="tx1">
                    <a:lumMod val="95000"/>
                    <a:lumOff val="5000"/>
                  </a:schemeClr>
                </a:solidFill>
                <a:cs typeface="Times New Roman" panose="02020603050405020304" pitchFamily="18" charset="0"/>
              </a:rPr>
              <a:t>корпоративними</a:t>
            </a:r>
            <a:r>
              <a:rPr lang="ru-RU" sz="2000" b="1" dirty="0">
                <a:solidFill>
                  <a:schemeClr val="tx1">
                    <a:lumMod val="95000"/>
                    <a:lumOff val="5000"/>
                  </a:schemeClr>
                </a:solidFill>
                <a:cs typeface="Times New Roman" panose="02020603050405020304" pitchFamily="18" charset="0"/>
              </a:rPr>
              <a:t>, а </a:t>
            </a:r>
            <a:r>
              <a:rPr lang="ru-RU" sz="2000" b="1" dirty="0" err="1">
                <a:solidFill>
                  <a:schemeClr val="tx1">
                    <a:lumMod val="95000"/>
                    <a:lumOff val="5000"/>
                  </a:schemeClr>
                </a:solidFill>
                <a:cs typeface="Times New Roman" panose="02020603050405020304" pitchFamily="18" charset="0"/>
              </a:rPr>
              <a:t>отже</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відсутній</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обов'язок</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укладати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трудовий</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договір</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нараховувати</a:t>
            </a:r>
            <a:r>
              <a:rPr lang="ru-RU" sz="2000" b="1" dirty="0">
                <a:solidFill>
                  <a:schemeClr val="tx1">
                    <a:lumMod val="95000"/>
                    <a:lumOff val="5000"/>
                  </a:schemeClr>
                </a:solidFill>
                <a:cs typeface="Times New Roman" panose="02020603050405020304" pitchFamily="18" charset="0"/>
              </a:rPr>
              <a:t> та </a:t>
            </a:r>
            <a:r>
              <a:rPr lang="ru-RU" sz="2000" b="1" dirty="0" err="1">
                <a:solidFill>
                  <a:schemeClr val="tx1">
                    <a:lumMod val="95000"/>
                    <a:lumOff val="5000"/>
                  </a:schemeClr>
                </a:solidFill>
                <a:cs typeface="Times New Roman" panose="02020603050405020304" pitchFamily="18" charset="0"/>
              </a:rPr>
              <a:t>сплачувати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заробітну</a:t>
            </a:r>
            <a:r>
              <a:rPr lang="ru-RU" sz="2000" b="1" dirty="0">
                <a:solidFill>
                  <a:schemeClr val="tx1">
                    <a:lumMod val="95000"/>
                    <a:lumOff val="5000"/>
                  </a:schemeClr>
                </a:solidFill>
                <a:cs typeface="Times New Roman" panose="02020603050405020304" pitchFamily="18" charset="0"/>
              </a:rPr>
              <a:t> плату</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Таким чином, суд </a:t>
            </a:r>
            <a:r>
              <a:rPr lang="ru-RU" sz="2000" dirty="0" err="1">
                <a:solidFill>
                  <a:schemeClr val="tx1">
                    <a:lumMod val="95000"/>
                    <a:lumOff val="5000"/>
                  </a:schemeClr>
                </a:solidFill>
                <a:cs typeface="Times New Roman" panose="02020603050405020304" pitchFamily="18" charset="0"/>
              </a:rPr>
              <a:t>першої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інстанції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дійшов</a:t>
            </a:r>
            <a:r>
              <a:rPr lang="ru-RU" sz="2000" dirty="0">
                <a:solidFill>
                  <a:schemeClr val="tx1">
                    <a:lumMod val="95000"/>
                    <a:lumOff val="5000"/>
                  </a:schemeClr>
                </a:solidFill>
                <a:cs typeface="Times New Roman" panose="02020603050405020304" pitchFamily="18" charset="0"/>
              </a:rPr>
              <a:t> правильного </a:t>
            </a:r>
            <a:r>
              <a:rPr lang="ru-RU" sz="2000" dirty="0" err="1">
                <a:solidFill>
                  <a:schemeClr val="tx1">
                    <a:lumMod val="95000"/>
                    <a:lumOff val="5000"/>
                  </a:schemeClr>
                </a:solidFill>
                <a:cs typeface="Times New Roman" panose="02020603050405020304" pitchFamily="18" charset="0"/>
              </a:rPr>
              <a:t>висновку</a:t>
            </a:r>
            <a:r>
              <a:rPr lang="ru-RU" sz="2000" dirty="0">
                <a:solidFill>
                  <a:schemeClr val="tx1">
                    <a:lumMod val="95000"/>
                    <a:lumOff val="5000"/>
                  </a:schemeClr>
                </a:solidFill>
                <a:cs typeface="Times New Roman" panose="02020603050405020304" pitchFamily="18" charset="0"/>
              </a:rPr>
              <a:t> про </a:t>
            </a:r>
            <a:r>
              <a:rPr lang="ru-RU" sz="2000" dirty="0" err="1">
                <a:solidFill>
                  <a:schemeClr val="tx1">
                    <a:lumMod val="95000"/>
                    <a:lumOff val="5000"/>
                  </a:schemeClr>
                </a:solidFill>
                <a:cs typeface="Times New Roman" panose="02020603050405020304" pitchFamily="18" charset="0"/>
              </a:rPr>
              <a:t>відсутність</a:t>
            </a:r>
            <a:r>
              <a:rPr lang="ru-RU" sz="2000" dirty="0">
                <a:solidFill>
                  <a:schemeClr val="tx1">
                    <a:lumMod val="95000"/>
                    <a:lumOff val="5000"/>
                  </a:schemeClr>
                </a:solidFill>
                <a:cs typeface="Times New Roman" panose="02020603050405020304" pitchFamily="18" charset="0"/>
              </a:rPr>
              <a:t> будь-</a:t>
            </a:r>
            <a:r>
              <a:rPr lang="ru-RU" sz="2000" dirty="0" err="1">
                <a:solidFill>
                  <a:schemeClr val="tx1">
                    <a:lumMod val="95000"/>
                    <a:lumOff val="5000"/>
                  </a:schemeClr>
                </a:solidFill>
                <a:cs typeface="Times New Roman" panose="02020603050405020304" pitchFamily="18" charset="0"/>
              </a:rPr>
              <a:t>яких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порушень</a:t>
            </a:r>
            <a:r>
              <a:rPr lang="ru-RU" sz="2000" dirty="0">
                <a:solidFill>
                  <a:schemeClr val="tx1">
                    <a:lumMod val="95000"/>
                    <a:lumOff val="5000"/>
                  </a:schemeClr>
                </a:solidFill>
                <a:cs typeface="Times New Roman" panose="02020603050405020304" pitchFamily="18" charset="0"/>
              </a:rPr>
              <a:t> з боку </a:t>
            </a:r>
            <a:r>
              <a:rPr lang="ru-RU" sz="2000" dirty="0" err="1">
                <a:solidFill>
                  <a:schemeClr val="tx1">
                    <a:lumMod val="95000"/>
                    <a:lumOff val="5000"/>
                  </a:schemeClr>
                </a:solidFill>
                <a:cs typeface="Times New Roman" panose="02020603050405020304" pitchFamily="18" charset="0"/>
              </a:rPr>
              <a:t>позивача</a:t>
            </a:r>
            <a:r>
              <a:rPr lang="ru-RU" sz="2000" dirty="0">
                <a:solidFill>
                  <a:schemeClr val="tx1">
                    <a:lumMod val="95000"/>
                    <a:lumOff val="5000"/>
                  </a:schemeClr>
                </a:solidFill>
                <a:cs typeface="Times New Roman" panose="02020603050405020304" pitchFamily="18" charset="0"/>
              </a:rPr>
              <a:t> норм чинного </a:t>
            </a:r>
            <a:r>
              <a:rPr lang="ru-RU" sz="2000" dirty="0" err="1">
                <a:solidFill>
                  <a:schemeClr val="tx1">
                    <a:lumMod val="95000"/>
                    <a:lumOff val="5000"/>
                  </a:schemeClr>
                </a:solidFill>
                <a:cs typeface="Times New Roman" panose="02020603050405020304" pitchFamily="18" charset="0"/>
              </a:rPr>
              <a:t>законодавства</a:t>
            </a:r>
            <a:r>
              <a:rPr lang="ru-RU" sz="2000" dirty="0">
                <a:solidFill>
                  <a:schemeClr val="tx1">
                    <a:lumMod val="95000"/>
                    <a:lumOff val="5000"/>
                  </a:schemeClr>
                </a:solidFill>
                <a:cs typeface="Times New Roman" panose="02020603050405020304" pitchFamily="18" charset="0"/>
              </a:rPr>
              <a:t> про </a:t>
            </a:r>
            <a:r>
              <a:rPr lang="ru-RU" sz="2000" dirty="0" err="1">
                <a:solidFill>
                  <a:schemeClr val="tx1">
                    <a:lumMod val="95000"/>
                    <a:lumOff val="5000"/>
                  </a:schemeClr>
                </a:solidFill>
                <a:cs typeface="Times New Roman" panose="02020603050405020304" pitchFamily="18" charset="0"/>
              </a:rPr>
              <a:t>працю</a:t>
            </a:r>
            <a:r>
              <a:rPr lang="ru-RU" sz="2000" dirty="0">
                <a:solidFill>
                  <a:schemeClr val="tx1">
                    <a:lumMod val="95000"/>
                    <a:lumOff val="5000"/>
                  </a:schemeClr>
                </a:solidFill>
                <a:cs typeface="Times New Roman" panose="02020603050405020304" pitchFamily="18" charset="0"/>
              </a:rPr>
              <a:t>, а </a:t>
            </a:r>
            <a:r>
              <a:rPr lang="ru-RU" sz="2000" dirty="0" err="1">
                <a:solidFill>
                  <a:schemeClr val="tx1">
                    <a:lumMod val="95000"/>
                    <a:lumOff val="5000"/>
                  </a:schemeClr>
                </a:solidFill>
                <a:cs typeface="Times New Roman" panose="02020603050405020304" pitchFamily="18" charset="0"/>
              </a:rPr>
              <a:t>наведені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відповідачем</a:t>
            </a:r>
            <a:r>
              <a:rPr lang="ru-RU" sz="2000" dirty="0">
                <a:solidFill>
                  <a:schemeClr val="tx1">
                    <a:lumMod val="95000"/>
                    <a:lumOff val="5000"/>
                  </a:schemeClr>
                </a:solidFill>
                <a:cs typeface="Times New Roman" panose="02020603050405020304" pitchFamily="18" charset="0"/>
              </a:rPr>
              <a:t> в </a:t>
            </a:r>
            <a:r>
              <a:rPr lang="ru-RU" sz="2000" dirty="0" err="1">
                <a:solidFill>
                  <a:schemeClr val="tx1">
                    <a:lumMod val="95000"/>
                    <a:lumOff val="5000"/>
                  </a:schemeClr>
                </a:solidFill>
                <a:cs typeface="Times New Roman" panose="02020603050405020304" pitchFamily="18" charset="0"/>
              </a:rPr>
              <a:t>акті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висновки</a:t>
            </a:r>
            <a:r>
              <a:rPr lang="ru-RU" sz="2000" dirty="0">
                <a:solidFill>
                  <a:schemeClr val="tx1">
                    <a:lumMod val="95000"/>
                    <a:lumOff val="5000"/>
                  </a:schemeClr>
                </a:solidFill>
                <a:cs typeface="Times New Roman" panose="02020603050405020304" pitchFamily="18" charset="0"/>
              </a:rPr>
              <a:t> є </a:t>
            </a:r>
            <a:r>
              <a:rPr lang="ru-RU" sz="2000" dirty="0" err="1">
                <a:solidFill>
                  <a:schemeClr val="tx1">
                    <a:lumMod val="95000"/>
                    <a:lumOff val="5000"/>
                  </a:schemeClr>
                </a:solidFill>
                <a:cs typeface="Times New Roman" panose="02020603050405020304" pitchFamily="18" charset="0"/>
              </a:rPr>
              <a:t>безпідставними</a:t>
            </a:r>
            <a:r>
              <a:rPr lang="ru-RU" sz="2000" dirty="0">
                <a:solidFill>
                  <a:schemeClr val="tx1">
                    <a:lumMod val="95000"/>
                    <a:lumOff val="5000"/>
                  </a:schemeClr>
                </a:solidFill>
                <a:cs typeface="Times New Roman" panose="02020603050405020304" pitchFamily="18" charset="0"/>
              </a:rPr>
              <a:t> та </a:t>
            </a:r>
            <a:r>
              <a:rPr lang="ru-RU" sz="2000" dirty="0" err="1">
                <a:solidFill>
                  <a:schemeClr val="tx1">
                    <a:lumMod val="95000"/>
                    <a:lumOff val="5000"/>
                  </a:schemeClr>
                </a:solidFill>
                <a:cs typeface="Times New Roman" panose="02020603050405020304" pitchFamily="18" charset="0"/>
              </a:rPr>
              <a:t>необґрунтованими</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r">
              <a:spcBef>
                <a:spcPts val="0"/>
              </a:spcBef>
              <a:buNone/>
            </a:pPr>
            <a:r>
              <a:rPr lang="ru-RU" sz="2000" i="1" dirty="0">
                <a:solidFill>
                  <a:schemeClr val="tx1">
                    <a:lumMod val="95000"/>
                    <a:lumOff val="5000"/>
                  </a:schemeClr>
                </a:solidFill>
                <a:cs typeface="Times New Roman" panose="02020603050405020304" pitchFamily="18" charset="0"/>
              </a:rPr>
              <a:t>Постанова Восьмого </a:t>
            </a:r>
            <a:r>
              <a:rPr lang="ru-RU" sz="2000" i="1" dirty="0" err="1">
                <a:solidFill>
                  <a:schemeClr val="tx1">
                    <a:lumMod val="95000"/>
                    <a:lumOff val="5000"/>
                  </a:schemeClr>
                </a:solidFill>
                <a:cs typeface="Times New Roman" panose="02020603050405020304" pitchFamily="18" charset="0"/>
              </a:rPr>
              <a:t>апеляційного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адміністративного</a:t>
            </a:r>
            <a:r>
              <a:rPr lang="ru-RU" sz="2000" i="1" dirty="0">
                <a:solidFill>
                  <a:schemeClr val="tx1">
                    <a:lumMod val="95000"/>
                    <a:lumOff val="5000"/>
                  </a:schemeClr>
                </a:solidFill>
                <a:cs typeface="Times New Roman" panose="02020603050405020304" pitchFamily="18" charset="0"/>
              </a:rPr>
              <a:t> суду </a:t>
            </a:r>
          </a:p>
          <a:p>
            <a:pPr marL="45720" indent="457200" algn="r">
              <a:spcBef>
                <a:spcPts val="0"/>
              </a:spcBef>
              <a:buNone/>
            </a:pPr>
            <a:r>
              <a:rPr lang="ru-RU" sz="2000" i="1" dirty="0" err="1">
                <a:solidFill>
                  <a:schemeClr val="tx1">
                    <a:lumMod val="95000"/>
                    <a:lumOff val="5000"/>
                  </a:schemeClr>
                </a:solidFill>
                <a:cs typeface="Times New Roman" panose="02020603050405020304" pitchFamily="18" charset="0"/>
              </a:rPr>
              <a:t>від</a:t>
            </a:r>
            <a:r>
              <a:rPr lang="ru-RU" sz="2000" i="1" dirty="0">
                <a:solidFill>
                  <a:schemeClr val="tx1">
                    <a:lumMod val="95000"/>
                    <a:lumOff val="5000"/>
                  </a:schemeClr>
                </a:solidFill>
                <a:cs typeface="Times New Roman" panose="02020603050405020304" pitchFamily="18" charset="0"/>
              </a:rPr>
              <a:t> 14.03.2019 у </a:t>
            </a:r>
            <a:r>
              <a:rPr lang="ru-RU" sz="2000" i="1" dirty="0" err="1">
                <a:solidFill>
                  <a:schemeClr val="tx1">
                    <a:lumMod val="95000"/>
                    <a:lumOff val="5000"/>
                  </a:schemeClr>
                </a:solidFill>
                <a:cs typeface="Times New Roman" panose="02020603050405020304" pitchFamily="18" charset="0"/>
              </a:rPr>
              <a:t>справі</a:t>
            </a:r>
            <a:r>
              <a:rPr lang="ru-RU" sz="2000" i="1" dirty="0">
                <a:solidFill>
                  <a:schemeClr val="tx1">
                    <a:lumMod val="95000"/>
                    <a:lumOff val="5000"/>
                  </a:schemeClr>
                </a:solidFill>
                <a:cs typeface="Times New Roman" panose="02020603050405020304" pitchFamily="18" charset="0"/>
              </a:rPr>
              <a:t> № 857/1476/19</a:t>
            </a:r>
          </a:p>
        </p:txBody>
      </p:sp>
    </p:spTree>
    <p:extLst>
      <p:ext uri="{BB962C8B-B14F-4D97-AF65-F5344CB8AC3E}">
        <p14:creationId xmlns:p14="http://schemas.microsoft.com/office/powerpoint/2010/main" val="6752551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117601" y="341523"/>
            <a:ext cx="10401299" cy="5551277"/>
          </a:xfrm>
        </p:spPr>
        <p:txBody>
          <a:bodyPr>
            <a:noAutofit/>
          </a:bodyPr>
          <a:lstStyle/>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П. 13. Постанови </a:t>
            </a:r>
            <a:r>
              <a:rPr lang="ru-RU" sz="2000" dirty="0">
                <a:solidFill>
                  <a:schemeClr val="tx1"/>
                </a:solidFill>
              </a:rPr>
              <a:t>КМУ № 823 </a:t>
            </a:r>
            <a:r>
              <a:rPr lang="ru-RU" sz="2000" dirty="0" err="1">
                <a:solidFill>
                  <a:schemeClr val="tx1"/>
                </a:solidFill>
              </a:rPr>
              <a:t>від</a:t>
            </a:r>
            <a:r>
              <a:rPr lang="ru-RU" sz="2000" dirty="0">
                <a:solidFill>
                  <a:schemeClr val="tx1"/>
                </a:solidFill>
              </a:rPr>
              <a:t> 21 </a:t>
            </a:r>
            <a:r>
              <a:rPr lang="ru-RU" sz="2000" dirty="0" err="1">
                <a:solidFill>
                  <a:schemeClr val="tx1"/>
                </a:solidFill>
              </a:rPr>
              <a:t>серпня</a:t>
            </a:r>
            <a:r>
              <a:rPr lang="ru-RU" sz="2000" dirty="0">
                <a:solidFill>
                  <a:schemeClr val="tx1"/>
                </a:solidFill>
              </a:rPr>
              <a:t> 2019 р:</a:t>
            </a:r>
          </a:p>
          <a:p>
            <a:pPr marL="45720" indent="457200" algn="just">
              <a:spcBef>
                <a:spcPts val="0"/>
              </a:spcBef>
              <a:buNone/>
            </a:pPr>
            <a:endParaRPr lang="ru-RU" sz="2000" dirty="0">
              <a:cs typeface="Times New Roman" panose="02020603050405020304" pitchFamily="18" charset="0"/>
            </a:endParaRPr>
          </a:p>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Під</a:t>
            </a:r>
            <a:r>
              <a:rPr lang="ru-RU" sz="2000" dirty="0">
                <a:solidFill>
                  <a:schemeClr val="tx1">
                    <a:lumMod val="95000"/>
                    <a:lumOff val="5000"/>
                  </a:schemeClr>
                </a:solidFill>
                <a:cs typeface="Times New Roman" panose="02020603050405020304" pitchFamily="18" charset="0"/>
              </a:rPr>
              <a:t> час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об’єкт</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має</a:t>
            </a:r>
            <a:r>
              <a:rPr lang="ru-RU" sz="2000" b="1" dirty="0">
                <a:solidFill>
                  <a:schemeClr val="tx1">
                    <a:lumMod val="95000"/>
                    <a:lumOff val="5000"/>
                  </a:schemeClr>
                </a:solidFill>
                <a:cs typeface="Times New Roman" panose="02020603050405020304" pitchFamily="18" charset="0"/>
              </a:rPr>
              <a:t> право</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1) </a:t>
            </a:r>
            <a:r>
              <a:rPr lang="ru-RU" sz="2000" dirty="0" err="1">
                <a:solidFill>
                  <a:schemeClr val="tx1">
                    <a:lumMod val="95000"/>
                    <a:lumOff val="5000"/>
                  </a:schemeClr>
                </a:solidFill>
                <a:cs typeface="Times New Roman" panose="02020603050405020304" pitchFamily="18" charset="0"/>
              </a:rPr>
              <a:t>перевіряти</a:t>
            </a:r>
            <a:r>
              <a:rPr lang="ru-RU" sz="2000" dirty="0">
                <a:solidFill>
                  <a:schemeClr val="tx1">
                    <a:lumMod val="95000"/>
                    <a:lumOff val="5000"/>
                  </a:schemeClr>
                </a:solidFill>
                <a:cs typeface="Times New Roman" panose="02020603050405020304" pitchFamily="18" charset="0"/>
              </a:rPr>
              <a:t> в </a:t>
            </a:r>
            <a:r>
              <a:rPr lang="ru-RU" sz="2000" dirty="0" err="1">
                <a:solidFill>
                  <a:schemeClr val="tx1">
                    <a:lumMod val="95000"/>
                    <a:lumOff val="5000"/>
                  </a:schemeClr>
                </a:solidFill>
                <a:cs typeface="Times New Roman" panose="02020603050405020304" pitchFamily="18" charset="0"/>
              </a:rPr>
              <a:t>інспектора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праці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наявність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службового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посвідчення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2) </a:t>
            </a:r>
            <a:r>
              <a:rPr lang="ru-RU" sz="2000" dirty="0" err="1">
                <a:solidFill>
                  <a:schemeClr val="tx1">
                    <a:lumMod val="95000"/>
                    <a:lumOff val="5000"/>
                  </a:schemeClr>
                </a:solidFill>
                <a:cs typeface="Times New Roman" panose="02020603050405020304" pitchFamily="18" charset="0"/>
              </a:rPr>
              <a:t>одержувати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копію</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направлення</a:t>
            </a:r>
            <a:r>
              <a:rPr lang="ru-RU" sz="2000" dirty="0">
                <a:solidFill>
                  <a:schemeClr val="tx1">
                    <a:lumMod val="95000"/>
                    <a:lumOff val="5000"/>
                  </a:schemeClr>
                </a:solidFill>
                <a:cs typeface="Times New Roman" panose="02020603050405020304" pitchFamily="18" charset="0"/>
              </a:rPr>
              <a:t> на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3) </a:t>
            </a:r>
            <a:r>
              <a:rPr lang="ru-RU" sz="2000" u="sng" dirty="0">
                <a:solidFill>
                  <a:schemeClr val="tx1">
                    <a:lumMod val="95000"/>
                    <a:lumOff val="5000"/>
                  </a:schemeClr>
                </a:solidFill>
                <a:cs typeface="Times New Roman" panose="02020603050405020304" pitchFamily="18" charset="0"/>
              </a:rPr>
              <a:t>не </a:t>
            </a:r>
            <a:r>
              <a:rPr lang="ru-RU" sz="2000" u="sng" dirty="0" err="1">
                <a:solidFill>
                  <a:schemeClr val="tx1">
                    <a:lumMod val="95000"/>
                    <a:lumOff val="5000"/>
                  </a:schemeClr>
                </a:solidFill>
                <a:cs typeface="Times New Roman" panose="02020603050405020304" pitchFamily="18" charset="0"/>
              </a:rPr>
              <a:t>допускати</a:t>
            </a:r>
            <a:r>
              <a:rPr lang="ru-RU" sz="2000" u="sng" dirty="0">
                <a:solidFill>
                  <a:schemeClr val="tx1">
                    <a:lumMod val="95000"/>
                    <a:lumOff val="5000"/>
                  </a:schemeClr>
                </a:solidFill>
                <a:cs typeface="Times New Roman" panose="02020603050405020304" pitchFamily="18" charset="0"/>
              </a:rPr>
              <a:t> до </a:t>
            </a:r>
            <a:r>
              <a:rPr lang="ru-RU" sz="2000" u="sng" dirty="0" err="1">
                <a:solidFill>
                  <a:schemeClr val="tx1">
                    <a:lumMod val="95000"/>
                    <a:lumOff val="5000"/>
                  </a:schemeClr>
                </a:solidFill>
                <a:cs typeface="Times New Roman" panose="02020603050405020304" pitchFamily="18" charset="0"/>
              </a:rPr>
              <a:t>проведення</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інспекційного</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відвідування</a:t>
            </a:r>
            <a:r>
              <a:rPr lang="ru-RU" sz="2000" u="sng" dirty="0">
                <a:solidFill>
                  <a:schemeClr val="tx1">
                    <a:lumMod val="95000"/>
                    <a:lumOff val="5000"/>
                  </a:schemeClr>
                </a:solidFill>
                <a:cs typeface="Times New Roman" panose="02020603050405020304" pitchFamily="18" charset="0"/>
              </a:rPr>
              <a:t> у </a:t>
            </a:r>
            <a:r>
              <a:rPr lang="ru-RU" sz="2000" u="sng" dirty="0" err="1">
                <a:solidFill>
                  <a:schemeClr val="tx1">
                    <a:lumMod val="95000"/>
                    <a:lumOff val="5000"/>
                  </a:schemeClr>
                </a:solidFill>
                <a:cs typeface="Times New Roman" panose="02020603050405020304" pitchFamily="18" charset="0"/>
              </a:rPr>
              <a:t>разі</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Font typeface="Wingdings" pitchFamily="2" charset="2"/>
              <a:buChar char="Ø"/>
            </a:pPr>
            <a:r>
              <a:rPr lang="ru-RU" sz="2000" dirty="0" err="1">
                <a:solidFill>
                  <a:srgbClr val="FF0000"/>
                </a:solidFill>
                <a:cs typeface="Times New Roman" panose="02020603050405020304" pitchFamily="18" charset="0"/>
              </a:rPr>
              <a:t>відсутності</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службового</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посвідчення</a:t>
            </a:r>
            <a:r>
              <a:rPr lang="ru-RU" sz="2000" dirty="0">
                <a:solidFill>
                  <a:srgbClr val="FF0000"/>
                </a:solidFill>
                <a:cs typeface="Times New Roman" panose="02020603050405020304" pitchFamily="18" charset="0"/>
              </a:rPr>
              <a:t>;</a:t>
            </a:r>
          </a:p>
          <a:p>
            <a:pPr marL="388620" indent="-342900" algn="just">
              <a:spcBef>
                <a:spcPts val="0"/>
              </a:spcBef>
              <a:buFont typeface="Wingdings" pitchFamily="2" charset="2"/>
              <a:buChar char="Ø"/>
            </a:pPr>
            <a:endParaRPr lang="ru-RU" sz="2000" dirty="0">
              <a:solidFill>
                <a:srgbClr val="FF0000"/>
              </a:solidFill>
              <a:cs typeface="Times New Roman" panose="02020603050405020304" pitchFamily="18" charset="0"/>
            </a:endParaRPr>
          </a:p>
          <a:p>
            <a:pPr marL="388620" indent="-342900" algn="just">
              <a:spcBef>
                <a:spcPts val="0"/>
              </a:spcBef>
              <a:buFont typeface="Wingdings" pitchFamily="2" charset="2"/>
              <a:buChar char="Ø"/>
            </a:pPr>
            <a:r>
              <a:rPr lang="ru-RU" sz="2000" dirty="0">
                <a:solidFill>
                  <a:srgbClr val="FF0000"/>
                </a:solidFill>
                <a:cs typeface="Times New Roman" panose="02020603050405020304" pitchFamily="18" charset="0"/>
              </a:rPr>
              <a:t>коли на </a:t>
            </a:r>
            <a:r>
              <a:rPr lang="ru-RU" sz="2000" dirty="0" err="1">
                <a:solidFill>
                  <a:srgbClr val="FF0000"/>
                </a:solidFill>
                <a:cs typeface="Times New Roman" panose="02020603050405020304" pitchFamily="18" charset="0"/>
              </a:rPr>
              <a:t>офіційному</a:t>
            </a:r>
            <a:r>
              <a:rPr lang="ru-RU" sz="2000" dirty="0">
                <a:solidFill>
                  <a:srgbClr val="FF0000"/>
                </a:solidFill>
                <a:cs typeface="Times New Roman" panose="02020603050405020304" pitchFamily="18" charset="0"/>
              </a:rPr>
              <a:t> веб-</a:t>
            </a:r>
            <a:r>
              <a:rPr lang="ru-RU" sz="2000" dirty="0" err="1">
                <a:solidFill>
                  <a:srgbClr val="FF0000"/>
                </a:solidFill>
                <a:cs typeface="Times New Roman" panose="02020603050405020304" pitchFamily="18" charset="0"/>
              </a:rPr>
              <a:t>сайті</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Держпраці</a:t>
            </a:r>
            <a:r>
              <a:rPr lang="ru-RU" sz="2000" dirty="0">
                <a:solidFill>
                  <a:srgbClr val="FF0000"/>
                </a:solidFill>
                <a:cs typeface="Times New Roman" panose="02020603050405020304" pitchFamily="18" charset="0"/>
              </a:rPr>
              <a:t> не </a:t>
            </a:r>
            <a:r>
              <a:rPr lang="ru-RU" sz="2000" dirty="0" err="1">
                <a:solidFill>
                  <a:srgbClr val="FF0000"/>
                </a:solidFill>
                <a:cs typeface="Times New Roman" panose="02020603050405020304" pitchFamily="18" charset="0"/>
              </a:rPr>
              <a:t>оприлюднено</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уніфікованої</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форми</a:t>
            </a:r>
            <a:r>
              <a:rPr lang="ru-RU" sz="2000" dirty="0">
                <a:solidFill>
                  <a:srgbClr val="FF0000"/>
                </a:solidFill>
                <a:cs typeface="Times New Roman" panose="02020603050405020304" pitchFamily="18" charset="0"/>
              </a:rPr>
              <a:t> акта </a:t>
            </a:r>
            <a:r>
              <a:rPr lang="ru-RU" sz="2000" dirty="0" err="1">
                <a:solidFill>
                  <a:srgbClr val="FF0000"/>
                </a:solidFill>
                <a:cs typeface="Times New Roman" panose="02020603050405020304" pitchFamily="18" charset="0"/>
              </a:rPr>
              <a:t>інспекційного</a:t>
            </a:r>
            <a:r>
              <a:rPr lang="ru-RU" sz="2000" dirty="0">
                <a:solidFill>
                  <a:srgbClr val="FF0000"/>
                </a:solidFill>
                <a:cs typeface="Times New Roman" panose="02020603050405020304" pitchFamily="18" charset="0"/>
              </a:rPr>
              <a:t> </a:t>
            </a:r>
            <a:r>
              <a:rPr lang="ru-RU" sz="2000" dirty="0" err="1">
                <a:solidFill>
                  <a:srgbClr val="FF0000"/>
                </a:solidFill>
                <a:cs typeface="Times New Roman" panose="02020603050405020304" pitchFamily="18" charset="0"/>
              </a:rPr>
              <a:t>відвідування</a:t>
            </a:r>
            <a:r>
              <a:rPr lang="ru-RU" sz="2000" dirty="0">
                <a:solidFill>
                  <a:srgbClr val="FF0000"/>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1834124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102</a:t>
            </a:fld>
            <a:endParaRPr lang="ru-RU" dirty="0">
              <a:solidFill>
                <a:srgbClr val="007832"/>
              </a:solidFill>
            </a:endParaRPr>
          </a:p>
        </p:txBody>
      </p:sp>
      <p:sp>
        <p:nvSpPr>
          <p:cNvPr id="3" name="Прямоугольник 2"/>
          <p:cNvSpPr/>
          <p:nvPr/>
        </p:nvSpPr>
        <p:spPr>
          <a:xfrm>
            <a:off x="1835728" y="571514"/>
            <a:ext cx="8451273" cy="923330"/>
          </a:xfrm>
          <a:prstGeom prst="rect">
            <a:avLst/>
          </a:prstGeom>
        </p:spPr>
        <p:txBody>
          <a:bodyPr wrap="square">
            <a:spAutoFit/>
          </a:bodyPr>
          <a:lstStyle/>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p:txBody>
      </p:sp>
      <p:sp>
        <p:nvSpPr>
          <p:cNvPr id="6" name="Прямоугольник 5"/>
          <p:cNvSpPr/>
          <p:nvPr/>
        </p:nvSpPr>
        <p:spPr>
          <a:xfrm>
            <a:off x="1835727" y="249372"/>
            <a:ext cx="8905298" cy="6278642"/>
          </a:xfrm>
          <a:prstGeom prst="rect">
            <a:avLst/>
          </a:prstGeom>
        </p:spPr>
        <p:txBody>
          <a:bodyPr wrap="square">
            <a:spAutoFit/>
          </a:bodyPr>
          <a:lstStyle/>
          <a:p>
            <a:pPr algn="ctr"/>
            <a:r>
              <a:rPr lang="ru-RU" b="1" dirty="0" err="1">
                <a:solidFill>
                  <a:srgbClr val="007832"/>
                </a:solidFill>
              </a:rPr>
              <a:t>Додаткові</a:t>
            </a:r>
            <a:r>
              <a:rPr lang="ru-RU" b="1" dirty="0">
                <a:solidFill>
                  <a:srgbClr val="007832"/>
                </a:solidFill>
              </a:rPr>
              <a:t> </a:t>
            </a:r>
            <a:r>
              <a:rPr lang="ru-RU" b="1" dirty="0" err="1">
                <a:solidFill>
                  <a:srgbClr val="007832"/>
                </a:solidFill>
              </a:rPr>
              <a:t>підстави</a:t>
            </a:r>
            <a:r>
              <a:rPr lang="ru-RU" b="1" dirty="0">
                <a:solidFill>
                  <a:srgbClr val="007832"/>
                </a:solidFill>
              </a:rPr>
              <a:t> </a:t>
            </a:r>
            <a:r>
              <a:rPr lang="ru-RU" b="1" dirty="0" err="1">
                <a:solidFill>
                  <a:srgbClr val="007832"/>
                </a:solidFill>
              </a:rPr>
              <a:t>недопуску</a:t>
            </a:r>
            <a:r>
              <a:rPr lang="ru-RU" b="1" dirty="0">
                <a:solidFill>
                  <a:srgbClr val="007832"/>
                </a:solidFill>
              </a:rPr>
              <a:t> (ст. 10 Закону </a:t>
            </a:r>
            <a:r>
              <a:rPr lang="ru-RU" b="1" dirty="0" err="1">
                <a:solidFill>
                  <a:srgbClr val="007832"/>
                </a:solidFill>
              </a:rPr>
              <a:t>N</a:t>
            </a:r>
            <a:r>
              <a:rPr lang="ru-RU" b="1" dirty="0">
                <a:solidFill>
                  <a:srgbClr val="007832"/>
                </a:solidFill>
              </a:rPr>
              <a:t> 877-V): </a:t>
            </a:r>
          </a:p>
          <a:p>
            <a:endParaRPr lang="ru-RU" dirty="0"/>
          </a:p>
          <a:p>
            <a:pPr algn="just"/>
            <a:r>
              <a:rPr lang="ru-RU" dirty="0" err="1"/>
              <a:t>Суб'єкт</a:t>
            </a:r>
            <a:r>
              <a:rPr lang="ru-RU" dirty="0"/>
              <a:t> </a:t>
            </a:r>
            <a:r>
              <a:rPr lang="ru-RU" dirty="0" err="1"/>
              <a:t>господарювання</a:t>
            </a:r>
            <a:r>
              <a:rPr lang="ru-RU" dirty="0"/>
              <a:t> </a:t>
            </a:r>
            <a:r>
              <a:rPr lang="ru-RU" dirty="0" err="1"/>
              <a:t>під</a:t>
            </a:r>
            <a:r>
              <a:rPr lang="ru-RU" dirty="0"/>
              <a:t> час </a:t>
            </a:r>
            <a:r>
              <a:rPr lang="ru-RU" dirty="0" err="1"/>
              <a:t>здійснення</a:t>
            </a:r>
            <a:r>
              <a:rPr lang="ru-RU" dirty="0"/>
              <a:t> державного </a:t>
            </a:r>
            <a:r>
              <a:rPr lang="ru-RU" dirty="0" err="1"/>
              <a:t>нагляду</a:t>
            </a:r>
            <a:r>
              <a:rPr lang="ru-RU" dirty="0"/>
              <a:t> (контролю) </a:t>
            </a:r>
            <a:r>
              <a:rPr lang="ru-RU" dirty="0" err="1"/>
              <a:t>має</a:t>
            </a:r>
            <a:r>
              <a:rPr lang="ru-RU" dirty="0"/>
              <a:t> право не </a:t>
            </a:r>
            <a:r>
              <a:rPr lang="ru-RU" dirty="0" err="1"/>
              <a:t>допускати</a:t>
            </a:r>
            <a:r>
              <a:rPr lang="ru-RU" dirty="0"/>
              <a:t> </a:t>
            </a:r>
            <a:r>
              <a:rPr lang="ru-RU" dirty="0" err="1"/>
              <a:t>посадових</a:t>
            </a:r>
            <a:r>
              <a:rPr lang="ru-RU" dirty="0"/>
              <a:t> </a:t>
            </a:r>
            <a:r>
              <a:rPr lang="ru-RU" dirty="0" err="1"/>
              <a:t>осіб</a:t>
            </a:r>
            <a:r>
              <a:rPr lang="ru-RU" dirty="0"/>
              <a:t> органу державного </a:t>
            </a:r>
            <a:r>
              <a:rPr lang="ru-RU" dirty="0" err="1"/>
              <a:t>нагляду</a:t>
            </a:r>
            <a:r>
              <a:rPr lang="ru-RU" dirty="0"/>
              <a:t> (контролю) до </a:t>
            </a:r>
            <a:r>
              <a:rPr lang="ru-RU" dirty="0" err="1"/>
              <a:t>здійснення</a:t>
            </a:r>
            <a:r>
              <a:rPr lang="ru-RU" dirty="0"/>
              <a:t> державного </a:t>
            </a:r>
            <a:r>
              <a:rPr lang="ru-RU" dirty="0" err="1"/>
              <a:t>нагляду</a:t>
            </a:r>
            <a:r>
              <a:rPr lang="ru-RU" dirty="0"/>
              <a:t> (контролю), </a:t>
            </a:r>
            <a:r>
              <a:rPr lang="ru-RU" b="1" dirty="0" err="1">
                <a:solidFill>
                  <a:srgbClr val="007832"/>
                </a:solidFill>
              </a:rPr>
              <a:t>якщо</a:t>
            </a:r>
            <a:r>
              <a:rPr lang="ru-RU" dirty="0"/>
              <a:t>:</a:t>
            </a:r>
          </a:p>
          <a:p>
            <a:pPr algn="just"/>
            <a:endParaRPr lang="ru-RU" dirty="0"/>
          </a:p>
          <a:p>
            <a:pPr marL="285750" indent="-285750" algn="just">
              <a:buClr>
                <a:srgbClr val="007832"/>
              </a:buClr>
              <a:buFont typeface="ZapfDingbatsITC" charset="0"/>
              <a:buChar char="✘"/>
            </a:pPr>
            <a:r>
              <a:rPr lang="ru-RU" dirty="0" err="1"/>
              <a:t>державний</a:t>
            </a:r>
            <a:r>
              <a:rPr lang="ru-RU" dirty="0"/>
              <a:t> </a:t>
            </a:r>
            <a:r>
              <a:rPr lang="ru-RU" dirty="0" err="1"/>
              <a:t>нагляд</a:t>
            </a:r>
            <a:r>
              <a:rPr lang="ru-RU" dirty="0"/>
              <a:t> (контроль) </a:t>
            </a:r>
            <a:r>
              <a:rPr lang="ru-RU" dirty="0" err="1"/>
              <a:t>здійснюється</a:t>
            </a:r>
            <a:r>
              <a:rPr lang="ru-RU" dirty="0"/>
              <a:t> з </a:t>
            </a:r>
            <a:r>
              <a:rPr lang="ru-RU" dirty="0" err="1"/>
              <a:t>порушенням</a:t>
            </a:r>
            <a:r>
              <a:rPr lang="ru-RU" dirty="0"/>
              <a:t> </a:t>
            </a:r>
            <a:r>
              <a:rPr lang="ru-RU" dirty="0" err="1"/>
              <a:t>передбачених</a:t>
            </a:r>
            <a:r>
              <a:rPr lang="ru-RU" dirty="0"/>
              <a:t> законом </a:t>
            </a:r>
            <a:r>
              <a:rPr lang="ru-RU" u="sng" dirty="0" err="1"/>
              <a:t>вимог</a:t>
            </a:r>
            <a:r>
              <a:rPr lang="ru-RU" u="sng" dirty="0"/>
              <a:t> </a:t>
            </a:r>
            <a:r>
              <a:rPr lang="ru-RU" u="sng" dirty="0" err="1"/>
              <a:t>щодо</a:t>
            </a:r>
            <a:r>
              <a:rPr lang="ru-RU" u="sng" dirty="0"/>
              <a:t> </a:t>
            </a:r>
            <a:r>
              <a:rPr lang="ru-RU" u="sng" dirty="0" err="1"/>
              <a:t>періодичності</a:t>
            </a:r>
            <a:r>
              <a:rPr lang="ru-RU" u="sng" dirty="0"/>
              <a:t> </a:t>
            </a:r>
            <a:r>
              <a:rPr lang="ru-RU" dirty="0" err="1"/>
              <a:t>проведення</a:t>
            </a:r>
            <a:r>
              <a:rPr lang="ru-RU" dirty="0"/>
              <a:t> таких </a:t>
            </a:r>
            <a:r>
              <a:rPr lang="ru-RU" dirty="0" err="1"/>
              <a:t>заходів</a:t>
            </a:r>
            <a:r>
              <a:rPr lang="ru-RU" dirty="0"/>
              <a:t>;</a:t>
            </a:r>
          </a:p>
          <a:p>
            <a:pPr marL="285750" indent="-285750" algn="just">
              <a:buClr>
                <a:srgbClr val="007832"/>
              </a:buClr>
              <a:buFont typeface="ZapfDingbatsITC" charset="0"/>
              <a:buChar char="✘"/>
            </a:pPr>
            <a:endParaRPr lang="ru-RU" dirty="0"/>
          </a:p>
          <a:p>
            <a:pPr marL="285750" indent="-285750" algn="just">
              <a:buClr>
                <a:srgbClr val="007832"/>
              </a:buClr>
              <a:buFont typeface="ZapfDingbatsITC" charset="0"/>
              <a:buChar char="✘"/>
            </a:pPr>
            <a:r>
              <a:rPr lang="ru-RU" dirty="0" err="1"/>
              <a:t>посадова</a:t>
            </a:r>
            <a:r>
              <a:rPr lang="ru-RU" dirty="0"/>
              <a:t> особа органу державного </a:t>
            </a:r>
            <a:r>
              <a:rPr lang="ru-RU" dirty="0" err="1"/>
              <a:t>нагляду</a:t>
            </a:r>
            <a:r>
              <a:rPr lang="ru-RU" dirty="0"/>
              <a:t> (контролю) не </a:t>
            </a:r>
            <a:r>
              <a:rPr lang="ru-RU" dirty="0" err="1"/>
              <a:t>надала</a:t>
            </a:r>
            <a:r>
              <a:rPr lang="ru-RU" dirty="0"/>
              <a:t> </a:t>
            </a:r>
            <a:r>
              <a:rPr lang="ru-RU" dirty="0" err="1"/>
              <a:t>копії</a:t>
            </a:r>
            <a:r>
              <a:rPr lang="ru-RU" dirty="0"/>
              <a:t> </a:t>
            </a:r>
            <a:r>
              <a:rPr lang="ru-RU" dirty="0" err="1"/>
              <a:t>документів</a:t>
            </a:r>
            <a:r>
              <a:rPr lang="ru-RU" dirty="0"/>
              <a:t>, </a:t>
            </a:r>
            <a:r>
              <a:rPr lang="ru-RU" dirty="0" err="1"/>
              <a:t>передбачених</a:t>
            </a:r>
            <a:r>
              <a:rPr lang="ru-RU" dirty="0"/>
              <a:t> </a:t>
            </a:r>
            <a:r>
              <a:rPr lang="ru-RU" dirty="0" err="1"/>
              <a:t>цим</a:t>
            </a:r>
            <a:r>
              <a:rPr lang="ru-RU" dirty="0"/>
              <a:t> Законом, </a:t>
            </a:r>
            <a:r>
              <a:rPr lang="ru-RU" dirty="0" err="1"/>
              <a:t>або</a:t>
            </a:r>
            <a:r>
              <a:rPr lang="ru-RU" dirty="0"/>
              <a:t> </a:t>
            </a:r>
            <a:r>
              <a:rPr lang="ru-RU" dirty="0" err="1"/>
              <a:t>якщо</a:t>
            </a:r>
            <a:r>
              <a:rPr lang="ru-RU" dirty="0"/>
              <a:t> </a:t>
            </a:r>
            <a:r>
              <a:rPr lang="ru-RU" dirty="0" err="1"/>
              <a:t>надані</a:t>
            </a:r>
            <a:r>
              <a:rPr lang="ru-RU" dirty="0"/>
              <a:t> </a:t>
            </a:r>
            <a:r>
              <a:rPr lang="ru-RU" dirty="0" err="1"/>
              <a:t>документи</a:t>
            </a:r>
            <a:r>
              <a:rPr lang="ru-RU" dirty="0"/>
              <a:t> </a:t>
            </a:r>
            <a:r>
              <a:rPr lang="ru-RU" u="sng" dirty="0"/>
              <a:t>не </a:t>
            </a:r>
            <a:r>
              <a:rPr lang="ru-RU" u="sng" dirty="0" err="1"/>
              <a:t>відповідають</a:t>
            </a:r>
            <a:r>
              <a:rPr lang="ru-RU" u="sng" dirty="0"/>
              <a:t> </a:t>
            </a:r>
            <a:r>
              <a:rPr lang="ru-RU" u="sng" dirty="0" err="1"/>
              <a:t>вимогам</a:t>
            </a:r>
            <a:r>
              <a:rPr lang="ru-RU" dirty="0"/>
              <a:t> </a:t>
            </a:r>
            <a:r>
              <a:rPr lang="ru-RU" dirty="0" err="1"/>
              <a:t>цього</a:t>
            </a:r>
            <a:r>
              <a:rPr lang="ru-RU" dirty="0"/>
              <a:t> Закону;</a:t>
            </a:r>
          </a:p>
          <a:p>
            <a:pPr marL="285750" indent="-285750" algn="just">
              <a:buClr>
                <a:srgbClr val="007832"/>
              </a:buClr>
              <a:buFont typeface="ZapfDingbatsITC" charset="0"/>
              <a:buChar char="✘"/>
            </a:pPr>
            <a:endParaRPr lang="ru-RU" dirty="0"/>
          </a:p>
          <a:p>
            <a:pPr marL="285750" indent="-285750" algn="just">
              <a:buClr>
                <a:srgbClr val="007832"/>
              </a:buClr>
              <a:buFont typeface="ZapfDingbatsITC" charset="0"/>
              <a:buChar char="✘"/>
            </a:pPr>
            <a:r>
              <a:rPr lang="ru-RU" dirty="0" err="1"/>
              <a:t>суб'єкт</a:t>
            </a:r>
            <a:r>
              <a:rPr lang="ru-RU" dirty="0"/>
              <a:t> </a:t>
            </a:r>
            <a:r>
              <a:rPr lang="ru-RU" dirty="0" err="1"/>
              <a:t>господарювання</a:t>
            </a:r>
            <a:r>
              <a:rPr lang="ru-RU" dirty="0"/>
              <a:t> </a:t>
            </a:r>
            <a:r>
              <a:rPr lang="ru-RU" u="sng" dirty="0"/>
              <a:t>не одержав </a:t>
            </a:r>
            <a:r>
              <a:rPr lang="ru-RU" u="sng" dirty="0" err="1"/>
              <a:t>повідомлення</a:t>
            </a:r>
            <a:r>
              <a:rPr lang="ru-RU" u="sng" dirty="0"/>
              <a:t> </a:t>
            </a:r>
            <a:r>
              <a:rPr lang="ru-RU" dirty="0"/>
              <a:t>про </a:t>
            </a:r>
            <a:r>
              <a:rPr lang="ru-RU" dirty="0" err="1"/>
              <a:t>здійснення</a:t>
            </a:r>
            <a:r>
              <a:rPr lang="ru-RU" dirty="0"/>
              <a:t> планового заходу державного </a:t>
            </a:r>
            <a:r>
              <a:rPr lang="ru-RU" dirty="0" err="1"/>
              <a:t>нагляду</a:t>
            </a:r>
            <a:r>
              <a:rPr lang="ru-RU" dirty="0"/>
              <a:t> (контролю) в порядку, </a:t>
            </a:r>
            <a:r>
              <a:rPr lang="ru-RU" dirty="0" err="1"/>
              <a:t>передбаченому</a:t>
            </a:r>
            <a:r>
              <a:rPr lang="ru-RU" dirty="0"/>
              <a:t> </a:t>
            </a:r>
            <a:r>
              <a:rPr lang="ru-RU" dirty="0" err="1"/>
              <a:t>цим</a:t>
            </a:r>
            <a:r>
              <a:rPr lang="ru-RU" dirty="0"/>
              <a:t> Законом;</a:t>
            </a:r>
          </a:p>
          <a:p>
            <a:pPr marL="285750" indent="-285750" algn="just">
              <a:buClr>
                <a:srgbClr val="007832"/>
              </a:buClr>
              <a:buFont typeface="ZapfDingbatsITC" charset="0"/>
              <a:buChar char="✘"/>
            </a:pPr>
            <a:endParaRPr lang="ru-RU" dirty="0"/>
          </a:p>
          <a:p>
            <a:pPr marL="285750" indent="-285750" algn="just">
              <a:buClr>
                <a:srgbClr val="007832"/>
              </a:buClr>
              <a:buFont typeface="ZapfDingbatsITC" charset="0"/>
              <a:buChar char="✘"/>
            </a:pPr>
            <a:r>
              <a:rPr lang="ru-RU" dirty="0" err="1"/>
              <a:t>посадова</a:t>
            </a:r>
            <a:r>
              <a:rPr lang="ru-RU" dirty="0"/>
              <a:t> особа органу державного </a:t>
            </a:r>
            <a:r>
              <a:rPr lang="ru-RU" dirty="0" err="1"/>
              <a:t>нагляду</a:t>
            </a:r>
            <a:r>
              <a:rPr lang="ru-RU" dirty="0"/>
              <a:t> (контролю) </a:t>
            </a:r>
            <a:r>
              <a:rPr lang="ru-RU" u="sng" dirty="0"/>
              <a:t>не внесла </a:t>
            </a:r>
            <a:r>
              <a:rPr lang="ru-RU" u="sng" dirty="0" err="1"/>
              <a:t>запис</a:t>
            </a:r>
            <a:r>
              <a:rPr lang="ru-RU" u="sng" dirty="0"/>
              <a:t> </a:t>
            </a:r>
            <a:r>
              <a:rPr lang="ru-RU" dirty="0"/>
              <a:t>про </a:t>
            </a:r>
            <a:r>
              <a:rPr lang="ru-RU" dirty="0" err="1"/>
              <a:t>здійснення</a:t>
            </a:r>
            <a:r>
              <a:rPr lang="ru-RU" dirty="0"/>
              <a:t> заходу державного </a:t>
            </a:r>
            <a:r>
              <a:rPr lang="ru-RU" dirty="0" err="1"/>
              <a:t>нагляду</a:t>
            </a:r>
            <a:r>
              <a:rPr lang="ru-RU" dirty="0"/>
              <a:t> (контролю) до журналу </a:t>
            </a:r>
            <a:r>
              <a:rPr lang="ru-RU" dirty="0" err="1"/>
              <a:t>реєстрації</a:t>
            </a:r>
            <a:r>
              <a:rPr lang="ru-RU" dirty="0"/>
              <a:t> </a:t>
            </a:r>
            <a:r>
              <a:rPr lang="ru-RU" dirty="0" err="1"/>
              <a:t>заходів</a:t>
            </a:r>
            <a:r>
              <a:rPr lang="ru-RU" dirty="0"/>
              <a:t> державного </a:t>
            </a:r>
            <a:r>
              <a:rPr lang="ru-RU" dirty="0" err="1"/>
              <a:t>нагляду</a:t>
            </a:r>
            <a:r>
              <a:rPr lang="ru-RU" dirty="0"/>
              <a:t> (контролю) (за </a:t>
            </a:r>
            <a:r>
              <a:rPr lang="ru-RU" dirty="0" err="1"/>
              <a:t>наявності</a:t>
            </a:r>
            <a:r>
              <a:rPr lang="ru-RU" dirty="0"/>
              <a:t> такого журналу в </a:t>
            </a:r>
            <a:r>
              <a:rPr lang="ru-RU" dirty="0" err="1"/>
              <a:t>суб'єкта</a:t>
            </a:r>
            <a:r>
              <a:rPr lang="ru-RU" dirty="0"/>
              <a:t> </a:t>
            </a:r>
            <a:r>
              <a:rPr lang="ru-RU" dirty="0" err="1"/>
              <a:t>господарювання</a:t>
            </a:r>
            <a:r>
              <a:rPr lang="ru-RU" dirty="0"/>
              <a:t>);</a:t>
            </a:r>
          </a:p>
          <a:p>
            <a:pPr algn="just"/>
            <a:endParaRPr lang="ru-RU" sz="1400" dirty="0"/>
          </a:p>
          <a:p>
            <a:pPr algn="just"/>
            <a:endParaRPr lang="ru-RU" sz="1400" dirty="0"/>
          </a:p>
          <a:p>
            <a:pPr algn="just"/>
            <a:r>
              <a:rPr lang="ru-RU" sz="1400" dirty="0"/>
              <a:t>. </a:t>
            </a:r>
          </a:p>
        </p:txBody>
      </p:sp>
    </p:spTree>
    <p:extLst>
      <p:ext uri="{BB962C8B-B14F-4D97-AF65-F5344CB8AC3E}">
        <p14:creationId xmlns:p14="http://schemas.microsoft.com/office/powerpoint/2010/main" val="41791327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103</a:t>
            </a:fld>
            <a:endParaRPr lang="ru-RU" dirty="0">
              <a:solidFill>
                <a:srgbClr val="007832"/>
              </a:solidFill>
            </a:endParaRPr>
          </a:p>
        </p:txBody>
      </p:sp>
      <p:sp>
        <p:nvSpPr>
          <p:cNvPr id="3" name="Прямоугольник 2"/>
          <p:cNvSpPr/>
          <p:nvPr/>
        </p:nvSpPr>
        <p:spPr>
          <a:xfrm>
            <a:off x="1835728" y="571514"/>
            <a:ext cx="8451273" cy="923330"/>
          </a:xfrm>
          <a:prstGeom prst="rect">
            <a:avLst/>
          </a:prstGeom>
        </p:spPr>
        <p:txBody>
          <a:bodyPr wrap="square">
            <a:spAutoFit/>
          </a:bodyPr>
          <a:lstStyle/>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p:txBody>
      </p:sp>
      <p:sp>
        <p:nvSpPr>
          <p:cNvPr id="7" name="Прямоугольник 6"/>
          <p:cNvSpPr/>
          <p:nvPr/>
        </p:nvSpPr>
        <p:spPr>
          <a:xfrm>
            <a:off x="1835727" y="377875"/>
            <a:ext cx="8769928" cy="5355312"/>
          </a:xfrm>
          <a:prstGeom prst="rect">
            <a:avLst/>
          </a:prstGeom>
        </p:spPr>
        <p:txBody>
          <a:bodyPr wrap="square">
            <a:spAutoFit/>
          </a:bodyPr>
          <a:lstStyle/>
          <a:p>
            <a:pPr marL="285750" indent="-285750">
              <a:buClr>
                <a:srgbClr val="007832"/>
              </a:buClr>
              <a:buFont typeface="ZapfDingbatsITC" charset="0"/>
              <a:buChar char="✘"/>
            </a:pPr>
            <a:r>
              <a:rPr lang="ru-RU" dirty="0" err="1"/>
              <a:t>тривалість</a:t>
            </a:r>
            <a:r>
              <a:rPr lang="ru-RU" dirty="0"/>
              <a:t> планового заходу державного </a:t>
            </a:r>
            <a:r>
              <a:rPr lang="ru-RU" dirty="0" err="1"/>
              <a:t>нагляду</a:t>
            </a:r>
            <a:r>
              <a:rPr lang="ru-RU" dirty="0"/>
              <a:t> (контролю) </a:t>
            </a:r>
            <a:r>
              <a:rPr lang="ru-RU" dirty="0" err="1"/>
              <a:t>або</a:t>
            </a:r>
            <a:r>
              <a:rPr lang="ru-RU" dirty="0"/>
              <a:t> </a:t>
            </a:r>
            <a:r>
              <a:rPr lang="ru-RU" dirty="0" err="1"/>
              <a:t>сумарна</a:t>
            </a:r>
            <a:r>
              <a:rPr lang="ru-RU" dirty="0"/>
              <a:t> </a:t>
            </a:r>
            <a:r>
              <a:rPr lang="ru-RU" dirty="0" err="1"/>
              <a:t>тривалість</a:t>
            </a:r>
            <a:r>
              <a:rPr lang="ru-RU" dirty="0"/>
              <a:t> таких </a:t>
            </a:r>
            <a:r>
              <a:rPr lang="ru-RU" dirty="0" err="1"/>
              <a:t>заходів</a:t>
            </a:r>
            <a:r>
              <a:rPr lang="ru-RU" dirty="0"/>
              <a:t> </a:t>
            </a:r>
            <a:r>
              <a:rPr lang="ru-RU" dirty="0" err="1"/>
              <a:t>протягом</a:t>
            </a:r>
            <a:r>
              <a:rPr lang="ru-RU" dirty="0"/>
              <a:t> року </a:t>
            </a:r>
            <a:r>
              <a:rPr lang="ru-RU" u="sng" dirty="0" err="1"/>
              <a:t>перевищує</a:t>
            </a:r>
            <a:r>
              <a:rPr lang="ru-RU" u="sng" dirty="0"/>
              <a:t> </a:t>
            </a:r>
            <a:r>
              <a:rPr lang="ru-RU" u="sng" dirty="0" err="1"/>
              <a:t>граничну</a:t>
            </a:r>
            <a:r>
              <a:rPr lang="ru-RU" u="sng" dirty="0"/>
              <a:t> </a:t>
            </a:r>
            <a:r>
              <a:rPr lang="ru-RU" u="sng" dirty="0" err="1"/>
              <a:t>тривалість</a:t>
            </a:r>
            <a:r>
              <a:rPr lang="ru-RU" dirty="0"/>
              <a:t>, </a:t>
            </a:r>
            <a:r>
              <a:rPr lang="ru-RU" dirty="0" err="1"/>
              <a:t>встановлену</a:t>
            </a:r>
            <a:r>
              <a:rPr lang="ru-RU" dirty="0"/>
              <a:t> </a:t>
            </a:r>
            <a:r>
              <a:rPr lang="ru-RU" dirty="0" err="1"/>
              <a:t>частиною</a:t>
            </a:r>
            <a:r>
              <a:rPr lang="ru-RU" dirty="0"/>
              <a:t> </a:t>
            </a:r>
            <a:r>
              <a:rPr lang="ru-RU" dirty="0" err="1"/>
              <a:t>п'ятою</a:t>
            </a:r>
            <a:r>
              <a:rPr lang="ru-RU" dirty="0"/>
              <a:t> </a:t>
            </a:r>
            <a:r>
              <a:rPr lang="ru-RU" dirty="0" err="1"/>
              <a:t>статті</a:t>
            </a:r>
            <a:r>
              <a:rPr lang="ru-RU" dirty="0"/>
              <a:t> 5 </a:t>
            </a:r>
            <a:r>
              <a:rPr lang="ru-RU" dirty="0" err="1"/>
              <a:t>цього</a:t>
            </a:r>
            <a:r>
              <a:rPr lang="ru-RU" dirty="0"/>
              <a:t> Закону (</a:t>
            </a:r>
            <a:r>
              <a:rPr lang="ru-RU" dirty="0" err="1"/>
              <a:t>щодо</a:t>
            </a:r>
            <a:r>
              <a:rPr lang="ru-RU" dirty="0"/>
              <a:t> </a:t>
            </a:r>
            <a:r>
              <a:rPr lang="ru-RU" dirty="0" err="1"/>
              <a:t>суб'єкта</a:t>
            </a:r>
            <a:r>
              <a:rPr lang="ru-RU" dirty="0"/>
              <a:t> </a:t>
            </a:r>
            <a:r>
              <a:rPr lang="ru-RU" dirty="0" err="1"/>
              <a:t>господарювання</a:t>
            </a:r>
            <a:r>
              <a:rPr lang="ru-RU" dirty="0"/>
              <a:t> (комплексного планового заходу), не </a:t>
            </a:r>
            <a:r>
              <a:rPr lang="ru-RU" dirty="0" err="1"/>
              <a:t>може</a:t>
            </a:r>
            <a:r>
              <a:rPr lang="ru-RU" dirty="0"/>
              <a:t> </a:t>
            </a:r>
            <a:r>
              <a:rPr lang="ru-RU" dirty="0" err="1"/>
              <a:t>перевищувати</a:t>
            </a:r>
            <a:r>
              <a:rPr lang="ru-RU" dirty="0"/>
              <a:t> 30 </a:t>
            </a:r>
            <a:r>
              <a:rPr lang="ru-RU" dirty="0" err="1"/>
              <a:t>робочих</a:t>
            </a:r>
            <a:r>
              <a:rPr lang="ru-RU" dirty="0"/>
              <a:t> </a:t>
            </a:r>
            <a:r>
              <a:rPr lang="ru-RU" dirty="0" err="1"/>
              <a:t>днів</a:t>
            </a:r>
            <a:r>
              <a:rPr lang="ru-RU" dirty="0"/>
              <a:t>, а </a:t>
            </a:r>
            <a:r>
              <a:rPr lang="ru-RU" dirty="0" err="1"/>
              <a:t>щодо</a:t>
            </a:r>
            <a:r>
              <a:rPr lang="ru-RU" dirty="0"/>
              <a:t> </a:t>
            </a:r>
            <a:r>
              <a:rPr lang="ru-RU" dirty="0" err="1"/>
              <a:t>суб'єктів</a:t>
            </a:r>
            <a:r>
              <a:rPr lang="ru-RU" dirty="0"/>
              <a:t> </a:t>
            </a:r>
            <a:r>
              <a:rPr lang="ru-RU" dirty="0" err="1"/>
              <a:t>мікро</a:t>
            </a:r>
            <a:r>
              <a:rPr lang="ru-RU" dirty="0"/>
              <a:t>-, малого </a:t>
            </a:r>
            <a:r>
              <a:rPr lang="ru-RU" dirty="0" err="1"/>
              <a:t>підприємництва</a:t>
            </a:r>
            <a:r>
              <a:rPr lang="ru-RU" dirty="0"/>
              <a:t> - 15 </a:t>
            </a:r>
            <a:r>
              <a:rPr lang="ru-RU" dirty="0" err="1"/>
              <a:t>робочих</a:t>
            </a:r>
            <a:r>
              <a:rPr lang="ru-RU" dirty="0"/>
              <a:t> </a:t>
            </a:r>
            <a:r>
              <a:rPr lang="ru-RU" dirty="0" err="1"/>
              <a:t>днів</a:t>
            </a:r>
            <a:r>
              <a:rPr lang="ru-RU" dirty="0"/>
              <a:t>), </a:t>
            </a:r>
            <a:r>
              <a:rPr lang="ru-RU" dirty="0" err="1"/>
              <a:t>або</a:t>
            </a:r>
            <a:r>
              <a:rPr lang="ru-RU" dirty="0"/>
              <a:t> </a:t>
            </a:r>
            <a:r>
              <a:rPr lang="ru-RU" dirty="0" err="1"/>
              <a:t>тривалість</a:t>
            </a:r>
            <a:r>
              <a:rPr lang="ru-RU" dirty="0"/>
              <a:t> </a:t>
            </a:r>
            <a:r>
              <a:rPr lang="ru-RU" dirty="0" err="1"/>
              <a:t>позапланового</a:t>
            </a:r>
            <a:r>
              <a:rPr lang="ru-RU" dirty="0"/>
              <a:t> заходу державного </a:t>
            </a:r>
            <a:r>
              <a:rPr lang="ru-RU" dirty="0" err="1"/>
              <a:t>нагляду</a:t>
            </a:r>
            <a:r>
              <a:rPr lang="ru-RU" dirty="0"/>
              <a:t> (контролю) </a:t>
            </a:r>
            <a:r>
              <a:rPr lang="ru-RU" dirty="0" err="1"/>
              <a:t>перевищує</a:t>
            </a:r>
            <a:r>
              <a:rPr lang="ru-RU" dirty="0"/>
              <a:t> </a:t>
            </a:r>
            <a:r>
              <a:rPr lang="ru-RU" dirty="0" err="1"/>
              <a:t>граничну</a:t>
            </a:r>
            <a:r>
              <a:rPr lang="ru-RU" dirty="0"/>
              <a:t> </a:t>
            </a:r>
            <a:r>
              <a:rPr lang="ru-RU" dirty="0" err="1"/>
              <a:t>тривалість</a:t>
            </a:r>
            <a:r>
              <a:rPr lang="ru-RU" dirty="0"/>
              <a:t>, </a:t>
            </a:r>
            <a:r>
              <a:rPr lang="ru-RU" dirty="0" err="1"/>
              <a:t>встановлену</a:t>
            </a:r>
            <a:r>
              <a:rPr lang="ru-RU" dirty="0"/>
              <a:t> </a:t>
            </a:r>
            <a:r>
              <a:rPr lang="ru-RU" dirty="0" err="1"/>
              <a:t>частиною</a:t>
            </a:r>
            <a:r>
              <a:rPr lang="ru-RU" dirty="0"/>
              <a:t> четвертою </a:t>
            </a:r>
            <a:r>
              <a:rPr lang="ru-RU" dirty="0" err="1"/>
              <a:t>статті</a:t>
            </a:r>
            <a:r>
              <a:rPr lang="ru-RU" dirty="0"/>
              <a:t> 6 </a:t>
            </a:r>
            <a:r>
              <a:rPr lang="ru-RU" dirty="0" err="1"/>
              <a:t>цього</a:t>
            </a:r>
            <a:r>
              <a:rPr lang="ru-RU" dirty="0"/>
              <a:t> Закону (10 </a:t>
            </a:r>
            <a:r>
              <a:rPr lang="ru-RU" dirty="0" err="1"/>
              <a:t>робочих</a:t>
            </a:r>
            <a:r>
              <a:rPr lang="ru-RU" dirty="0"/>
              <a:t> </a:t>
            </a:r>
            <a:r>
              <a:rPr lang="ru-RU" dirty="0" err="1"/>
              <a:t>днів</a:t>
            </a:r>
            <a:r>
              <a:rPr lang="ru-RU" dirty="0"/>
              <a:t>, а </a:t>
            </a:r>
            <a:r>
              <a:rPr lang="ru-RU" dirty="0" err="1"/>
              <a:t>щодо</a:t>
            </a:r>
            <a:r>
              <a:rPr lang="ru-RU" dirty="0"/>
              <a:t> </a:t>
            </a:r>
            <a:r>
              <a:rPr lang="ru-RU" dirty="0" err="1"/>
              <a:t>суб'єктів</a:t>
            </a:r>
            <a:r>
              <a:rPr lang="ru-RU" dirty="0"/>
              <a:t> малого </a:t>
            </a:r>
            <a:r>
              <a:rPr lang="ru-RU" dirty="0" err="1"/>
              <a:t>підприємництва</a:t>
            </a:r>
            <a:r>
              <a:rPr lang="ru-RU" dirty="0"/>
              <a:t> - 2робочих </a:t>
            </a:r>
            <a:r>
              <a:rPr lang="ru-RU" dirty="0" err="1"/>
              <a:t>днів</a:t>
            </a:r>
            <a:r>
              <a:rPr lang="ru-RU" dirty="0"/>
              <a:t>);</a:t>
            </a:r>
          </a:p>
          <a:p>
            <a:pPr marL="285750" indent="-285750">
              <a:buClr>
                <a:srgbClr val="007832"/>
              </a:buClr>
              <a:buFont typeface="ZapfDingbatsITC" charset="0"/>
              <a:buChar char="✘"/>
            </a:pPr>
            <a:endParaRPr lang="ru-RU" dirty="0"/>
          </a:p>
          <a:p>
            <a:pPr marL="285750" indent="-285750">
              <a:buClr>
                <a:srgbClr val="007832"/>
              </a:buClr>
              <a:buFont typeface="ZapfDingbatsITC" charset="0"/>
              <a:buChar char="✘"/>
            </a:pPr>
            <a:r>
              <a:rPr lang="ru-RU" dirty="0"/>
              <a:t>орган державного </a:t>
            </a:r>
            <a:r>
              <a:rPr lang="ru-RU" dirty="0" err="1"/>
              <a:t>нагляду</a:t>
            </a:r>
            <a:r>
              <a:rPr lang="ru-RU" dirty="0"/>
              <a:t> (контролю) </a:t>
            </a:r>
            <a:r>
              <a:rPr lang="ru-RU" dirty="0" err="1"/>
              <a:t>здійснює</a:t>
            </a:r>
            <a:r>
              <a:rPr lang="ru-RU" dirty="0"/>
              <a:t> </a:t>
            </a:r>
            <a:r>
              <a:rPr lang="ru-RU" dirty="0" err="1"/>
              <a:t>повторний</a:t>
            </a:r>
            <a:r>
              <a:rPr lang="ru-RU" dirty="0"/>
              <a:t> </a:t>
            </a:r>
            <a:r>
              <a:rPr lang="ru-RU" dirty="0" err="1"/>
              <a:t>позаплановий</a:t>
            </a:r>
            <a:r>
              <a:rPr lang="ru-RU" dirty="0"/>
              <a:t> </a:t>
            </a:r>
            <a:r>
              <a:rPr lang="ru-RU" dirty="0" err="1"/>
              <a:t>захід</a:t>
            </a:r>
            <a:r>
              <a:rPr lang="ru-RU" dirty="0"/>
              <a:t> державного </a:t>
            </a:r>
            <a:r>
              <a:rPr lang="ru-RU" dirty="0" err="1"/>
              <a:t>нагляду</a:t>
            </a:r>
            <a:r>
              <a:rPr lang="ru-RU" dirty="0"/>
              <a:t> (контролю) </a:t>
            </a:r>
            <a:r>
              <a:rPr lang="ru-RU" u="sng" dirty="0"/>
              <a:t>за </a:t>
            </a:r>
            <a:r>
              <a:rPr lang="ru-RU" u="sng" dirty="0" err="1"/>
              <a:t>тим</a:t>
            </a:r>
            <a:r>
              <a:rPr lang="ru-RU" u="sng" dirty="0"/>
              <a:t> самим фактом (фактами)</a:t>
            </a:r>
            <a:r>
              <a:rPr lang="ru-RU" dirty="0"/>
              <a:t>, </a:t>
            </a:r>
            <a:r>
              <a:rPr lang="ru-RU" dirty="0" err="1"/>
              <a:t>що</a:t>
            </a:r>
            <a:r>
              <a:rPr lang="ru-RU" dirty="0"/>
              <a:t> </a:t>
            </a:r>
            <a:r>
              <a:rPr lang="ru-RU" dirty="0" err="1"/>
              <a:t>був</a:t>
            </a:r>
            <a:r>
              <a:rPr lang="ru-RU" dirty="0"/>
              <a:t> (</a:t>
            </a:r>
            <a:r>
              <a:rPr lang="ru-RU" dirty="0" err="1"/>
              <a:t>були</a:t>
            </a:r>
            <a:r>
              <a:rPr lang="ru-RU" dirty="0"/>
              <a:t>) </a:t>
            </a:r>
            <a:r>
              <a:rPr lang="ru-RU" dirty="0" err="1"/>
              <a:t>підставою</a:t>
            </a:r>
            <a:r>
              <a:rPr lang="ru-RU" dirty="0"/>
              <a:t> для </a:t>
            </a:r>
            <a:r>
              <a:rPr lang="ru-RU" dirty="0" err="1"/>
              <a:t>проведеного</a:t>
            </a:r>
            <a:r>
              <a:rPr lang="ru-RU" dirty="0"/>
              <a:t> </a:t>
            </a:r>
            <a:r>
              <a:rPr lang="ru-RU" dirty="0" err="1"/>
              <a:t>позапланового</a:t>
            </a:r>
            <a:r>
              <a:rPr lang="ru-RU" dirty="0"/>
              <a:t> заходу державного </a:t>
            </a:r>
            <a:r>
              <a:rPr lang="ru-RU" dirty="0" err="1"/>
              <a:t>нагляду</a:t>
            </a:r>
            <a:r>
              <a:rPr lang="ru-RU" dirty="0"/>
              <a:t> (контролю);</a:t>
            </a:r>
          </a:p>
          <a:p>
            <a:pPr marL="285750" indent="-285750">
              <a:buClr>
                <a:srgbClr val="007832"/>
              </a:buClr>
              <a:buFont typeface="ZapfDingbatsITC" charset="0"/>
              <a:buChar char="✘"/>
            </a:pPr>
            <a:endParaRPr lang="ru-RU" dirty="0"/>
          </a:p>
          <a:p>
            <a:pPr marL="285750" indent="-285750">
              <a:buClr>
                <a:srgbClr val="007832"/>
              </a:buClr>
              <a:buFont typeface="ZapfDingbatsITC" charset="0"/>
              <a:buChar char="✘"/>
            </a:pPr>
            <a:r>
              <a:rPr lang="ru-RU" dirty="0"/>
              <a:t>органом державного </a:t>
            </a:r>
            <a:r>
              <a:rPr lang="ru-RU" dirty="0" err="1"/>
              <a:t>нагляду</a:t>
            </a:r>
            <a:r>
              <a:rPr lang="ru-RU" dirty="0"/>
              <a:t> (контролю) не </a:t>
            </a:r>
            <a:r>
              <a:rPr lang="ru-RU" dirty="0" err="1"/>
              <a:t>була</a:t>
            </a:r>
            <a:r>
              <a:rPr lang="ru-RU" dirty="0"/>
              <a:t> </a:t>
            </a:r>
            <a:r>
              <a:rPr lang="ru-RU" dirty="0" err="1"/>
              <a:t>затверджена</a:t>
            </a:r>
            <a:r>
              <a:rPr lang="ru-RU" dirty="0"/>
              <a:t> та </a:t>
            </a:r>
            <a:r>
              <a:rPr lang="ru-RU" dirty="0" err="1"/>
              <a:t>оприлюднена</a:t>
            </a:r>
            <a:r>
              <a:rPr lang="ru-RU" dirty="0"/>
              <a:t> на </a:t>
            </a:r>
            <a:r>
              <a:rPr lang="ru-RU" dirty="0" err="1"/>
              <a:t>власному</a:t>
            </a:r>
            <a:r>
              <a:rPr lang="ru-RU" dirty="0"/>
              <a:t> </a:t>
            </a:r>
            <a:r>
              <a:rPr lang="ru-RU" dirty="0" err="1"/>
              <a:t>офіційному</a:t>
            </a:r>
            <a:r>
              <a:rPr lang="ru-RU" dirty="0"/>
              <a:t> веб-</a:t>
            </a:r>
            <a:r>
              <a:rPr lang="ru-RU" dirty="0" err="1"/>
              <a:t>сайті</a:t>
            </a:r>
            <a:r>
              <a:rPr lang="ru-RU" dirty="0"/>
              <a:t> </a:t>
            </a:r>
            <a:r>
              <a:rPr lang="ru-RU" u="sng" dirty="0" err="1"/>
              <a:t>уніфікована</a:t>
            </a:r>
            <a:r>
              <a:rPr lang="ru-RU" u="sng" dirty="0"/>
              <a:t> форма акта</a:t>
            </a:r>
            <a:r>
              <a:rPr lang="ru-RU" dirty="0"/>
              <a:t>, в </a:t>
            </a:r>
            <a:r>
              <a:rPr lang="ru-RU" dirty="0" err="1"/>
              <a:t>якій</a:t>
            </a:r>
            <a:r>
              <a:rPr lang="ru-RU" dirty="0"/>
              <a:t> </a:t>
            </a:r>
            <a:r>
              <a:rPr lang="ru-RU" dirty="0" err="1"/>
              <a:t>передбачається</a:t>
            </a:r>
            <a:r>
              <a:rPr lang="ru-RU" dirty="0"/>
              <a:t> </a:t>
            </a:r>
            <a:r>
              <a:rPr lang="ru-RU" b="1" dirty="0" err="1"/>
              <a:t>перелік</a:t>
            </a:r>
            <a:r>
              <a:rPr lang="ru-RU" b="1" dirty="0"/>
              <a:t> </a:t>
            </a:r>
            <a:r>
              <a:rPr lang="ru-RU" b="1" dirty="0" err="1"/>
              <a:t>питань</a:t>
            </a:r>
            <a:r>
              <a:rPr lang="ru-RU" b="1" dirty="0"/>
              <a:t> </a:t>
            </a:r>
            <a:r>
              <a:rPr lang="ru-RU" b="1" dirty="0" err="1"/>
              <a:t>залежно</a:t>
            </a:r>
            <a:r>
              <a:rPr lang="ru-RU" b="1" dirty="0"/>
              <a:t> </a:t>
            </a:r>
            <a:r>
              <a:rPr lang="ru-RU" b="1" dirty="0" err="1"/>
              <a:t>від</a:t>
            </a:r>
            <a:r>
              <a:rPr lang="ru-RU" b="1" dirty="0"/>
              <a:t> </a:t>
            </a:r>
            <a:r>
              <a:rPr lang="ru-RU" b="1" dirty="0" err="1"/>
              <a:t>ступеня</a:t>
            </a:r>
            <a:r>
              <a:rPr lang="ru-RU" b="1" dirty="0"/>
              <a:t> </a:t>
            </a:r>
            <a:r>
              <a:rPr lang="ru-RU" b="1" dirty="0" err="1"/>
              <a:t>ризику</a:t>
            </a:r>
            <a:r>
              <a:rPr lang="ru-RU" b="1" dirty="0"/>
              <a:t>;</a:t>
            </a:r>
          </a:p>
          <a:p>
            <a:pPr marL="285750" indent="-285750">
              <a:buClr>
                <a:srgbClr val="007832"/>
              </a:buClr>
              <a:buFont typeface="ZapfDingbatsITC" charset="0"/>
              <a:buChar char="✘"/>
            </a:pPr>
            <a:endParaRPr lang="ru-RU" dirty="0"/>
          </a:p>
          <a:p>
            <a:pPr marL="285750" indent="-285750">
              <a:buClr>
                <a:srgbClr val="007832"/>
              </a:buClr>
              <a:buFont typeface="ZapfDingbatsITC" charset="0"/>
              <a:buChar char="✘"/>
            </a:pPr>
            <a:r>
              <a:rPr lang="ru-RU" dirty="0"/>
              <a:t>у </a:t>
            </a:r>
            <a:r>
              <a:rPr lang="ru-RU" dirty="0" err="1"/>
              <a:t>передбачених</a:t>
            </a:r>
            <a:r>
              <a:rPr lang="ru-RU" dirty="0"/>
              <a:t> законом </a:t>
            </a:r>
            <a:r>
              <a:rPr lang="ru-RU" dirty="0" err="1"/>
              <a:t>випадках</a:t>
            </a:r>
            <a:r>
              <a:rPr lang="ru-RU" dirty="0"/>
              <a:t> </a:t>
            </a:r>
            <a:r>
              <a:rPr lang="ru-RU" dirty="0" err="1"/>
              <a:t>посадові</a:t>
            </a:r>
            <a:r>
              <a:rPr lang="ru-RU" dirty="0"/>
              <a:t> особи </a:t>
            </a:r>
            <a:r>
              <a:rPr lang="ru-RU" u="sng" dirty="0"/>
              <a:t>не </a:t>
            </a:r>
            <a:r>
              <a:rPr lang="ru-RU" u="sng" dirty="0" err="1"/>
              <a:t>надали</a:t>
            </a:r>
            <a:r>
              <a:rPr lang="ru-RU" u="sng" dirty="0"/>
              <a:t> </a:t>
            </a:r>
            <a:r>
              <a:rPr lang="ru-RU" u="sng" dirty="0" err="1"/>
              <a:t>копію</a:t>
            </a:r>
            <a:r>
              <a:rPr lang="ru-RU" u="sng" dirty="0"/>
              <a:t> </a:t>
            </a:r>
            <a:r>
              <a:rPr lang="ru-RU" u="sng" dirty="0" err="1"/>
              <a:t>погодження</a:t>
            </a:r>
            <a:r>
              <a:rPr lang="ru-RU" u="sng" dirty="0"/>
              <a:t> </a:t>
            </a:r>
            <a:r>
              <a:rPr lang="ru-RU" dirty="0" err="1"/>
              <a:t>Держпраці</a:t>
            </a:r>
            <a:r>
              <a:rPr lang="ru-RU" dirty="0"/>
              <a:t> на </a:t>
            </a:r>
            <a:r>
              <a:rPr lang="ru-RU" dirty="0" err="1"/>
              <a:t>здійснення</a:t>
            </a:r>
            <a:r>
              <a:rPr lang="ru-RU" dirty="0"/>
              <a:t> </a:t>
            </a:r>
            <a:r>
              <a:rPr lang="ru-RU" dirty="0" err="1"/>
              <a:t>позапланового</a:t>
            </a:r>
            <a:r>
              <a:rPr lang="ru-RU" dirty="0"/>
              <a:t> заходу державного </a:t>
            </a:r>
            <a:r>
              <a:rPr lang="ru-RU" dirty="0" err="1"/>
              <a:t>нагляду</a:t>
            </a:r>
            <a:r>
              <a:rPr lang="ru-RU" dirty="0"/>
              <a:t> (контролю).</a:t>
            </a:r>
          </a:p>
        </p:txBody>
      </p:sp>
    </p:spTree>
    <p:extLst>
      <p:ext uri="{BB962C8B-B14F-4D97-AF65-F5344CB8AC3E}">
        <p14:creationId xmlns:p14="http://schemas.microsoft.com/office/powerpoint/2010/main" val="5646732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4" name="Прямоугольник 3">
            <a:extLst>
              <a:ext uri="{FF2B5EF4-FFF2-40B4-BE49-F238E27FC236}">
                <a16:creationId xmlns:a16="http://schemas.microsoft.com/office/drawing/2014/main" id="{3ED7FD37-4DC1-2A40-AB46-47A3F934029A}"/>
              </a:ext>
            </a:extLst>
          </p:cNvPr>
          <p:cNvSpPr/>
          <p:nvPr/>
        </p:nvSpPr>
        <p:spPr>
          <a:xfrm>
            <a:off x="1768642" y="276726"/>
            <a:ext cx="10070432" cy="6001643"/>
          </a:xfrm>
          <a:prstGeom prst="rect">
            <a:avLst/>
          </a:prstGeom>
        </p:spPr>
        <p:txBody>
          <a:bodyPr wrap="square">
            <a:spAutoFit/>
          </a:bodyPr>
          <a:lstStyle/>
          <a:p>
            <a:pPr algn="ctr"/>
            <a:r>
              <a:rPr lang="ru-RU" b="1" dirty="0">
                <a:solidFill>
                  <a:srgbClr val="007833"/>
                </a:solidFill>
              </a:rPr>
              <a:t>Наказ </a:t>
            </a:r>
            <a:r>
              <a:rPr lang="ru-RU" b="1" dirty="0" err="1">
                <a:solidFill>
                  <a:srgbClr val="007833"/>
                </a:solidFill>
              </a:rPr>
              <a:t>Міністерства</a:t>
            </a:r>
            <a:r>
              <a:rPr lang="ru-RU" b="1" dirty="0">
                <a:solidFill>
                  <a:srgbClr val="007833"/>
                </a:solidFill>
              </a:rPr>
              <a:t> </a:t>
            </a:r>
            <a:r>
              <a:rPr lang="ru-RU" b="1" dirty="0" err="1">
                <a:solidFill>
                  <a:srgbClr val="007833"/>
                </a:solidFill>
              </a:rPr>
              <a:t>соціальної</a:t>
            </a:r>
            <a:r>
              <a:rPr lang="ru-RU" b="1" dirty="0">
                <a:solidFill>
                  <a:srgbClr val="007833"/>
                </a:solidFill>
              </a:rPr>
              <a:t> </a:t>
            </a:r>
            <a:r>
              <a:rPr lang="ru-RU" b="1" dirty="0" err="1">
                <a:solidFill>
                  <a:srgbClr val="007833"/>
                </a:solidFill>
              </a:rPr>
              <a:t>політики</a:t>
            </a:r>
            <a:r>
              <a:rPr lang="ru-RU" b="1" dirty="0">
                <a:solidFill>
                  <a:srgbClr val="007833"/>
                </a:solidFill>
              </a:rPr>
              <a:t> </a:t>
            </a:r>
            <a:r>
              <a:rPr lang="ru-RU" b="1" dirty="0" err="1">
                <a:solidFill>
                  <a:srgbClr val="007833"/>
                </a:solidFill>
              </a:rPr>
              <a:t>України</a:t>
            </a:r>
            <a:r>
              <a:rPr lang="ru-RU" b="1" dirty="0">
                <a:solidFill>
                  <a:srgbClr val="007833"/>
                </a:solidFill>
              </a:rPr>
              <a:t> </a:t>
            </a:r>
            <a:r>
              <a:rPr lang="ru-RU" b="1" dirty="0" err="1">
                <a:solidFill>
                  <a:srgbClr val="007833"/>
                </a:solidFill>
              </a:rPr>
              <a:t>від</a:t>
            </a:r>
            <a:r>
              <a:rPr lang="ru-RU" b="1" dirty="0">
                <a:solidFill>
                  <a:srgbClr val="007833"/>
                </a:solidFill>
              </a:rPr>
              <a:t> 18.08.2017 № 1338 </a:t>
            </a:r>
          </a:p>
          <a:p>
            <a:pPr algn="ctr"/>
            <a:r>
              <a:rPr lang="ru-RU" b="1" dirty="0">
                <a:solidFill>
                  <a:srgbClr val="007833"/>
                </a:solidFill>
              </a:rPr>
              <a:t>«Про </a:t>
            </a:r>
            <a:r>
              <a:rPr lang="ru-RU" b="1" dirty="0" err="1">
                <a:solidFill>
                  <a:srgbClr val="007833"/>
                </a:solidFill>
              </a:rPr>
              <a:t>затвердження</a:t>
            </a:r>
            <a:r>
              <a:rPr lang="ru-RU" b="1" dirty="0">
                <a:solidFill>
                  <a:srgbClr val="007833"/>
                </a:solidFill>
              </a:rPr>
              <a:t> форм </a:t>
            </a:r>
            <a:r>
              <a:rPr lang="ru-RU" b="1" dirty="0" err="1">
                <a:solidFill>
                  <a:srgbClr val="007833"/>
                </a:solidFill>
              </a:rPr>
              <a:t>документів</a:t>
            </a:r>
            <a:r>
              <a:rPr lang="ru-RU" b="1" dirty="0">
                <a:solidFill>
                  <a:srgbClr val="007833"/>
                </a:solidFill>
              </a:rPr>
              <a:t>, </a:t>
            </a:r>
            <a:r>
              <a:rPr lang="ru-RU" b="1" dirty="0" err="1">
                <a:solidFill>
                  <a:srgbClr val="007833"/>
                </a:solidFill>
              </a:rPr>
              <a:t>що</a:t>
            </a:r>
            <a:r>
              <a:rPr lang="ru-RU" b="1" dirty="0">
                <a:solidFill>
                  <a:srgbClr val="007833"/>
                </a:solidFill>
              </a:rPr>
              <a:t> </a:t>
            </a:r>
            <a:r>
              <a:rPr lang="ru-RU" b="1" dirty="0" err="1">
                <a:solidFill>
                  <a:srgbClr val="007833"/>
                </a:solidFill>
              </a:rPr>
              <a:t>складаються</a:t>
            </a:r>
            <a:r>
              <a:rPr lang="ru-RU" b="1" dirty="0">
                <a:solidFill>
                  <a:srgbClr val="007833"/>
                </a:solidFill>
              </a:rPr>
              <a:t> при </a:t>
            </a:r>
            <a:r>
              <a:rPr lang="ru-RU" b="1" dirty="0" err="1">
                <a:solidFill>
                  <a:srgbClr val="007833"/>
                </a:solidFill>
              </a:rPr>
              <a:t>здійсненні</a:t>
            </a:r>
            <a:r>
              <a:rPr lang="ru-RU" b="1" dirty="0">
                <a:solidFill>
                  <a:srgbClr val="007833"/>
                </a:solidFill>
              </a:rPr>
              <a:t> </a:t>
            </a:r>
            <a:r>
              <a:rPr lang="ru-RU" b="1" dirty="0" err="1">
                <a:solidFill>
                  <a:srgbClr val="007833"/>
                </a:solidFill>
              </a:rPr>
              <a:t>заходів</a:t>
            </a:r>
            <a:r>
              <a:rPr lang="ru-RU" b="1" dirty="0">
                <a:solidFill>
                  <a:srgbClr val="007833"/>
                </a:solidFill>
              </a:rPr>
              <a:t> державного </a:t>
            </a:r>
            <a:r>
              <a:rPr lang="ru-RU" b="1" dirty="0" err="1">
                <a:solidFill>
                  <a:srgbClr val="007833"/>
                </a:solidFill>
              </a:rPr>
              <a:t>нагляду</a:t>
            </a:r>
            <a:r>
              <a:rPr lang="ru-RU" b="1" dirty="0">
                <a:solidFill>
                  <a:srgbClr val="007833"/>
                </a:solidFill>
              </a:rPr>
              <a:t> та контролю за </a:t>
            </a:r>
            <a:r>
              <a:rPr lang="ru-RU" b="1" dirty="0" err="1">
                <a:solidFill>
                  <a:srgbClr val="007833"/>
                </a:solidFill>
              </a:rPr>
              <a:t>додержанням</a:t>
            </a:r>
            <a:r>
              <a:rPr lang="ru-RU" b="1" dirty="0">
                <a:solidFill>
                  <a:srgbClr val="007833"/>
                </a:solidFill>
              </a:rPr>
              <a:t> </a:t>
            </a:r>
            <a:r>
              <a:rPr lang="ru-RU" b="1" dirty="0" err="1">
                <a:solidFill>
                  <a:srgbClr val="007833"/>
                </a:solidFill>
              </a:rPr>
              <a:t>законодавства</a:t>
            </a:r>
            <a:r>
              <a:rPr lang="ru-RU" b="1" dirty="0">
                <a:solidFill>
                  <a:srgbClr val="007833"/>
                </a:solidFill>
              </a:rPr>
              <a:t> про </a:t>
            </a:r>
            <a:r>
              <a:rPr lang="ru-RU" b="1" dirty="0" err="1">
                <a:solidFill>
                  <a:srgbClr val="007833"/>
                </a:solidFill>
              </a:rPr>
              <a:t>працю</a:t>
            </a:r>
            <a:r>
              <a:rPr lang="ru-RU" b="1" dirty="0">
                <a:solidFill>
                  <a:srgbClr val="007833"/>
                </a:solidFill>
              </a:rPr>
              <a:t>, </a:t>
            </a:r>
            <a:r>
              <a:rPr lang="ru-RU" b="1" dirty="0" err="1">
                <a:solidFill>
                  <a:srgbClr val="007833"/>
                </a:solidFill>
              </a:rPr>
              <a:t>зайнятість</a:t>
            </a:r>
            <a:r>
              <a:rPr lang="ru-RU" b="1" dirty="0">
                <a:solidFill>
                  <a:srgbClr val="007833"/>
                </a:solidFill>
              </a:rPr>
              <a:t> </a:t>
            </a:r>
            <a:r>
              <a:rPr lang="ru-RU" b="1" dirty="0" err="1">
                <a:solidFill>
                  <a:srgbClr val="007833"/>
                </a:solidFill>
              </a:rPr>
              <a:t>населення</a:t>
            </a:r>
            <a:r>
              <a:rPr lang="ru-RU" b="1" dirty="0">
                <a:solidFill>
                  <a:srgbClr val="007833"/>
                </a:solidFill>
              </a:rPr>
              <a:t>, </a:t>
            </a:r>
            <a:r>
              <a:rPr lang="ru-RU" b="1" dirty="0" err="1">
                <a:solidFill>
                  <a:srgbClr val="007833"/>
                </a:solidFill>
              </a:rPr>
              <a:t>зайнятість</a:t>
            </a:r>
            <a:r>
              <a:rPr lang="ru-RU" b="1" dirty="0">
                <a:solidFill>
                  <a:srgbClr val="007833"/>
                </a:solidFill>
              </a:rPr>
              <a:t> та </a:t>
            </a:r>
            <a:r>
              <a:rPr lang="ru-RU" b="1" dirty="0" err="1">
                <a:solidFill>
                  <a:srgbClr val="007833"/>
                </a:solidFill>
              </a:rPr>
              <a:t>працевлаштування</a:t>
            </a:r>
            <a:r>
              <a:rPr lang="ru-RU" b="1" dirty="0">
                <a:solidFill>
                  <a:srgbClr val="007833"/>
                </a:solidFill>
              </a:rPr>
              <a:t> </a:t>
            </a:r>
            <a:r>
              <a:rPr lang="ru-RU" b="1" dirty="0" err="1">
                <a:solidFill>
                  <a:srgbClr val="007833"/>
                </a:solidFill>
              </a:rPr>
              <a:t>інвалідів</a:t>
            </a:r>
            <a:r>
              <a:rPr lang="ru-RU" b="1" dirty="0">
                <a:solidFill>
                  <a:srgbClr val="007833"/>
                </a:solidFill>
              </a:rPr>
              <a:t>»:</a:t>
            </a:r>
          </a:p>
          <a:p>
            <a:r>
              <a:rPr lang="ru-RU" sz="1400" dirty="0"/>
              <a:t>1. </a:t>
            </a:r>
            <a:r>
              <a:rPr lang="ru-RU" sz="1400" dirty="0" err="1"/>
              <a:t>Затвердити</a:t>
            </a:r>
            <a:r>
              <a:rPr lang="ru-RU" sz="1400" dirty="0"/>
              <a:t> </a:t>
            </a:r>
            <a:r>
              <a:rPr lang="ru-RU" sz="1400" dirty="0" err="1"/>
              <a:t>такі</a:t>
            </a:r>
            <a:r>
              <a:rPr lang="ru-RU" sz="1400" dirty="0"/>
              <a:t>, </a:t>
            </a:r>
            <a:r>
              <a:rPr lang="ru-RU" sz="1400" dirty="0" err="1"/>
              <a:t>що</a:t>
            </a:r>
            <a:r>
              <a:rPr lang="ru-RU" sz="1400" dirty="0"/>
              <a:t> </a:t>
            </a:r>
            <a:r>
              <a:rPr lang="ru-RU" sz="1400" dirty="0" err="1"/>
              <a:t>додаються</a:t>
            </a:r>
            <a:r>
              <a:rPr lang="ru-RU" sz="1400" dirty="0"/>
              <a:t>:</a:t>
            </a:r>
          </a:p>
          <a:p>
            <a:r>
              <a:rPr lang="ru-RU" sz="1400" u="sng" dirty="0"/>
              <a:t>форму акта </a:t>
            </a:r>
            <a:r>
              <a:rPr lang="ru-RU" sz="1400" u="sng" dirty="0" err="1"/>
              <a:t>інспекційного</a:t>
            </a:r>
            <a:r>
              <a:rPr lang="ru-RU" sz="1400" u="sng" dirty="0"/>
              <a:t> </a:t>
            </a:r>
            <a:r>
              <a:rPr lang="ru-RU" sz="1400" u="sng" dirty="0" err="1"/>
              <a:t>відвідування</a:t>
            </a:r>
            <a:r>
              <a:rPr lang="ru-RU" sz="1400" u="sng" dirty="0"/>
              <a:t> (</a:t>
            </a:r>
            <a:r>
              <a:rPr lang="ru-RU" sz="1400" u="sng" dirty="0" err="1"/>
              <a:t>невиїзного</a:t>
            </a:r>
            <a:r>
              <a:rPr lang="ru-RU" sz="1400" u="sng" dirty="0"/>
              <a:t> </a:t>
            </a:r>
            <a:r>
              <a:rPr lang="ru-RU" sz="1400" u="sng" dirty="0" err="1"/>
              <a:t>інспектування</a:t>
            </a:r>
            <a:r>
              <a:rPr lang="ru-RU" sz="1400" u="sng" dirty="0"/>
              <a:t>) </a:t>
            </a:r>
            <a:r>
              <a:rPr lang="ru-RU" sz="1400" u="sng" dirty="0" err="1"/>
              <a:t>юридичної</a:t>
            </a:r>
            <a:r>
              <a:rPr lang="ru-RU" sz="1400" u="sng" dirty="0"/>
              <a:t> особи (</a:t>
            </a:r>
            <a:r>
              <a:rPr lang="ru-RU" sz="1400" u="sng" dirty="0" err="1"/>
              <a:t>фізичної</a:t>
            </a:r>
            <a:r>
              <a:rPr lang="ru-RU" sz="1400" u="sng" dirty="0"/>
              <a:t> особи), яка </a:t>
            </a:r>
            <a:r>
              <a:rPr lang="ru-RU" sz="1400" u="sng" dirty="0" err="1"/>
              <a:t>використовує</a:t>
            </a:r>
            <a:r>
              <a:rPr lang="ru-RU" sz="1400" u="sng" dirty="0"/>
              <a:t> </a:t>
            </a:r>
            <a:r>
              <a:rPr lang="ru-RU" sz="1400" u="sng" dirty="0" err="1"/>
              <a:t>найману</a:t>
            </a:r>
            <a:r>
              <a:rPr lang="ru-RU" sz="1400" u="sng" dirty="0"/>
              <a:t> </a:t>
            </a:r>
            <a:r>
              <a:rPr lang="ru-RU" sz="1400" u="sng" dirty="0" err="1"/>
              <a:t>працю</a:t>
            </a:r>
            <a:r>
              <a:rPr lang="ru-RU" sz="1400" dirty="0"/>
              <a:t>;</a:t>
            </a:r>
          </a:p>
          <a:p>
            <a:r>
              <a:rPr lang="ru-RU" sz="1400" dirty="0"/>
              <a:t>форму акта про </a:t>
            </a:r>
            <a:r>
              <a:rPr lang="ru-RU" sz="1400" dirty="0" err="1"/>
              <a:t>відмову</a:t>
            </a:r>
            <a:r>
              <a:rPr lang="ru-RU" sz="1400" dirty="0"/>
              <a:t> </a:t>
            </a:r>
            <a:r>
              <a:rPr lang="ru-RU" sz="1400" dirty="0" err="1"/>
              <a:t>від</a:t>
            </a:r>
            <a:r>
              <a:rPr lang="ru-RU" sz="1400" dirty="0"/>
              <a:t> </a:t>
            </a:r>
            <a:r>
              <a:rPr lang="ru-RU" sz="1400" dirty="0" err="1"/>
              <a:t>підпису</a:t>
            </a:r>
            <a:r>
              <a:rPr lang="ru-RU" sz="1400" dirty="0"/>
              <a:t>;</a:t>
            </a:r>
          </a:p>
          <a:p>
            <a:r>
              <a:rPr lang="ru-RU" sz="1400" dirty="0"/>
              <a:t>форму акта за результатами </a:t>
            </a:r>
            <a:r>
              <a:rPr lang="ru-RU" sz="1400" dirty="0" err="1"/>
              <a:t>проведення</a:t>
            </a:r>
            <a:r>
              <a:rPr lang="ru-RU" sz="1400" dirty="0"/>
              <a:t> </a:t>
            </a:r>
            <a:r>
              <a:rPr lang="ru-RU" sz="1400" dirty="0" err="1"/>
              <a:t>перевірки</a:t>
            </a:r>
            <a:r>
              <a:rPr lang="ru-RU" sz="1400" dirty="0"/>
              <a:t> </a:t>
            </a:r>
            <a:r>
              <a:rPr lang="ru-RU" sz="1400" dirty="0" err="1"/>
              <a:t>щодо</a:t>
            </a:r>
            <a:r>
              <a:rPr lang="ru-RU" sz="1400" dirty="0"/>
              <a:t> </a:t>
            </a:r>
            <a:r>
              <a:rPr lang="ru-RU" sz="1400" dirty="0" err="1"/>
              <a:t>додержання</a:t>
            </a:r>
            <a:r>
              <a:rPr lang="ru-RU" sz="1400" dirty="0"/>
              <a:t> </a:t>
            </a:r>
            <a:r>
              <a:rPr lang="ru-RU" sz="1400" dirty="0" err="1"/>
              <a:t>суб'єктом</a:t>
            </a:r>
            <a:r>
              <a:rPr lang="ru-RU" sz="1400" dirty="0"/>
              <a:t> </a:t>
            </a:r>
            <a:r>
              <a:rPr lang="ru-RU" sz="1400" dirty="0" err="1"/>
              <a:t>господарювання</a:t>
            </a:r>
            <a:r>
              <a:rPr lang="ru-RU" sz="1400" dirty="0"/>
              <a:t> </a:t>
            </a:r>
            <a:r>
              <a:rPr lang="ru-RU" sz="1400" dirty="0" err="1"/>
              <a:t>вимог</a:t>
            </a:r>
            <a:r>
              <a:rPr lang="ru-RU" sz="1400" dirty="0"/>
              <a:t> </a:t>
            </a:r>
            <a:r>
              <a:rPr lang="ru-RU" sz="1400" dirty="0" err="1"/>
              <a:t>законодавства</a:t>
            </a:r>
            <a:r>
              <a:rPr lang="ru-RU" sz="1400" dirty="0"/>
              <a:t> про </a:t>
            </a:r>
            <a:r>
              <a:rPr lang="ru-RU" sz="1400" dirty="0" err="1"/>
              <a:t>зайнятість</a:t>
            </a:r>
            <a:r>
              <a:rPr lang="ru-RU" sz="1400" dirty="0"/>
              <a:t> </a:t>
            </a:r>
            <a:r>
              <a:rPr lang="ru-RU" sz="1400" dirty="0" err="1"/>
              <a:t>населення</a:t>
            </a:r>
            <a:r>
              <a:rPr lang="ru-RU" sz="1400" dirty="0"/>
              <a:t>, </a:t>
            </a:r>
            <a:r>
              <a:rPr lang="ru-RU" sz="1400" dirty="0" err="1"/>
              <a:t>зайнятість</a:t>
            </a:r>
            <a:r>
              <a:rPr lang="ru-RU" sz="1400" dirty="0"/>
              <a:t> та </a:t>
            </a:r>
            <a:r>
              <a:rPr lang="ru-RU" sz="1400" dirty="0" err="1"/>
              <a:t>працевлаштування</a:t>
            </a:r>
            <a:r>
              <a:rPr lang="ru-RU" sz="1400" dirty="0"/>
              <a:t> </a:t>
            </a:r>
            <a:r>
              <a:rPr lang="ru-RU" sz="1400" dirty="0" err="1"/>
              <a:t>осіб</a:t>
            </a:r>
            <a:r>
              <a:rPr lang="ru-RU" sz="1400" dirty="0"/>
              <a:t> з </a:t>
            </a:r>
            <a:r>
              <a:rPr lang="ru-RU" sz="1400" dirty="0" err="1"/>
              <a:t>інвалідністю</a:t>
            </a:r>
            <a:r>
              <a:rPr lang="ru-RU" sz="1400" dirty="0"/>
              <a:t>;</a:t>
            </a:r>
          </a:p>
          <a:p>
            <a:r>
              <a:rPr lang="ru-RU" sz="1400" dirty="0"/>
              <a:t>форму акта про </a:t>
            </a:r>
            <a:r>
              <a:rPr lang="ru-RU" sz="1400" dirty="0" err="1"/>
              <a:t>неможливість</a:t>
            </a:r>
            <a:r>
              <a:rPr lang="ru-RU" sz="1400" dirty="0"/>
              <a:t> </a:t>
            </a:r>
            <a:r>
              <a:rPr lang="ru-RU" sz="1400" dirty="0" err="1"/>
              <a:t>проведення</a:t>
            </a:r>
            <a:r>
              <a:rPr lang="ru-RU" sz="1400" dirty="0"/>
              <a:t> </a:t>
            </a:r>
            <a:r>
              <a:rPr lang="ru-RU" sz="1400" dirty="0" err="1"/>
              <a:t>інспекційного</a:t>
            </a:r>
            <a:r>
              <a:rPr lang="ru-RU" sz="1400" dirty="0"/>
              <a:t> </a:t>
            </a:r>
            <a:r>
              <a:rPr lang="ru-RU" sz="1400" dirty="0" err="1"/>
              <a:t>відвідування</a:t>
            </a:r>
            <a:r>
              <a:rPr lang="ru-RU" sz="1400" dirty="0"/>
              <a:t> / </a:t>
            </a:r>
            <a:r>
              <a:rPr lang="ru-RU" sz="1400" dirty="0" err="1"/>
              <a:t>невиїзного</a:t>
            </a:r>
            <a:r>
              <a:rPr lang="ru-RU" sz="1400" dirty="0"/>
              <a:t> </a:t>
            </a:r>
            <a:r>
              <a:rPr lang="ru-RU" sz="1400" dirty="0" err="1"/>
              <a:t>інспектування</a:t>
            </a:r>
            <a:r>
              <a:rPr lang="ru-RU" sz="1400" dirty="0"/>
              <a:t>;</a:t>
            </a:r>
          </a:p>
          <a:p>
            <a:r>
              <a:rPr lang="ru-RU" sz="1400" dirty="0"/>
              <a:t>форму акта про </a:t>
            </a:r>
            <a:r>
              <a:rPr lang="ru-RU" sz="1400" dirty="0" err="1"/>
              <a:t>неможливість</a:t>
            </a:r>
            <a:r>
              <a:rPr lang="ru-RU" sz="1400" dirty="0"/>
              <a:t> </a:t>
            </a:r>
            <a:r>
              <a:rPr lang="ru-RU" sz="1400" dirty="0" err="1"/>
              <a:t>складення</a:t>
            </a:r>
            <a:r>
              <a:rPr lang="ru-RU" sz="1400" dirty="0"/>
              <a:t> </a:t>
            </a:r>
            <a:r>
              <a:rPr lang="ru-RU" sz="1400" dirty="0" err="1"/>
              <a:t>висновку</a:t>
            </a:r>
            <a:r>
              <a:rPr lang="ru-RU" sz="1400" dirty="0"/>
              <a:t>;</a:t>
            </a:r>
          </a:p>
          <a:p>
            <a:r>
              <a:rPr lang="ru-RU" sz="1400" dirty="0"/>
              <a:t>форму </a:t>
            </a:r>
            <a:r>
              <a:rPr lang="ru-RU" sz="1400" dirty="0" err="1"/>
              <a:t>вимоги</a:t>
            </a:r>
            <a:r>
              <a:rPr lang="ru-RU" sz="1400" dirty="0"/>
              <a:t> про </a:t>
            </a:r>
            <a:r>
              <a:rPr lang="ru-RU" sz="1400" dirty="0" err="1"/>
              <a:t>надання</a:t>
            </a:r>
            <a:r>
              <a:rPr lang="ru-RU" sz="1400" dirty="0"/>
              <a:t> / </a:t>
            </a:r>
            <a:r>
              <a:rPr lang="ru-RU" sz="1400" dirty="0" err="1"/>
              <a:t>поновлення</a:t>
            </a:r>
            <a:r>
              <a:rPr lang="ru-RU" sz="1400" dirty="0"/>
              <a:t> </a:t>
            </a:r>
            <a:r>
              <a:rPr lang="ru-RU" sz="1400" dirty="0" err="1"/>
              <a:t>документів</a:t>
            </a:r>
            <a:r>
              <a:rPr lang="ru-RU" sz="1400" dirty="0"/>
              <a:t>;</a:t>
            </a:r>
          </a:p>
          <a:p>
            <a:r>
              <a:rPr lang="ru-RU" sz="1400" dirty="0"/>
              <a:t>форму </a:t>
            </a:r>
            <a:r>
              <a:rPr lang="ru-RU" sz="1400" dirty="0" err="1"/>
              <a:t>вимоги</a:t>
            </a:r>
            <a:r>
              <a:rPr lang="ru-RU" sz="1400" dirty="0"/>
              <a:t> </a:t>
            </a:r>
            <a:r>
              <a:rPr lang="ru-RU" sz="1400" dirty="0" err="1"/>
              <a:t>щодо</a:t>
            </a:r>
            <a:r>
              <a:rPr lang="ru-RU" sz="1400" dirty="0"/>
              <a:t> </a:t>
            </a:r>
            <a:r>
              <a:rPr lang="ru-RU" sz="1400" dirty="0" err="1"/>
              <a:t>забезпечення</a:t>
            </a:r>
            <a:r>
              <a:rPr lang="ru-RU" sz="1400" dirty="0"/>
              <a:t> </a:t>
            </a:r>
            <a:r>
              <a:rPr lang="ru-RU" sz="1400" dirty="0" err="1"/>
              <a:t>здійснення</a:t>
            </a:r>
            <a:r>
              <a:rPr lang="ru-RU" sz="1400" dirty="0"/>
              <a:t> </a:t>
            </a:r>
            <a:r>
              <a:rPr lang="ru-RU" sz="1400" dirty="0" err="1"/>
              <a:t>контрольних</a:t>
            </a:r>
            <a:r>
              <a:rPr lang="ru-RU" sz="1400" dirty="0"/>
              <a:t> </a:t>
            </a:r>
            <a:r>
              <a:rPr lang="ru-RU" sz="1400" dirty="0" err="1"/>
              <a:t>повноважень</a:t>
            </a:r>
            <a:r>
              <a:rPr lang="ru-RU" sz="1400" dirty="0"/>
              <a:t>;</a:t>
            </a:r>
          </a:p>
          <a:p>
            <a:r>
              <a:rPr lang="ru-RU" sz="1400" dirty="0"/>
              <a:t>форму </a:t>
            </a:r>
            <a:r>
              <a:rPr lang="ru-RU" sz="1400" dirty="0" err="1"/>
              <a:t>висновку</a:t>
            </a:r>
            <a:r>
              <a:rPr lang="ru-RU" sz="1400" dirty="0"/>
              <a:t> про стан </a:t>
            </a:r>
            <a:r>
              <a:rPr lang="ru-RU" sz="1400" dirty="0" err="1"/>
              <a:t>дотримання</a:t>
            </a:r>
            <a:r>
              <a:rPr lang="ru-RU" sz="1400" dirty="0"/>
              <a:t> </a:t>
            </a:r>
            <a:r>
              <a:rPr lang="ru-RU" sz="1400" dirty="0" err="1"/>
              <a:t>об'єктом</a:t>
            </a:r>
            <a:r>
              <a:rPr lang="ru-RU" sz="1400" dirty="0"/>
              <a:t> </a:t>
            </a:r>
            <a:r>
              <a:rPr lang="ru-RU" sz="1400" dirty="0" err="1"/>
              <a:t>нагляду</a:t>
            </a:r>
            <a:r>
              <a:rPr lang="ru-RU" sz="1400" dirty="0"/>
              <a:t> </a:t>
            </a:r>
            <a:r>
              <a:rPr lang="ru-RU" sz="1400" dirty="0" err="1"/>
              <a:t>законодавства</a:t>
            </a:r>
            <a:r>
              <a:rPr lang="ru-RU" sz="1400" dirty="0"/>
              <a:t> про </a:t>
            </a:r>
            <a:r>
              <a:rPr lang="ru-RU" sz="1400" dirty="0" err="1"/>
              <a:t>працю</a:t>
            </a:r>
            <a:r>
              <a:rPr lang="ru-RU" sz="1400" dirty="0"/>
              <a:t> </a:t>
            </a:r>
            <a:r>
              <a:rPr lang="ru-RU" sz="1400" dirty="0" err="1"/>
              <a:t>під</a:t>
            </a:r>
            <a:r>
              <a:rPr lang="ru-RU" sz="1400" dirty="0"/>
              <a:t> час </a:t>
            </a:r>
            <a:r>
              <a:rPr lang="ru-RU" sz="1400" dirty="0" err="1"/>
              <a:t>здійснення</a:t>
            </a:r>
            <a:r>
              <a:rPr lang="ru-RU" sz="1400" dirty="0"/>
              <a:t> </a:t>
            </a:r>
            <a:r>
              <a:rPr lang="ru-RU" sz="1400" dirty="0" err="1"/>
              <a:t>контрольних</a:t>
            </a:r>
            <a:r>
              <a:rPr lang="ru-RU" sz="1400" dirty="0"/>
              <a:t> </a:t>
            </a:r>
            <a:r>
              <a:rPr lang="ru-RU" sz="1400" dirty="0" err="1"/>
              <a:t>повноважень</a:t>
            </a:r>
            <a:r>
              <a:rPr lang="ru-RU" sz="1400" dirty="0"/>
              <a:t>;</a:t>
            </a:r>
          </a:p>
          <a:p>
            <a:r>
              <a:rPr lang="ru-RU" sz="1400" dirty="0"/>
              <a:t>форму </a:t>
            </a:r>
            <a:r>
              <a:rPr lang="ru-RU" sz="1400" dirty="0" err="1"/>
              <a:t>довідки</a:t>
            </a:r>
            <a:r>
              <a:rPr lang="ru-RU" sz="1400" dirty="0"/>
              <a:t> про стан </a:t>
            </a:r>
            <a:r>
              <a:rPr lang="ru-RU" sz="1400" dirty="0" err="1"/>
              <a:t>дотримання</a:t>
            </a:r>
            <a:r>
              <a:rPr lang="ru-RU" sz="1400" dirty="0"/>
              <a:t> </a:t>
            </a:r>
            <a:r>
              <a:rPr lang="ru-RU" sz="1400" dirty="0" err="1"/>
              <a:t>законодавства</a:t>
            </a:r>
            <a:r>
              <a:rPr lang="ru-RU" sz="1400" dirty="0"/>
              <a:t> про </a:t>
            </a:r>
            <a:r>
              <a:rPr lang="ru-RU" sz="1400" dirty="0" err="1"/>
              <a:t>працю</a:t>
            </a:r>
            <a:r>
              <a:rPr lang="ru-RU" sz="1400" dirty="0"/>
              <a:t>;</a:t>
            </a:r>
          </a:p>
          <a:p>
            <a:r>
              <a:rPr lang="ru-RU" sz="1400" dirty="0"/>
              <a:t>форму постанови по </a:t>
            </a:r>
            <a:r>
              <a:rPr lang="ru-RU" sz="1400" dirty="0" err="1"/>
              <a:t>справі</a:t>
            </a:r>
            <a:r>
              <a:rPr lang="ru-RU" sz="1400" dirty="0"/>
              <a:t> про </a:t>
            </a:r>
            <a:r>
              <a:rPr lang="ru-RU" sz="1400" dirty="0" err="1"/>
              <a:t>адміністративне</a:t>
            </a:r>
            <a:r>
              <a:rPr lang="ru-RU" sz="1400" dirty="0"/>
              <a:t> </a:t>
            </a:r>
            <a:r>
              <a:rPr lang="ru-RU" sz="1400" dirty="0" err="1"/>
              <a:t>правопорушення</a:t>
            </a:r>
            <a:r>
              <a:rPr lang="ru-RU" sz="1400" dirty="0"/>
              <a:t>;</a:t>
            </a:r>
          </a:p>
          <a:p>
            <a:r>
              <a:rPr lang="ru-RU" sz="1400" dirty="0"/>
              <a:t>форму постанови про </a:t>
            </a:r>
            <a:r>
              <a:rPr lang="ru-RU" sz="1400" dirty="0" err="1"/>
              <a:t>закриття</a:t>
            </a:r>
            <a:r>
              <a:rPr lang="ru-RU" sz="1400" dirty="0"/>
              <a:t> </a:t>
            </a:r>
            <a:r>
              <a:rPr lang="ru-RU" sz="1400" dirty="0" err="1"/>
              <a:t>справи</a:t>
            </a:r>
            <a:r>
              <a:rPr lang="ru-RU" sz="1400" dirty="0"/>
              <a:t> про </a:t>
            </a:r>
            <a:r>
              <a:rPr lang="ru-RU" sz="1400" dirty="0" err="1"/>
              <a:t>адміністративне</a:t>
            </a:r>
            <a:r>
              <a:rPr lang="ru-RU" sz="1400" dirty="0"/>
              <a:t> </a:t>
            </a:r>
            <a:r>
              <a:rPr lang="ru-RU" sz="1400" dirty="0" err="1"/>
              <a:t>правопорушення</a:t>
            </a:r>
            <a:r>
              <a:rPr lang="ru-RU" sz="1400" dirty="0"/>
              <a:t>;</a:t>
            </a:r>
          </a:p>
          <a:p>
            <a:r>
              <a:rPr lang="ru-RU" sz="1400" dirty="0"/>
              <a:t>форму постанови про </a:t>
            </a:r>
            <a:r>
              <a:rPr lang="ru-RU" sz="1400" dirty="0" err="1"/>
              <a:t>накладення</a:t>
            </a:r>
            <a:r>
              <a:rPr lang="ru-RU" sz="1400" dirty="0"/>
              <a:t> штрафу </a:t>
            </a:r>
            <a:r>
              <a:rPr lang="ru-RU" sz="1400" dirty="0" err="1"/>
              <a:t>уповноваженими</a:t>
            </a:r>
            <a:r>
              <a:rPr lang="ru-RU" sz="1400" dirty="0"/>
              <a:t> </a:t>
            </a:r>
            <a:r>
              <a:rPr lang="ru-RU" sz="1400" dirty="0" err="1"/>
              <a:t>посадовими</a:t>
            </a:r>
            <a:r>
              <a:rPr lang="ru-RU" sz="1400" dirty="0"/>
              <a:t> особами;</a:t>
            </a:r>
          </a:p>
          <a:p>
            <a:r>
              <a:rPr lang="ru-RU" sz="1400" dirty="0"/>
              <a:t>форму </a:t>
            </a:r>
            <a:r>
              <a:rPr lang="ru-RU" sz="1400" dirty="0" err="1"/>
              <a:t>припису</a:t>
            </a:r>
            <a:r>
              <a:rPr lang="ru-RU" sz="1400" dirty="0"/>
              <a:t> про </a:t>
            </a:r>
            <a:r>
              <a:rPr lang="ru-RU" sz="1400" dirty="0" err="1"/>
              <a:t>усунення</a:t>
            </a:r>
            <a:r>
              <a:rPr lang="ru-RU" sz="1400" dirty="0"/>
              <a:t> </a:t>
            </a:r>
            <a:r>
              <a:rPr lang="ru-RU" sz="1400" dirty="0" err="1"/>
              <a:t>виявлених</a:t>
            </a:r>
            <a:r>
              <a:rPr lang="ru-RU" sz="1400" dirty="0"/>
              <a:t> </a:t>
            </a:r>
            <a:r>
              <a:rPr lang="ru-RU" sz="1400" dirty="0" err="1"/>
              <a:t>порушень</a:t>
            </a:r>
            <a:r>
              <a:rPr lang="ru-RU" sz="1400" dirty="0"/>
              <a:t>;</a:t>
            </a:r>
          </a:p>
          <a:p>
            <a:r>
              <a:rPr lang="ru-RU" sz="1400" dirty="0"/>
              <a:t>форму </a:t>
            </a:r>
            <a:r>
              <a:rPr lang="ru-RU" sz="1400" dirty="0" err="1"/>
              <a:t>припису</a:t>
            </a:r>
            <a:r>
              <a:rPr lang="ru-RU" sz="1400" dirty="0"/>
              <a:t> про </a:t>
            </a:r>
            <a:r>
              <a:rPr lang="ru-RU" sz="1400" dirty="0" err="1"/>
              <a:t>усунення</a:t>
            </a:r>
            <a:r>
              <a:rPr lang="ru-RU" sz="1400" dirty="0"/>
              <a:t> </a:t>
            </a:r>
            <a:r>
              <a:rPr lang="ru-RU" sz="1400" dirty="0" err="1"/>
              <a:t>порушень</a:t>
            </a:r>
            <a:r>
              <a:rPr lang="ru-RU" sz="1400" dirty="0"/>
              <a:t> </a:t>
            </a:r>
            <a:r>
              <a:rPr lang="ru-RU" sz="1400" dirty="0" err="1"/>
              <a:t>законодавства</a:t>
            </a:r>
            <a:r>
              <a:rPr lang="ru-RU" sz="1400" dirty="0"/>
              <a:t> про </a:t>
            </a:r>
            <a:r>
              <a:rPr lang="ru-RU" sz="1400" dirty="0" err="1"/>
              <a:t>зайнятість</a:t>
            </a:r>
            <a:r>
              <a:rPr lang="ru-RU" sz="1400" dirty="0"/>
              <a:t> </a:t>
            </a:r>
            <a:r>
              <a:rPr lang="ru-RU" sz="1400" dirty="0" err="1"/>
              <a:t>населення</a:t>
            </a:r>
            <a:r>
              <a:rPr lang="ru-RU" sz="1400" dirty="0"/>
              <a:t>, </a:t>
            </a:r>
            <a:r>
              <a:rPr lang="ru-RU" sz="1400" dirty="0" err="1"/>
              <a:t>зайнятість</a:t>
            </a:r>
            <a:r>
              <a:rPr lang="ru-RU" sz="1400" dirty="0"/>
              <a:t> та </a:t>
            </a:r>
            <a:r>
              <a:rPr lang="ru-RU" sz="1400" dirty="0" err="1"/>
              <a:t>працевлаштування</a:t>
            </a:r>
            <a:r>
              <a:rPr lang="ru-RU" sz="1400" dirty="0"/>
              <a:t> </a:t>
            </a:r>
            <a:r>
              <a:rPr lang="ru-RU" sz="1400" dirty="0" err="1"/>
              <a:t>осіб</a:t>
            </a:r>
            <a:r>
              <a:rPr lang="ru-RU" sz="1400" dirty="0"/>
              <a:t> з </a:t>
            </a:r>
            <a:r>
              <a:rPr lang="ru-RU" sz="1400" dirty="0" err="1"/>
              <a:t>інвалідністю</a:t>
            </a:r>
            <a:r>
              <a:rPr lang="ru-RU" sz="1400" dirty="0"/>
              <a:t>;</a:t>
            </a:r>
          </a:p>
          <a:p>
            <a:r>
              <a:rPr lang="ru-RU" sz="1400" dirty="0"/>
              <a:t>форму протоколу про </a:t>
            </a:r>
            <a:r>
              <a:rPr lang="ru-RU" sz="1400" dirty="0" err="1"/>
              <a:t>адміністративне</a:t>
            </a:r>
            <a:r>
              <a:rPr lang="ru-RU" sz="1400" dirty="0"/>
              <a:t> </a:t>
            </a:r>
            <a:r>
              <a:rPr lang="ru-RU" sz="1400" dirty="0" err="1"/>
              <a:t>правопорушення</a:t>
            </a:r>
            <a:r>
              <a:rPr lang="ru-RU" sz="1400" dirty="0"/>
              <a:t>;</a:t>
            </a:r>
          </a:p>
          <a:p>
            <a:r>
              <a:rPr lang="ru-RU" sz="1400" dirty="0"/>
              <a:t>форму </a:t>
            </a:r>
            <a:r>
              <a:rPr lang="ru-RU" sz="1400" dirty="0" err="1"/>
              <a:t>рішення</a:t>
            </a:r>
            <a:r>
              <a:rPr lang="ru-RU" sz="1400" dirty="0"/>
              <a:t> </a:t>
            </a:r>
            <a:r>
              <a:rPr lang="ru-RU" sz="1400" dirty="0" err="1"/>
              <a:t>щодо</a:t>
            </a:r>
            <a:r>
              <a:rPr lang="ru-RU" sz="1400" dirty="0"/>
              <a:t> </a:t>
            </a:r>
            <a:r>
              <a:rPr lang="ru-RU" sz="1400" dirty="0" err="1"/>
              <a:t>розгляду</a:t>
            </a:r>
            <a:r>
              <a:rPr lang="ru-RU" sz="1400" dirty="0"/>
              <a:t> </a:t>
            </a:r>
            <a:r>
              <a:rPr lang="ru-RU" sz="1400" dirty="0" err="1"/>
              <a:t>справи</a:t>
            </a:r>
            <a:r>
              <a:rPr lang="ru-RU" sz="1400" dirty="0"/>
              <a:t> про </a:t>
            </a:r>
            <a:r>
              <a:rPr lang="ru-RU" sz="1400" dirty="0" err="1"/>
              <a:t>накладення</a:t>
            </a:r>
            <a:r>
              <a:rPr lang="ru-RU" sz="1400" dirty="0"/>
              <a:t> штрафу;</a:t>
            </a:r>
          </a:p>
          <a:p>
            <a:r>
              <a:rPr lang="ru-RU" sz="1400" dirty="0"/>
              <a:t>форму </a:t>
            </a:r>
            <a:r>
              <a:rPr lang="ru-RU" sz="1400" dirty="0" err="1"/>
              <a:t>рішення</a:t>
            </a:r>
            <a:r>
              <a:rPr lang="ru-RU" sz="1400" dirty="0"/>
              <a:t> </a:t>
            </a:r>
            <a:r>
              <a:rPr lang="ru-RU" sz="1400" dirty="0" err="1"/>
              <a:t>щодо</a:t>
            </a:r>
            <a:r>
              <a:rPr lang="ru-RU" sz="1400" dirty="0"/>
              <a:t> </a:t>
            </a:r>
            <a:r>
              <a:rPr lang="ru-RU" sz="1400" dirty="0" err="1"/>
              <a:t>скасування</a:t>
            </a:r>
            <a:r>
              <a:rPr lang="ru-RU" sz="1400" dirty="0"/>
              <a:t> (</a:t>
            </a:r>
            <a:r>
              <a:rPr lang="ru-RU" sz="1400" dirty="0" err="1"/>
              <a:t>залишення</a:t>
            </a:r>
            <a:r>
              <a:rPr lang="ru-RU" sz="1400" dirty="0"/>
              <a:t> без </a:t>
            </a:r>
            <a:r>
              <a:rPr lang="ru-RU" sz="1400" dirty="0" err="1"/>
              <a:t>змін</a:t>
            </a:r>
            <a:r>
              <a:rPr lang="ru-RU" sz="1400" dirty="0"/>
              <a:t>) постанови по </a:t>
            </a:r>
            <a:r>
              <a:rPr lang="ru-RU" sz="1400" dirty="0" err="1"/>
              <a:t>справі</a:t>
            </a:r>
            <a:r>
              <a:rPr lang="ru-RU" sz="1400" dirty="0"/>
              <a:t> про </a:t>
            </a:r>
            <a:r>
              <a:rPr lang="ru-RU" sz="1400" dirty="0" err="1"/>
              <a:t>адміністративне</a:t>
            </a:r>
            <a:r>
              <a:rPr lang="ru-RU" sz="1400" dirty="0"/>
              <a:t> </a:t>
            </a:r>
            <a:r>
              <a:rPr lang="ru-RU" sz="1400" dirty="0" err="1"/>
              <a:t>правопорушення</a:t>
            </a:r>
            <a:r>
              <a:rPr lang="ru-RU" sz="1400" dirty="0"/>
              <a:t>.</a:t>
            </a:r>
          </a:p>
          <a:p>
            <a:endParaRPr lang="ru-RU" dirty="0"/>
          </a:p>
        </p:txBody>
      </p:sp>
    </p:spTree>
    <p:extLst>
      <p:ext uri="{BB962C8B-B14F-4D97-AF65-F5344CB8AC3E}">
        <p14:creationId xmlns:p14="http://schemas.microsoft.com/office/powerpoint/2010/main" val="38496616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105</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740665" y="341523"/>
            <a:ext cx="10069043" cy="5027799"/>
          </a:xfrm>
        </p:spPr>
        <p:txBody>
          <a:bodyPr>
            <a:noAutofit/>
          </a:bodyPr>
          <a:lstStyle/>
          <a:p>
            <a:pPr marL="45720" indent="457200" algn="just">
              <a:spcBef>
                <a:spcPts val="0"/>
              </a:spcBef>
              <a:buNone/>
            </a:pPr>
            <a:r>
              <a:rPr lang="ru-RU" sz="2000" i="1" dirty="0" err="1">
                <a:solidFill>
                  <a:schemeClr val="tx1">
                    <a:lumMod val="95000"/>
                    <a:lumOff val="5000"/>
                  </a:schemeClr>
                </a:solidFill>
                <a:cs typeface="Times New Roman" panose="02020603050405020304" pitchFamily="18" charset="0"/>
              </a:rPr>
              <a:t>Стаття</a:t>
            </a:r>
            <a:r>
              <a:rPr lang="ru-RU" sz="2000" i="1" dirty="0">
                <a:solidFill>
                  <a:schemeClr val="tx1">
                    <a:lumMod val="95000"/>
                    <a:lumOff val="5000"/>
                  </a:schemeClr>
                </a:solidFill>
                <a:cs typeface="Times New Roman" panose="02020603050405020304" pitchFamily="18" charset="0"/>
              </a:rPr>
              <a:t> 12 Закону № 877: </a:t>
            </a:r>
            <a:r>
              <a:rPr lang="ru-RU" sz="2000" dirty="0">
                <a:solidFill>
                  <a:schemeClr val="tx1">
                    <a:lumMod val="95000"/>
                    <a:lumOff val="5000"/>
                  </a:schemeClr>
                </a:solidFill>
                <a:cs typeface="Times New Roman" panose="02020603050405020304" pitchFamily="18" charset="0"/>
              </a:rPr>
              <a:t>Перед початком </a:t>
            </a:r>
            <a:r>
              <a:rPr lang="ru-RU" sz="2000" dirty="0" err="1">
                <a:solidFill>
                  <a:schemeClr val="tx1">
                    <a:lumMod val="95000"/>
                    <a:lumOff val="5000"/>
                  </a:schemeClr>
                </a:solidFill>
                <a:cs typeface="Times New Roman" panose="02020603050405020304" pitchFamily="18" charset="0"/>
              </a:rPr>
              <a:t>здійснення</a:t>
            </a:r>
            <a:r>
              <a:rPr lang="ru-RU" sz="2000" dirty="0">
                <a:solidFill>
                  <a:schemeClr val="tx1">
                    <a:lumMod val="95000"/>
                    <a:lumOff val="5000"/>
                  </a:schemeClr>
                </a:solidFill>
                <a:cs typeface="Times New Roman" panose="02020603050405020304" pitchFamily="18" charset="0"/>
              </a:rPr>
              <a:t> державного </a:t>
            </a:r>
            <a:r>
              <a:rPr lang="ru-RU" sz="2000" dirty="0" err="1">
                <a:solidFill>
                  <a:schemeClr val="tx1">
                    <a:lumMod val="95000"/>
                    <a:lumOff val="5000"/>
                  </a:schemeClr>
                </a:solidFill>
                <a:cs typeface="Times New Roman" panose="02020603050405020304" pitchFamily="18" charset="0"/>
              </a:rPr>
              <a:t>нагляду</a:t>
            </a:r>
            <a:r>
              <a:rPr lang="ru-RU" sz="2000" dirty="0">
                <a:solidFill>
                  <a:schemeClr val="tx1">
                    <a:lumMod val="95000"/>
                    <a:lumOff val="5000"/>
                  </a:schemeClr>
                </a:solidFill>
                <a:cs typeface="Times New Roman" panose="02020603050405020304" pitchFamily="18" charset="0"/>
              </a:rPr>
              <a:t> (контролю) </a:t>
            </a:r>
            <a:r>
              <a:rPr lang="ru-RU" sz="2000" dirty="0" err="1">
                <a:solidFill>
                  <a:schemeClr val="tx1">
                    <a:lumMod val="95000"/>
                    <a:lumOff val="5000"/>
                  </a:schemeClr>
                </a:solidFill>
                <a:cs typeface="Times New Roman" panose="02020603050405020304" pitchFamily="18" charset="0"/>
              </a:rPr>
              <a:t>посадова</a:t>
            </a:r>
            <a:r>
              <a:rPr lang="ru-RU" sz="2000" dirty="0">
                <a:solidFill>
                  <a:schemeClr val="tx1">
                    <a:lumMod val="95000"/>
                    <a:lumOff val="5000"/>
                  </a:schemeClr>
                </a:solidFill>
                <a:cs typeface="Times New Roman" panose="02020603050405020304" pitchFamily="18" charset="0"/>
              </a:rPr>
              <a:t> особа органу державного </a:t>
            </a:r>
            <a:r>
              <a:rPr lang="ru-RU" sz="2000" dirty="0" err="1">
                <a:solidFill>
                  <a:schemeClr val="tx1">
                    <a:lumMod val="95000"/>
                    <a:lumOff val="5000"/>
                  </a:schemeClr>
                </a:solidFill>
                <a:cs typeface="Times New Roman" panose="02020603050405020304" pitchFamily="18" charset="0"/>
              </a:rPr>
              <a:t>нагляду</a:t>
            </a:r>
            <a:r>
              <a:rPr lang="ru-RU" sz="2000" dirty="0">
                <a:solidFill>
                  <a:schemeClr val="tx1">
                    <a:lumMod val="95000"/>
                    <a:lumOff val="5000"/>
                  </a:schemeClr>
                </a:solidFill>
                <a:cs typeface="Times New Roman" panose="02020603050405020304" pitchFamily="18" charset="0"/>
              </a:rPr>
              <a:t> (контролю) </a:t>
            </a:r>
            <a:r>
              <a:rPr lang="ru-RU" sz="2000" b="1" dirty="0">
                <a:solidFill>
                  <a:schemeClr val="tx1">
                    <a:lumMod val="95000"/>
                    <a:lumOff val="5000"/>
                  </a:schemeClr>
                </a:solidFill>
                <a:cs typeface="Times New Roman" panose="02020603050405020304" pitchFamily="18" charset="0"/>
              </a:rPr>
              <a:t>вносить </a:t>
            </a:r>
            <a:r>
              <a:rPr lang="ru-RU" sz="2000" b="1" dirty="0" err="1">
                <a:solidFill>
                  <a:schemeClr val="tx1">
                    <a:lumMod val="95000"/>
                    <a:lumOff val="5000"/>
                  </a:schemeClr>
                </a:solidFill>
                <a:cs typeface="Times New Roman" panose="02020603050405020304" pitchFamily="18" charset="0"/>
              </a:rPr>
              <a:t>запис</a:t>
            </a:r>
            <a:r>
              <a:rPr lang="ru-RU" sz="2000" b="1" dirty="0">
                <a:solidFill>
                  <a:schemeClr val="tx1">
                    <a:lumMod val="95000"/>
                    <a:lumOff val="5000"/>
                  </a:schemeClr>
                </a:solidFill>
                <a:cs typeface="Times New Roman" panose="02020603050405020304" pitchFamily="18" charset="0"/>
              </a:rPr>
              <a:t> до журналу </a:t>
            </a:r>
            <a:r>
              <a:rPr lang="ru-RU" sz="2000" b="1" dirty="0" err="1">
                <a:solidFill>
                  <a:schemeClr val="tx1">
                    <a:lumMod val="95000"/>
                    <a:lumOff val="5000"/>
                  </a:schemeClr>
                </a:solidFill>
                <a:cs typeface="Times New Roman" panose="02020603050405020304" pitchFamily="18" charset="0"/>
              </a:rPr>
              <a:t>реєстрації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заходів</a:t>
            </a:r>
            <a:r>
              <a:rPr lang="ru-RU" sz="2000" dirty="0">
                <a:solidFill>
                  <a:schemeClr val="tx1">
                    <a:lumMod val="95000"/>
                    <a:lumOff val="5000"/>
                  </a:schemeClr>
                </a:solidFill>
                <a:cs typeface="Times New Roman" panose="02020603050405020304" pitchFamily="18" charset="0"/>
              </a:rPr>
              <a:t> державного </a:t>
            </a:r>
            <a:r>
              <a:rPr lang="ru-RU" sz="2000" dirty="0" err="1">
                <a:solidFill>
                  <a:schemeClr val="tx1">
                    <a:lumMod val="95000"/>
                    <a:lumOff val="5000"/>
                  </a:schemeClr>
                </a:solidFill>
                <a:cs typeface="Times New Roman" panose="02020603050405020304" pitchFamily="18" charset="0"/>
              </a:rPr>
              <a:t>нагляду</a:t>
            </a:r>
            <a:r>
              <a:rPr lang="ru-RU" sz="2000" dirty="0">
                <a:solidFill>
                  <a:schemeClr val="tx1">
                    <a:lumMod val="95000"/>
                    <a:lumOff val="5000"/>
                  </a:schemeClr>
                </a:solidFill>
                <a:cs typeface="Times New Roman" panose="02020603050405020304" pitchFamily="18" charset="0"/>
              </a:rPr>
              <a:t> (контролю) (за </a:t>
            </a:r>
            <a:r>
              <a:rPr lang="ru-RU" sz="2000" dirty="0" err="1">
                <a:solidFill>
                  <a:schemeClr val="tx1">
                    <a:lumMod val="95000"/>
                    <a:lumOff val="5000"/>
                  </a:schemeClr>
                </a:solidFill>
                <a:cs typeface="Times New Roman" panose="02020603050405020304" pitchFamily="18" charset="0"/>
              </a:rPr>
              <a:t>наявності</a:t>
            </a:r>
            <a:r>
              <a:rPr lang="ru-RU" sz="2000" dirty="0">
                <a:solidFill>
                  <a:schemeClr val="tx1">
                    <a:lumMod val="95000"/>
                    <a:lumOff val="5000"/>
                  </a:schemeClr>
                </a:solidFill>
                <a:cs typeface="Times New Roman" panose="02020603050405020304" pitchFamily="18" charset="0"/>
              </a:rPr>
              <a:t> такого журналу у </a:t>
            </a:r>
            <a:r>
              <a:rPr lang="ru-RU" sz="2000" dirty="0" err="1">
                <a:solidFill>
                  <a:schemeClr val="tx1">
                    <a:lumMod val="95000"/>
                    <a:lumOff val="5000"/>
                  </a:schemeClr>
                </a:solidFill>
                <a:cs typeface="Times New Roman" panose="02020603050405020304" pitchFamily="18" charset="0"/>
              </a:rPr>
              <a:t>суб’єкта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господарювання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Пункт 8 </a:t>
            </a:r>
            <a:r>
              <a:rPr lang="ru-RU" sz="2000" dirty="0">
                <a:solidFill>
                  <a:schemeClr val="tx1"/>
                </a:solidFill>
              </a:rPr>
              <a:t>Постанови КМУ № 823</a:t>
            </a:r>
            <a:r>
              <a:rPr lang="ru-RU" sz="2000" i="1"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Під</a:t>
            </a:r>
            <a:r>
              <a:rPr lang="ru-RU" sz="2000" dirty="0">
                <a:solidFill>
                  <a:schemeClr val="tx1">
                    <a:lumMod val="95000"/>
                    <a:lumOff val="5000"/>
                  </a:schemeClr>
                </a:solidFill>
                <a:cs typeface="Times New Roman" panose="02020603050405020304" pitchFamily="18" charset="0"/>
              </a:rPr>
              <a:t> час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інспектор</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праці</a:t>
            </a:r>
            <a:r>
              <a:rPr lang="ru-RU" sz="2000" dirty="0">
                <a:solidFill>
                  <a:schemeClr val="tx1">
                    <a:lumMod val="95000"/>
                    <a:lumOff val="5000"/>
                  </a:schemeClr>
                </a:solidFill>
                <a:cs typeface="Times New Roman" panose="02020603050405020304" pitchFamily="18" charset="0"/>
              </a:rPr>
              <a:t> повинен </a:t>
            </a:r>
            <a:r>
              <a:rPr lang="ru-RU" sz="2000" dirty="0" err="1">
                <a:solidFill>
                  <a:schemeClr val="tx1">
                    <a:lumMod val="95000"/>
                    <a:lumOff val="5000"/>
                  </a:schemeClr>
                </a:solidFill>
                <a:cs typeface="Times New Roman" panose="02020603050405020304" pitchFamily="18" charset="0"/>
              </a:rPr>
              <a:t>пред’явити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об’єкту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уповноваженій</a:t>
            </a:r>
            <a:r>
              <a:rPr lang="ru-RU" sz="2000" dirty="0">
                <a:solidFill>
                  <a:schemeClr val="tx1">
                    <a:lumMod val="95000"/>
                    <a:lumOff val="5000"/>
                  </a:schemeClr>
                </a:solidFill>
                <a:cs typeface="Times New Roman" panose="02020603050405020304" pitchFamily="18" charset="0"/>
              </a:rPr>
              <a:t> ним </a:t>
            </a:r>
            <a:r>
              <a:rPr lang="ru-RU" sz="2000" dirty="0" err="1">
                <a:solidFill>
                  <a:schemeClr val="tx1">
                    <a:lumMod val="95000"/>
                    <a:lumOff val="5000"/>
                  </a:schemeClr>
                </a:solidFill>
                <a:cs typeface="Times New Roman" panose="02020603050405020304" pitchFamily="18" charset="0"/>
              </a:rPr>
              <a:t>посадовій</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особі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своє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службове</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посвідчення</a:t>
            </a:r>
            <a:r>
              <a:rPr lang="ru-RU" sz="2000" dirty="0">
                <a:solidFill>
                  <a:schemeClr val="tx1">
                    <a:lumMod val="95000"/>
                    <a:lumOff val="5000"/>
                  </a:schemeClr>
                </a:solidFill>
                <a:cs typeface="Times New Roman" panose="02020603050405020304" pitchFamily="18" charset="0"/>
              </a:rPr>
              <a:t>, перед </a:t>
            </a:r>
            <a:r>
              <a:rPr lang="ru-RU" sz="2000" dirty="0" err="1">
                <a:solidFill>
                  <a:schemeClr val="tx1">
                    <a:lumMod val="95000"/>
                    <a:lumOff val="5000"/>
                  </a:schemeClr>
                </a:solidFill>
                <a:cs typeface="Times New Roman" panose="02020603050405020304" pitchFamily="18" charset="0"/>
              </a:rPr>
              <a:t>підписанням</a:t>
            </a:r>
            <a:r>
              <a:rPr lang="ru-RU" sz="2000" dirty="0">
                <a:solidFill>
                  <a:schemeClr val="tx1">
                    <a:lumMod val="95000"/>
                    <a:lumOff val="5000"/>
                  </a:schemeClr>
                </a:solidFill>
                <a:cs typeface="Times New Roman" panose="02020603050405020304" pitchFamily="18" charset="0"/>
              </a:rPr>
              <a:t> акта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надати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копію</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відповідного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направлення</a:t>
            </a:r>
            <a:r>
              <a:rPr lang="ru-RU" sz="2000" dirty="0">
                <a:solidFill>
                  <a:schemeClr val="tx1">
                    <a:lumMod val="95000"/>
                    <a:lumOff val="5000"/>
                  </a:schemeClr>
                </a:solidFill>
                <a:cs typeface="Times New Roman" panose="02020603050405020304" pitchFamily="18" charset="0"/>
              </a:rPr>
              <a:t> на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інспекційного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a:t>
            </a:r>
            <a:r>
              <a:rPr lang="ru-RU" sz="2000" b="1" dirty="0">
                <a:solidFill>
                  <a:schemeClr val="tx1">
                    <a:lumMod val="95000"/>
                    <a:lumOff val="5000"/>
                  </a:schemeClr>
                </a:solidFill>
                <a:cs typeface="Times New Roman" panose="02020603050405020304" pitchFamily="18" charset="0"/>
              </a:rPr>
              <a:t>та внести </a:t>
            </a:r>
            <a:r>
              <a:rPr lang="ru-RU" sz="2000" b="1" dirty="0" err="1">
                <a:solidFill>
                  <a:schemeClr val="tx1">
                    <a:lumMod val="95000"/>
                    <a:lumOff val="5000"/>
                  </a:schemeClr>
                </a:solidFill>
                <a:cs typeface="Times New Roman" panose="02020603050405020304" pitchFamily="18" charset="0"/>
              </a:rPr>
              <a:t>запис</a:t>
            </a:r>
            <a:r>
              <a:rPr lang="ru-RU" sz="2000" b="1" dirty="0">
                <a:solidFill>
                  <a:schemeClr val="tx1">
                    <a:lumMod val="95000"/>
                    <a:lumOff val="5000"/>
                  </a:schemeClr>
                </a:solidFill>
                <a:cs typeface="Times New Roman" panose="02020603050405020304" pitchFamily="18" charset="0"/>
              </a:rPr>
              <a:t> про </a:t>
            </a:r>
            <a:r>
              <a:rPr lang="ru-RU" sz="2000" b="1" dirty="0" err="1">
                <a:solidFill>
                  <a:schemeClr val="tx1">
                    <a:lumMod val="95000"/>
                    <a:lumOff val="5000"/>
                  </a:schemeClr>
                </a:solidFill>
                <a:cs typeface="Times New Roman" panose="02020603050405020304" pitchFamily="18" charset="0"/>
              </a:rPr>
              <a:t>його</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проведення</a:t>
            </a:r>
            <a:r>
              <a:rPr lang="ru-RU" sz="2000" b="1" dirty="0">
                <a:solidFill>
                  <a:schemeClr val="tx1">
                    <a:lumMod val="95000"/>
                    <a:lumOff val="5000"/>
                  </a:schemeClr>
                </a:solidFill>
                <a:cs typeface="Times New Roman" panose="02020603050405020304" pitchFamily="18" charset="0"/>
              </a:rPr>
              <a:t> до </a:t>
            </a:r>
            <a:r>
              <a:rPr lang="ru-RU" sz="2000" b="1" dirty="0" err="1">
                <a:solidFill>
                  <a:schemeClr val="tx1">
                    <a:lumMod val="95000"/>
                    <a:lumOff val="5000"/>
                  </a:schemeClr>
                </a:solidFill>
                <a:cs typeface="Times New Roman" panose="02020603050405020304" pitchFamily="18" charset="0"/>
              </a:rPr>
              <a:t>відповідного</a:t>
            </a:r>
            <a:r>
              <a:rPr lang="ru-RU" sz="2000" b="1" dirty="0">
                <a:solidFill>
                  <a:schemeClr val="tx1">
                    <a:lumMod val="95000"/>
                    <a:lumOff val="5000"/>
                  </a:schemeClr>
                </a:solidFill>
                <a:cs typeface="Times New Roman" panose="02020603050405020304" pitchFamily="18" charset="0"/>
              </a:rPr>
              <a:t> журналу </a:t>
            </a:r>
            <a:r>
              <a:rPr lang="ru-RU" sz="2000" b="1" dirty="0" err="1">
                <a:solidFill>
                  <a:schemeClr val="tx1">
                    <a:lumMod val="95000"/>
                    <a:lumOff val="5000"/>
                  </a:schemeClr>
                </a:solidFill>
                <a:cs typeface="Times New Roman" panose="02020603050405020304" pitchFamily="18" charset="0"/>
              </a:rPr>
              <a:t>реєстрації</a:t>
            </a:r>
            <a:r>
              <a:rPr lang="ru-RU" sz="2000" b="1"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заходів</a:t>
            </a:r>
            <a:r>
              <a:rPr lang="ru-RU" sz="2000" dirty="0">
                <a:solidFill>
                  <a:schemeClr val="tx1">
                    <a:lumMod val="95000"/>
                    <a:lumOff val="5000"/>
                  </a:schemeClr>
                </a:solidFill>
                <a:cs typeface="Times New Roman" panose="02020603050405020304" pitchFamily="18" charset="0"/>
              </a:rPr>
              <a:t> державного </a:t>
            </a:r>
            <a:r>
              <a:rPr lang="ru-RU" sz="2000" dirty="0" err="1">
                <a:solidFill>
                  <a:schemeClr val="tx1">
                    <a:lumMod val="95000"/>
                    <a:lumOff val="5000"/>
                  </a:schemeClr>
                </a:solidFill>
                <a:cs typeface="Times New Roman" panose="02020603050405020304" pitchFamily="18" charset="0"/>
              </a:rPr>
              <a:t>нагляду</a:t>
            </a:r>
            <a:r>
              <a:rPr lang="ru-RU" sz="2000" dirty="0">
                <a:solidFill>
                  <a:schemeClr val="tx1">
                    <a:lumMod val="95000"/>
                    <a:lumOff val="5000"/>
                  </a:schemeClr>
                </a:solidFill>
                <a:cs typeface="Times New Roman" panose="02020603050405020304" pitchFamily="18" charset="0"/>
              </a:rPr>
              <a:t> (контролю) </a:t>
            </a:r>
            <a:r>
              <a:rPr lang="ru-RU" sz="2000" dirty="0" err="1">
                <a:solidFill>
                  <a:schemeClr val="tx1">
                    <a:lumMod val="95000"/>
                    <a:lumOff val="5000"/>
                  </a:schemeClr>
                </a:solidFill>
                <a:cs typeface="Times New Roman" panose="02020603050405020304" pitchFamily="18" charset="0"/>
              </a:rPr>
              <a:t>об’єкта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відвідування</a:t>
            </a:r>
            <a:r>
              <a:rPr lang="ru-RU" sz="2000" dirty="0">
                <a:solidFill>
                  <a:schemeClr val="tx1">
                    <a:lumMod val="95000"/>
                    <a:lumOff val="5000"/>
                  </a:schemeClr>
                </a:solidFill>
                <a:cs typeface="Times New Roman" panose="02020603050405020304" pitchFamily="18" charset="0"/>
              </a:rPr>
              <a:t> (за </a:t>
            </a:r>
            <a:r>
              <a:rPr lang="ru-RU" sz="2000" dirty="0" err="1">
                <a:solidFill>
                  <a:schemeClr val="tx1">
                    <a:lumMod val="95000"/>
                    <a:lumOff val="5000"/>
                  </a:schemeClr>
                </a:solidFill>
                <a:cs typeface="Times New Roman" panose="02020603050405020304" pitchFamily="18" charset="0"/>
              </a:rPr>
              <a:t>його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наявності</a:t>
            </a:r>
            <a:r>
              <a:rPr lang="ru-RU" sz="2000" dirty="0">
                <a:solidFill>
                  <a:schemeClr val="tx1">
                    <a:lumMod val="95000"/>
                    <a:lumOff val="5000"/>
                  </a:schemeClr>
                </a:solidFill>
                <a:cs typeface="Times New Roman" panose="02020603050405020304" pitchFamily="18" charset="0"/>
              </a:rPr>
              <a:t>).</a:t>
            </a:r>
          </a:p>
        </p:txBody>
      </p:sp>
    </p:spTree>
    <p:extLst>
      <p:ext uri="{BB962C8B-B14F-4D97-AF65-F5344CB8AC3E}">
        <p14:creationId xmlns:p14="http://schemas.microsoft.com/office/powerpoint/2010/main" val="10742879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341523"/>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106</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740665" y="341523"/>
            <a:ext cx="10069043" cy="5475077"/>
          </a:xfrm>
        </p:spPr>
        <p:txBody>
          <a:bodyPr>
            <a:noAutofit/>
          </a:bodyPr>
          <a:lstStyle/>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1) п. 73.3 </a:t>
            </a:r>
            <a:r>
              <a:rPr lang="ru-RU" sz="2000" i="1" dirty="0" err="1">
                <a:solidFill>
                  <a:schemeClr val="tx1">
                    <a:lumMod val="95000"/>
                    <a:lumOff val="5000"/>
                  </a:schemeClr>
                </a:solidFill>
                <a:cs typeface="Times New Roman" panose="02020603050405020304" pitchFamily="18" charset="0"/>
              </a:rPr>
              <a:t>статті</a:t>
            </a:r>
            <a:r>
              <a:rPr lang="ru-RU" sz="2000" i="1" dirty="0">
                <a:solidFill>
                  <a:schemeClr val="tx1">
                    <a:lumMod val="95000"/>
                    <a:lumOff val="5000"/>
                  </a:schemeClr>
                </a:solidFill>
                <a:cs typeface="Times New Roman" panose="02020603050405020304" pitchFamily="18" charset="0"/>
              </a:rPr>
              <a:t> 73 ПКУ: </a:t>
            </a:r>
            <a:r>
              <a:rPr lang="ru-RU" sz="2000" i="1" dirty="0" err="1">
                <a:solidFill>
                  <a:schemeClr val="tx1">
                    <a:lumMod val="95000"/>
                    <a:lumOff val="5000"/>
                  </a:schemeClr>
                </a:solidFill>
                <a:cs typeface="Times New Roman" panose="02020603050405020304" pitchFamily="18" charset="0"/>
              </a:rPr>
              <a:t>письмовий</a:t>
            </a:r>
            <a:r>
              <a:rPr lang="ru-RU" sz="2000" i="1" dirty="0">
                <a:solidFill>
                  <a:schemeClr val="tx1">
                    <a:lumMod val="95000"/>
                    <a:lumOff val="5000"/>
                  </a:schemeClr>
                </a:solidFill>
                <a:cs typeface="Times New Roman" panose="02020603050405020304" pitchFamily="18" charset="0"/>
              </a:rPr>
              <a:t> запит про </a:t>
            </a:r>
            <a:r>
              <a:rPr lang="ru-RU" sz="2000" i="1" dirty="0" err="1">
                <a:solidFill>
                  <a:schemeClr val="tx1">
                    <a:lumMod val="95000"/>
                    <a:lumOff val="5000"/>
                  </a:schemeClr>
                </a:solidFill>
                <a:cs typeface="Times New Roman" panose="02020603050405020304" pitchFamily="18" charset="0"/>
              </a:rPr>
              <a:t>подання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інформації</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підписується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керівником</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його</a:t>
            </a:r>
            <a:r>
              <a:rPr lang="ru-RU" sz="2000" i="1" dirty="0">
                <a:solidFill>
                  <a:schemeClr val="tx1">
                    <a:lumMod val="95000"/>
                    <a:lumOff val="5000"/>
                  </a:schemeClr>
                </a:solidFill>
                <a:cs typeface="Times New Roman" panose="02020603050405020304" pitchFamily="18" charset="0"/>
              </a:rPr>
              <a:t> заступником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a:t>
            </a:r>
            <a:r>
              <a:rPr lang="ru-RU" sz="2000" i="1" u="sng" dirty="0" err="1">
                <a:solidFill>
                  <a:schemeClr val="tx1">
                    <a:lumMod val="95000"/>
                    <a:lumOff val="5000"/>
                  </a:schemeClr>
                </a:solidFill>
                <a:cs typeface="Times New Roman" panose="02020603050405020304" pitchFamily="18" charset="0"/>
              </a:rPr>
              <a:t>уповноваженою</a:t>
            </a:r>
            <a:r>
              <a:rPr lang="ru-RU" sz="2000" i="1" u="sng" dirty="0">
                <a:solidFill>
                  <a:schemeClr val="tx1">
                    <a:lumMod val="95000"/>
                    <a:lumOff val="5000"/>
                  </a:schemeClr>
                </a:solidFill>
                <a:cs typeface="Times New Roman" panose="02020603050405020304" pitchFamily="18" charset="0"/>
              </a:rPr>
              <a:t> особою</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контролюючого</a:t>
            </a:r>
            <a:r>
              <a:rPr lang="ru-RU" sz="2000" i="1" dirty="0">
                <a:solidFill>
                  <a:schemeClr val="tx1">
                    <a:lumMod val="95000"/>
                    <a:lumOff val="5000"/>
                  </a:schemeClr>
                </a:solidFill>
                <a:cs typeface="Times New Roman" panose="02020603050405020304" pitchFamily="18" charset="0"/>
              </a:rPr>
              <a:t> органу</a:t>
            </a: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2) п. п. 21.1.8 ПКУ </a:t>
            </a:r>
            <a:r>
              <a:rPr lang="ru-RU" sz="2000" i="1" dirty="0" err="1">
                <a:solidFill>
                  <a:schemeClr val="tx1">
                    <a:lumMod val="95000"/>
                    <a:lumOff val="5000"/>
                  </a:schemeClr>
                </a:solidFill>
                <a:cs typeface="Times New Roman" panose="02020603050405020304" pitchFamily="18" charset="0"/>
              </a:rPr>
              <a:t>закріплено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що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посадові</a:t>
            </a:r>
            <a:r>
              <a:rPr lang="ru-RU" sz="2000" i="1" dirty="0">
                <a:solidFill>
                  <a:schemeClr val="tx1">
                    <a:lumMod val="95000"/>
                    <a:lumOff val="5000"/>
                  </a:schemeClr>
                </a:solidFill>
                <a:cs typeface="Times New Roman" panose="02020603050405020304" pitchFamily="18" charset="0"/>
              </a:rPr>
              <a:t> особи </a:t>
            </a:r>
            <a:r>
              <a:rPr lang="ru-RU" sz="2000" i="1" dirty="0" err="1">
                <a:solidFill>
                  <a:schemeClr val="tx1">
                    <a:lumMod val="95000"/>
                    <a:lumOff val="5000"/>
                  </a:schemeClr>
                </a:solidFill>
                <a:cs typeface="Times New Roman" panose="02020603050405020304" pitchFamily="18" charset="0"/>
              </a:rPr>
              <a:t>контролюючих</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органів</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зобов’язані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оприлюднювати</a:t>
            </a:r>
            <a:r>
              <a:rPr lang="ru-RU" sz="2000" i="1" dirty="0">
                <a:solidFill>
                  <a:schemeClr val="tx1">
                    <a:lumMod val="95000"/>
                    <a:lumOff val="5000"/>
                  </a:schemeClr>
                </a:solidFill>
                <a:cs typeface="Times New Roman" panose="02020603050405020304" pitchFamily="18" charset="0"/>
              </a:rPr>
              <a:t> на </a:t>
            </a:r>
            <a:r>
              <a:rPr lang="ru-RU" sz="2000" i="1" dirty="0" err="1">
                <a:solidFill>
                  <a:schemeClr val="tx1">
                    <a:lumMod val="95000"/>
                    <a:lumOff val="5000"/>
                  </a:schemeClr>
                </a:solidFill>
                <a:cs typeface="Times New Roman" panose="02020603050405020304" pitchFamily="18" charset="0"/>
              </a:rPr>
              <a:t>офіційному</a:t>
            </a:r>
            <a:r>
              <a:rPr lang="ru-RU" sz="2000" i="1" dirty="0">
                <a:solidFill>
                  <a:schemeClr val="tx1">
                    <a:lumMod val="95000"/>
                    <a:lumOff val="5000"/>
                  </a:schemeClr>
                </a:solidFill>
                <a:cs typeface="Times New Roman" panose="02020603050405020304" pitchFamily="18" charset="0"/>
              </a:rPr>
              <a:t> веб-</a:t>
            </a:r>
            <a:r>
              <a:rPr lang="ru-RU" sz="2000" i="1" dirty="0" err="1">
                <a:solidFill>
                  <a:schemeClr val="tx1">
                    <a:lumMod val="95000"/>
                    <a:lumOff val="5000"/>
                  </a:schemeClr>
                </a:solidFill>
                <a:cs typeface="Times New Roman" panose="02020603050405020304" pitchFamily="18" charset="0"/>
              </a:rPr>
              <a:t>сайті</a:t>
            </a:r>
            <a:r>
              <a:rPr lang="ru-RU" sz="2000" i="1" dirty="0">
                <a:solidFill>
                  <a:schemeClr val="tx1">
                    <a:lumMod val="95000"/>
                    <a:lumOff val="5000"/>
                  </a:schemeClr>
                </a:solidFill>
                <a:cs typeface="Times New Roman" panose="02020603050405020304" pitchFamily="18" charset="0"/>
              </a:rPr>
              <a:t> ДПС </a:t>
            </a:r>
            <a:r>
              <a:rPr lang="ru-RU" sz="2000" i="1" dirty="0" err="1">
                <a:solidFill>
                  <a:schemeClr val="tx1">
                    <a:lumMod val="95000"/>
                    <a:lumOff val="5000"/>
                  </a:schemeClr>
                </a:solidFill>
                <a:cs typeface="Times New Roman" panose="02020603050405020304" pitchFamily="18" charset="0"/>
              </a:rPr>
              <a:t>перелік</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уповноважених</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осіб</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контролюючого</a:t>
            </a:r>
            <a:r>
              <a:rPr lang="ru-RU" sz="2000" i="1" dirty="0">
                <a:solidFill>
                  <a:schemeClr val="tx1">
                    <a:lumMod val="95000"/>
                    <a:lumOff val="5000"/>
                  </a:schemeClr>
                </a:solidFill>
                <a:cs typeface="Times New Roman" panose="02020603050405020304" pitchFamily="18" charset="0"/>
              </a:rPr>
              <a:t> органу та </a:t>
            </a:r>
            <a:r>
              <a:rPr lang="ru-RU" sz="2000" i="1" dirty="0" err="1">
                <a:solidFill>
                  <a:schemeClr val="tx1">
                    <a:lumMod val="95000"/>
                    <a:lumOff val="5000"/>
                  </a:schemeClr>
                </a:solidFill>
                <a:cs typeface="Times New Roman" panose="02020603050405020304" pitchFamily="18" charset="0"/>
              </a:rPr>
              <a:t>переданих</a:t>
            </a:r>
            <a:r>
              <a:rPr lang="ru-RU" sz="2000" i="1" dirty="0">
                <a:solidFill>
                  <a:schemeClr val="tx1">
                    <a:lumMod val="95000"/>
                    <a:lumOff val="5000"/>
                  </a:schemeClr>
                </a:solidFill>
                <a:cs typeface="Times New Roman" panose="02020603050405020304" pitchFamily="18" charset="0"/>
              </a:rPr>
              <a:t> таким особам </a:t>
            </a:r>
            <a:r>
              <a:rPr lang="ru-RU" sz="2000" i="1" dirty="0" err="1">
                <a:solidFill>
                  <a:schemeClr val="tx1">
                    <a:lumMod val="95000"/>
                    <a:lumOff val="5000"/>
                  </a:schemeClr>
                </a:solidFill>
                <a:cs typeface="Times New Roman" panose="02020603050405020304" pitchFamily="18" charset="0"/>
              </a:rPr>
              <a:t>функцій</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увипадках</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передбачених</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цим</a:t>
            </a:r>
            <a:r>
              <a:rPr lang="ru-RU" sz="2000" i="1" dirty="0">
                <a:solidFill>
                  <a:schemeClr val="tx1">
                    <a:lumMod val="95000"/>
                    <a:lumOff val="5000"/>
                  </a:schemeClr>
                </a:solidFill>
                <a:cs typeface="Times New Roman" panose="02020603050405020304" pitchFamily="18" charset="0"/>
              </a:rPr>
              <a:t> Кодексом: </a:t>
            </a:r>
          </a:p>
          <a:p>
            <a:pPr marL="45720" indent="457200" algn="just">
              <a:spcBef>
                <a:spcPts val="0"/>
              </a:spcBef>
              <a:buNone/>
            </a:pPr>
            <a:r>
              <a:rPr lang="en-US" sz="2000" b="1" i="1" dirty="0">
                <a:solidFill>
                  <a:schemeClr val="tx1">
                    <a:lumMod val="95000"/>
                    <a:lumOff val="5000"/>
                  </a:schemeClr>
                </a:solidFill>
                <a:cs typeface="Times New Roman" panose="02020603050405020304" pitchFamily="18" charset="0"/>
              </a:rPr>
              <a:t>https://</a:t>
            </a:r>
            <a:r>
              <a:rPr lang="en-US" sz="2000" b="1" i="1" dirty="0" err="1">
                <a:solidFill>
                  <a:schemeClr val="tx1">
                    <a:lumMod val="95000"/>
                    <a:lumOff val="5000"/>
                  </a:schemeClr>
                </a:solidFill>
                <a:cs typeface="Times New Roman" panose="02020603050405020304" pitchFamily="18" charset="0"/>
              </a:rPr>
              <a:t>tax.gov.ua</a:t>
            </a:r>
            <a:r>
              <a:rPr lang="en-US" sz="2000" b="1" i="1" dirty="0">
                <a:solidFill>
                  <a:schemeClr val="tx1">
                    <a:lumMod val="95000"/>
                    <a:lumOff val="5000"/>
                  </a:schemeClr>
                </a:solidFill>
                <a:cs typeface="Times New Roman" panose="02020603050405020304" pitchFamily="18" charset="0"/>
              </a:rPr>
              <a:t>/pro-</a:t>
            </a:r>
            <a:r>
              <a:rPr lang="en-US" sz="2000" b="1" i="1" dirty="0" err="1">
                <a:solidFill>
                  <a:schemeClr val="tx1">
                    <a:lumMod val="95000"/>
                    <a:lumOff val="5000"/>
                  </a:schemeClr>
                </a:solidFill>
                <a:cs typeface="Times New Roman" panose="02020603050405020304" pitchFamily="18" charset="0"/>
              </a:rPr>
              <a:t>sts</a:t>
            </a:r>
            <a:r>
              <a:rPr lang="en-US" sz="2000" b="1" i="1" dirty="0">
                <a:solidFill>
                  <a:schemeClr val="tx1">
                    <a:lumMod val="95000"/>
                    <a:lumOff val="5000"/>
                  </a:schemeClr>
                </a:solidFill>
                <a:cs typeface="Times New Roman" panose="02020603050405020304" pitchFamily="18" charset="0"/>
              </a:rPr>
              <a:t>-</a:t>
            </a:r>
            <a:r>
              <a:rPr lang="en-US" sz="2000" b="1" i="1" dirty="0" err="1">
                <a:solidFill>
                  <a:schemeClr val="tx1">
                    <a:lumMod val="95000"/>
                    <a:lumOff val="5000"/>
                  </a:schemeClr>
                </a:solidFill>
                <a:cs typeface="Times New Roman" panose="02020603050405020304" pitchFamily="18" charset="0"/>
              </a:rPr>
              <a:t>ukraini</a:t>
            </a:r>
            <a:r>
              <a:rPr lang="en-US" sz="2000" b="1" i="1" dirty="0">
                <a:solidFill>
                  <a:schemeClr val="tx1">
                    <a:lumMod val="95000"/>
                    <a:lumOff val="5000"/>
                  </a:schemeClr>
                </a:solidFill>
                <a:cs typeface="Times New Roman" panose="02020603050405020304" pitchFamily="18" charset="0"/>
              </a:rPr>
              <a:t>/</a:t>
            </a:r>
            <a:r>
              <a:rPr lang="en-US" sz="2000" b="1" i="1" dirty="0" err="1">
                <a:solidFill>
                  <a:schemeClr val="tx1">
                    <a:lumMod val="95000"/>
                    <a:lumOff val="5000"/>
                  </a:schemeClr>
                </a:solidFill>
                <a:cs typeface="Times New Roman" panose="02020603050405020304" pitchFamily="18" charset="0"/>
              </a:rPr>
              <a:t>upovnovajeni-osobi</a:t>
            </a:r>
            <a:r>
              <a:rPr lang="en-US" sz="2000" b="1" i="1" dirty="0">
                <a:solidFill>
                  <a:schemeClr val="tx1">
                    <a:lumMod val="95000"/>
                    <a:lumOff val="5000"/>
                  </a:schemeClr>
                </a:solidFill>
                <a:cs typeface="Times New Roman" panose="02020603050405020304" pitchFamily="18" charset="0"/>
              </a:rPr>
              <a:t>-/</a:t>
            </a:r>
            <a:r>
              <a:rPr lang="en-US" sz="2000" b="1" i="1" dirty="0" err="1">
                <a:solidFill>
                  <a:schemeClr val="tx1">
                    <a:lumMod val="95000"/>
                    <a:lumOff val="5000"/>
                  </a:schemeClr>
                </a:solidFill>
                <a:cs typeface="Times New Roman" panose="02020603050405020304" pitchFamily="18" charset="0"/>
              </a:rPr>
              <a:t>upovnovajeni-osobi</a:t>
            </a:r>
            <a:r>
              <a:rPr lang="en-US" sz="2000" b="1" i="1" dirty="0">
                <a:solidFill>
                  <a:schemeClr val="tx1">
                    <a:lumMod val="95000"/>
                    <a:lumOff val="5000"/>
                  </a:schemeClr>
                </a:solidFill>
                <a:cs typeface="Times New Roman" panose="02020603050405020304" pitchFamily="18" charset="0"/>
              </a:rPr>
              <a:t>/73588.html</a:t>
            </a:r>
            <a:endParaRPr lang="ru-RU" sz="2000" b="1" i="1" dirty="0">
              <a:solidFill>
                <a:schemeClr val="tx1">
                  <a:lumMod val="95000"/>
                  <a:lumOff val="5000"/>
                </a:schemeClr>
              </a:solidFill>
              <a:cs typeface="Times New Roman" panose="02020603050405020304" pitchFamily="18" charset="0"/>
            </a:endParaRPr>
          </a:p>
        </p:txBody>
      </p:sp>
      <p:pic>
        <p:nvPicPr>
          <p:cNvPr id="3" name="Рисунок 2">
            <a:extLst>
              <a:ext uri="{FF2B5EF4-FFF2-40B4-BE49-F238E27FC236}">
                <a16:creationId xmlns:a16="http://schemas.microsoft.com/office/drawing/2014/main" id="{E243C71E-6DBD-2E42-AC02-669B4785500F}"/>
              </a:ext>
            </a:extLst>
          </p:cNvPr>
          <p:cNvPicPr>
            <a:picLocks noChangeAspect="1"/>
          </p:cNvPicPr>
          <p:nvPr/>
        </p:nvPicPr>
        <p:blipFill>
          <a:blip r:embed="rId4"/>
          <a:stretch>
            <a:fillRect/>
          </a:stretch>
        </p:blipFill>
        <p:spPr>
          <a:xfrm>
            <a:off x="3027542" y="2410733"/>
            <a:ext cx="7032672" cy="3675743"/>
          </a:xfrm>
          <a:prstGeom prst="rect">
            <a:avLst/>
          </a:prstGeom>
        </p:spPr>
      </p:pic>
    </p:spTree>
    <p:extLst>
      <p:ext uri="{BB962C8B-B14F-4D97-AF65-F5344CB8AC3E}">
        <p14:creationId xmlns:p14="http://schemas.microsoft.com/office/powerpoint/2010/main" val="1476956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107</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814286" y="341523"/>
            <a:ext cx="9995422" cy="5507734"/>
          </a:xfrm>
        </p:spPr>
        <p:txBody>
          <a:bodyPr>
            <a:noAutofit/>
          </a:bodyPr>
          <a:lstStyle/>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u="sng" dirty="0">
                <a:solidFill>
                  <a:schemeClr val="tx1">
                    <a:lumMod val="95000"/>
                    <a:lumOff val="5000"/>
                  </a:schemeClr>
                </a:solidFill>
                <a:cs typeface="Times New Roman" panose="02020603050405020304" pitchFamily="18" charset="0"/>
              </a:rPr>
              <a:t>П. 3 Постанови КМУ № 823:</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Держпраці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оприлюднює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інформацію</a:t>
            </a:r>
            <a:r>
              <a:rPr lang="ru-RU" sz="2000" dirty="0">
                <a:solidFill>
                  <a:schemeClr val="tx1">
                    <a:lumMod val="95000"/>
                    <a:lumOff val="5000"/>
                  </a:schemeClr>
                </a:solidFill>
                <a:cs typeface="Times New Roman" panose="02020603050405020304" pitchFamily="18" charset="0"/>
              </a:rPr>
              <a:t> про </a:t>
            </a:r>
            <a:r>
              <a:rPr lang="ru-RU" sz="2000" dirty="0" err="1">
                <a:solidFill>
                  <a:schemeClr val="tx1">
                    <a:lumMod val="95000"/>
                    <a:lumOff val="5000"/>
                  </a:schemeClr>
                </a:solidFill>
                <a:cs typeface="Times New Roman" panose="02020603050405020304" pitchFamily="18" charset="0"/>
              </a:rPr>
              <a:t>видані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службові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посвідчення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інспекторів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праці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Службове</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посвідчення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щодо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якого</a:t>
            </a:r>
            <a:r>
              <a:rPr lang="ru-RU" sz="2000" dirty="0">
                <a:solidFill>
                  <a:schemeClr val="tx1">
                    <a:lumMod val="95000"/>
                    <a:lumOff val="5000"/>
                  </a:schemeClr>
                </a:solidFill>
                <a:cs typeface="Times New Roman" panose="02020603050405020304" pitchFamily="18" charset="0"/>
              </a:rPr>
              <a:t> </a:t>
            </a:r>
            <a:r>
              <a:rPr lang="ru-RU" sz="2000" b="1" dirty="0">
                <a:solidFill>
                  <a:srgbClr val="FF0000"/>
                </a:solidFill>
                <a:cs typeface="Times New Roman" panose="02020603050405020304" pitchFamily="18" charset="0"/>
              </a:rPr>
              <a:t>не </a:t>
            </a:r>
            <a:r>
              <a:rPr lang="ru-RU" sz="2000" b="1" dirty="0" err="1">
                <a:solidFill>
                  <a:srgbClr val="FF0000"/>
                </a:solidFill>
                <a:cs typeface="Times New Roman" panose="02020603050405020304" pitchFamily="18" charset="0"/>
              </a:rPr>
              <a:t>оприлюднена</a:t>
            </a:r>
            <a:r>
              <a:rPr lang="ru-RU" sz="2000" b="1" dirty="0">
                <a:solidFill>
                  <a:srgbClr val="FF0000"/>
                </a:solidFill>
                <a:cs typeface="Times New Roman" panose="02020603050405020304" pitchFamily="18" charset="0"/>
              </a:rPr>
              <a:t> </a:t>
            </a:r>
            <a:r>
              <a:rPr lang="ru-RU" sz="2000" b="1" dirty="0" err="1">
                <a:solidFill>
                  <a:srgbClr val="FF0000"/>
                </a:solidFill>
                <a:cs typeface="Times New Roman" panose="02020603050405020304" pitchFamily="18" charset="0"/>
              </a:rPr>
              <a:t>інформація</a:t>
            </a:r>
            <a:r>
              <a:rPr lang="ru-RU" sz="2000" b="1" dirty="0">
                <a:solidFill>
                  <a:srgbClr val="FF0000"/>
                </a:solidFill>
                <a:cs typeface="Times New Roman" panose="02020603050405020304" pitchFamily="18" charset="0"/>
              </a:rPr>
              <a:t>, </a:t>
            </a:r>
            <a:r>
              <a:rPr lang="ru-RU" sz="2000" b="1" dirty="0" err="1">
                <a:solidFill>
                  <a:srgbClr val="FF0000"/>
                </a:solidFill>
                <a:cs typeface="Times New Roman" panose="02020603050405020304" pitchFamily="18" charset="0"/>
              </a:rPr>
              <a:t>вважається</a:t>
            </a:r>
            <a:r>
              <a:rPr lang="ru-RU" sz="2000" b="1" dirty="0">
                <a:solidFill>
                  <a:srgbClr val="FF0000"/>
                </a:solidFill>
                <a:cs typeface="Times New Roman" panose="02020603050405020304" pitchFamily="18" charset="0"/>
              </a:rPr>
              <a:t> </a:t>
            </a:r>
            <a:r>
              <a:rPr lang="ru-RU" sz="2000" b="1" dirty="0" err="1">
                <a:solidFill>
                  <a:srgbClr val="FF0000"/>
                </a:solidFill>
                <a:cs typeface="Times New Roman" panose="02020603050405020304" pitchFamily="18" charset="0"/>
              </a:rPr>
              <a:t>недійсним</a:t>
            </a:r>
            <a:r>
              <a:rPr lang="ru-RU" sz="2000" b="1" dirty="0">
                <a:solidFill>
                  <a:srgbClr val="FF0000"/>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hlinkClick r:id="rId4">
                <a:extLst>
                  <a:ext uri="{A12FA001-AC4F-418D-AE19-62706E023703}">
                    <ahyp:hlinkClr xmlns:ahyp="http://schemas.microsoft.com/office/drawing/2018/hyperlinkcolor" val="tx"/>
                  </a:ext>
                </a:extLst>
              </a:hlinkClick>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hlinkClick r:id="rId4"/>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hlinkClick r:id="rId4"/>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hlinkClick r:id="rId4"/>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p:txBody>
      </p:sp>
      <p:pic>
        <p:nvPicPr>
          <p:cNvPr id="3" name="Рисунок 2">
            <a:extLst>
              <a:ext uri="{FF2B5EF4-FFF2-40B4-BE49-F238E27FC236}">
                <a16:creationId xmlns:a16="http://schemas.microsoft.com/office/drawing/2014/main" id="{5CFE0F21-D964-2649-933E-15239F658D4B}"/>
              </a:ext>
            </a:extLst>
          </p:cNvPr>
          <p:cNvPicPr>
            <a:picLocks noChangeAspect="1"/>
          </p:cNvPicPr>
          <p:nvPr/>
        </p:nvPicPr>
        <p:blipFill>
          <a:blip r:embed="rId5"/>
          <a:stretch>
            <a:fillRect/>
          </a:stretch>
        </p:blipFill>
        <p:spPr>
          <a:xfrm>
            <a:off x="4677395" y="2630284"/>
            <a:ext cx="6987069" cy="1398765"/>
          </a:xfrm>
          <a:prstGeom prst="rect">
            <a:avLst/>
          </a:prstGeom>
        </p:spPr>
      </p:pic>
      <p:pic>
        <p:nvPicPr>
          <p:cNvPr id="6" name="Рисунок 5">
            <a:extLst>
              <a:ext uri="{FF2B5EF4-FFF2-40B4-BE49-F238E27FC236}">
                <a16:creationId xmlns:a16="http://schemas.microsoft.com/office/drawing/2014/main" id="{7290778B-2224-E845-836F-3F69A02D3653}"/>
              </a:ext>
            </a:extLst>
          </p:cNvPr>
          <p:cNvPicPr>
            <a:picLocks noChangeAspect="1"/>
          </p:cNvPicPr>
          <p:nvPr/>
        </p:nvPicPr>
        <p:blipFill>
          <a:blip r:embed="rId6"/>
          <a:stretch>
            <a:fillRect/>
          </a:stretch>
        </p:blipFill>
        <p:spPr>
          <a:xfrm>
            <a:off x="4818598" y="4322754"/>
            <a:ext cx="6415246" cy="1398765"/>
          </a:xfrm>
          <a:prstGeom prst="rect">
            <a:avLst/>
          </a:prstGeom>
        </p:spPr>
      </p:pic>
      <p:graphicFrame>
        <p:nvGraphicFramePr>
          <p:cNvPr id="7" name="Таблица 6">
            <a:extLst>
              <a:ext uri="{FF2B5EF4-FFF2-40B4-BE49-F238E27FC236}">
                <a16:creationId xmlns:a16="http://schemas.microsoft.com/office/drawing/2014/main" id="{5D0CC1DB-6D16-7E46-B33E-48909723556B}"/>
              </a:ext>
            </a:extLst>
          </p:cNvPr>
          <p:cNvGraphicFramePr>
            <a:graphicFrameLocks noGrp="1"/>
          </p:cNvGraphicFramePr>
          <p:nvPr/>
        </p:nvGraphicFramePr>
        <p:xfrm>
          <a:off x="1854520" y="2648857"/>
          <a:ext cx="9664700" cy="3200400"/>
        </p:xfrm>
        <a:graphic>
          <a:graphicData uri="http://schemas.openxmlformats.org/drawingml/2006/table">
            <a:tbl>
              <a:tblPr firstRow="1" bandRow="1">
                <a:tableStyleId>{5C22544A-7EE6-4342-B048-85BDC9FD1C3A}</a:tableStyleId>
              </a:tblPr>
              <a:tblGrid>
                <a:gridCol w="2806700">
                  <a:extLst>
                    <a:ext uri="{9D8B030D-6E8A-4147-A177-3AD203B41FA5}">
                      <a16:colId xmlns:a16="http://schemas.microsoft.com/office/drawing/2014/main" val="2985555331"/>
                    </a:ext>
                  </a:extLst>
                </a:gridCol>
                <a:gridCol w="6858000">
                  <a:extLst>
                    <a:ext uri="{9D8B030D-6E8A-4147-A177-3AD203B41FA5}">
                      <a16:colId xmlns:a16="http://schemas.microsoft.com/office/drawing/2014/main" val="3457456252"/>
                    </a:ext>
                  </a:extLst>
                </a:gridCol>
              </a:tblGrid>
              <a:tr h="367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chemeClr val="tx1">
                              <a:lumMod val="95000"/>
                              <a:lumOff val="5000"/>
                            </a:schemeClr>
                          </a:solidFill>
                          <a:cs typeface="Times New Roman" panose="02020603050405020304" pitchFamily="18" charset="0"/>
                          <a:hlinkClick r:id="rId4"/>
                        </a:rPr>
                        <a:t>http://dsp.gov.ua/informatsiia-pro-sluzhbovi-posvidchennia-inspektoriv-pratsi/</a:t>
                      </a:r>
                      <a:endParaRPr lang="ru-RU" sz="1800" i="1" dirty="0">
                        <a:solidFill>
                          <a:schemeClr val="tx1">
                            <a:lumMod val="95000"/>
                            <a:lumOff val="5000"/>
                          </a:schemeClr>
                        </a:solidFill>
                        <a:cs typeface="Times New Roman" panose="02020603050405020304" pitchFamily="18" charset="0"/>
                      </a:endParaRPr>
                    </a:p>
                    <a:p>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UA" dirty="0"/>
                    </a:p>
                    <a:p>
                      <a:endParaRPr lang="ru-UA" dirty="0"/>
                    </a:p>
                    <a:p>
                      <a:endParaRPr lang="ru-UA" dirty="0"/>
                    </a:p>
                    <a:p>
                      <a:endParaRPr lang="ru-UA" dirty="0"/>
                    </a:p>
                    <a:p>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4214921"/>
                  </a:ext>
                </a:extLst>
              </a:tr>
              <a:tr h="3670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lumMod val="95000"/>
                              <a:lumOff val="5000"/>
                            </a:schemeClr>
                          </a:solidFill>
                          <a:cs typeface="Times New Roman" panose="02020603050405020304" pitchFamily="18" charset="0"/>
                          <a:hlinkClick r:id="rId7"/>
                        </a:rPr>
                        <a:t>http://dsp.gov.ua/informatsiia-pro-sluzhbovi-posvidchennia-inspektoriv-pratsi-orhaniv-mistsevoho-samovriaduvannia</a:t>
                      </a:r>
                      <a:r>
                        <a:rPr lang="en-US" sz="1800" i="1" dirty="0">
                          <a:solidFill>
                            <a:schemeClr val="tx1">
                              <a:lumMod val="95000"/>
                              <a:lumOff val="5000"/>
                            </a:schemeClr>
                          </a:solidFill>
                          <a:cs typeface="Times New Roman" panose="02020603050405020304" pitchFamily="18" charset="0"/>
                          <a:hlinkClick r:id="rId7"/>
                        </a:rPr>
                        <a:t>/</a:t>
                      </a:r>
                      <a:endParaRPr lang="ru-RU" sz="1800" i="1" dirty="0">
                        <a:solidFill>
                          <a:schemeClr val="tx1">
                            <a:lumMod val="95000"/>
                            <a:lumOff val="5000"/>
                          </a:schemeClr>
                        </a:solidFill>
                        <a:cs typeface="Times New Roman" panose="02020603050405020304" pitchFamily="18" charset="0"/>
                      </a:endParaRPr>
                    </a:p>
                    <a:p>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2675822"/>
                  </a:ext>
                </a:extLst>
              </a:tr>
            </a:tbl>
          </a:graphicData>
        </a:graphic>
      </p:graphicFrame>
    </p:spTree>
    <p:extLst>
      <p:ext uri="{BB962C8B-B14F-4D97-AF65-F5344CB8AC3E}">
        <p14:creationId xmlns:p14="http://schemas.microsoft.com/office/powerpoint/2010/main" val="27882100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108</a:t>
            </a:fld>
            <a:endParaRPr lang="ru-RU" dirty="0">
              <a:solidFill>
                <a:srgbClr val="007832"/>
              </a:solidFill>
            </a:endParaRPr>
          </a:p>
        </p:txBody>
      </p:sp>
      <p:sp>
        <p:nvSpPr>
          <p:cNvPr id="3" name="Прямоугольник 2"/>
          <p:cNvSpPr/>
          <p:nvPr/>
        </p:nvSpPr>
        <p:spPr>
          <a:xfrm>
            <a:off x="1835728" y="571515"/>
            <a:ext cx="8451273" cy="1200329"/>
          </a:xfrm>
          <a:prstGeom prst="rect">
            <a:avLst/>
          </a:prstGeom>
        </p:spPr>
        <p:txBody>
          <a:bodyPr wrap="square">
            <a:spAutoFit/>
          </a:bodyPr>
          <a:lstStyle/>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p:txBody>
      </p:sp>
      <p:sp>
        <p:nvSpPr>
          <p:cNvPr id="6" name="Прямоугольник 5"/>
          <p:cNvSpPr/>
          <p:nvPr/>
        </p:nvSpPr>
        <p:spPr>
          <a:xfrm>
            <a:off x="1835728" y="501501"/>
            <a:ext cx="8451273" cy="369332"/>
          </a:xfrm>
          <a:prstGeom prst="rect">
            <a:avLst/>
          </a:prstGeom>
        </p:spPr>
        <p:txBody>
          <a:bodyPr wrap="square">
            <a:spAutoFit/>
          </a:bodyPr>
          <a:lstStyle/>
          <a:p>
            <a:pPr algn="ctr"/>
            <a:endParaRPr lang="ru-RU" dirty="0"/>
          </a:p>
        </p:txBody>
      </p:sp>
      <p:sp>
        <p:nvSpPr>
          <p:cNvPr id="8" name="Прямоугольник 7">
            <a:extLst>
              <a:ext uri="{FF2B5EF4-FFF2-40B4-BE49-F238E27FC236}">
                <a16:creationId xmlns:a16="http://schemas.microsoft.com/office/drawing/2014/main" id="{2E2A37F3-C280-FA46-9DD3-F76BA7E73D84}"/>
              </a:ext>
            </a:extLst>
          </p:cNvPr>
          <p:cNvSpPr/>
          <p:nvPr/>
        </p:nvSpPr>
        <p:spPr>
          <a:xfrm>
            <a:off x="1628285" y="335846"/>
            <a:ext cx="9657335" cy="5355312"/>
          </a:xfrm>
          <a:prstGeom prst="rect">
            <a:avLst/>
          </a:prstGeom>
        </p:spPr>
        <p:txBody>
          <a:bodyPr wrap="square">
            <a:spAutoFit/>
          </a:bodyPr>
          <a:lstStyle/>
          <a:p>
            <a:pPr algn="just"/>
            <a:r>
              <a:rPr lang="ru-RU" dirty="0" err="1"/>
              <a:t>Положеннями</a:t>
            </a:r>
            <a:r>
              <a:rPr lang="ru-RU" dirty="0"/>
              <a:t> ст. 10 Закону </a:t>
            </a:r>
            <a:r>
              <a:rPr lang="ru-RU" dirty="0" err="1"/>
              <a:t>України</a:t>
            </a:r>
            <a:r>
              <a:rPr lang="ru-RU" dirty="0"/>
              <a:t> "Про </a:t>
            </a:r>
            <a:r>
              <a:rPr lang="ru-RU" dirty="0" err="1"/>
              <a:t>основні</a:t>
            </a:r>
            <a:r>
              <a:rPr lang="ru-RU" dirty="0"/>
              <a:t> засади державного </a:t>
            </a:r>
            <a:r>
              <a:rPr lang="ru-RU" dirty="0" err="1"/>
              <a:t>нагляду</a:t>
            </a:r>
            <a:r>
              <a:rPr lang="ru-RU" dirty="0"/>
              <a:t> (контролю) у </a:t>
            </a:r>
            <a:r>
              <a:rPr lang="ru-RU" dirty="0" err="1"/>
              <a:t>сфері</a:t>
            </a:r>
            <a:r>
              <a:rPr lang="ru-RU" dirty="0"/>
              <a:t> </a:t>
            </a:r>
            <a:r>
              <a:rPr lang="ru-RU" dirty="0" err="1"/>
              <a:t>господарської</a:t>
            </a:r>
            <a:r>
              <a:rPr lang="ru-RU" dirty="0"/>
              <a:t> </a:t>
            </a:r>
            <a:r>
              <a:rPr lang="ru-RU" dirty="0" err="1"/>
              <a:t>діяльності</a:t>
            </a:r>
            <a:r>
              <a:rPr lang="ru-RU" dirty="0"/>
              <a:t>" </a:t>
            </a:r>
            <a:r>
              <a:rPr lang="ru-RU" u="sng" dirty="0" err="1"/>
              <a:t>визначено</a:t>
            </a:r>
            <a:r>
              <a:rPr lang="ru-RU" u="sng" dirty="0"/>
              <a:t> право </a:t>
            </a:r>
            <a:r>
              <a:rPr lang="ru-RU" u="sng" dirty="0" err="1"/>
              <a:t>суб'єкта</a:t>
            </a:r>
            <a:r>
              <a:rPr lang="ru-RU" u="sng" dirty="0"/>
              <a:t> </a:t>
            </a:r>
            <a:r>
              <a:rPr lang="ru-RU" u="sng" dirty="0" err="1"/>
              <a:t>господарювання</a:t>
            </a:r>
            <a:r>
              <a:rPr lang="ru-RU" u="sng" dirty="0"/>
              <a:t> бути </a:t>
            </a:r>
            <a:r>
              <a:rPr lang="ru-RU" u="sng" dirty="0" err="1"/>
              <a:t>присутнім</a:t>
            </a:r>
            <a:r>
              <a:rPr lang="ru-RU" u="sng" dirty="0"/>
              <a:t> </a:t>
            </a:r>
            <a:r>
              <a:rPr lang="ru-RU" u="sng" dirty="0" err="1"/>
              <a:t>під</a:t>
            </a:r>
            <a:r>
              <a:rPr lang="ru-RU" u="sng" dirty="0"/>
              <a:t> час </a:t>
            </a:r>
            <a:r>
              <a:rPr lang="ru-RU" u="sng" dirty="0" err="1"/>
              <a:t>здійснення</a:t>
            </a:r>
            <a:r>
              <a:rPr lang="ru-RU" u="sng" dirty="0"/>
              <a:t> </a:t>
            </a:r>
            <a:r>
              <a:rPr lang="ru-RU" u="sng" dirty="0" err="1"/>
              <a:t>заходів</a:t>
            </a:r>
            <a:r>
              <a:rPr lang="ru-RU" u="sng" dirty="0"/>
              <a:t> державного </a:t>
            </a:r>
            <a:r>
              <a:rPr lang="ru-RU" u="sng" dirty="0" err="1"/>
              <a:t>нагляду</a:t>
            </a:r>
            <a:r>
              <a:rPr lang="ru-RU" u="sng" dirty="0"/>
              <a:t> </a:t>
            </a:r>
            <a:r>
              <a:rPr lang="ru-RU" dirty="0"/>
              <a:t>(контролю), </a:t>
            </a:r>
            <a:r>
              <a:rPr lang="ru-RU" dirty="0" err="1"/>
              <a:t>проте</a:t>
            </a:r>
            <a:r>
              <a:rPr lang="ru-RU" dirty="0"/>
              <a:t> </a:t>
            </a:r>
            <a:r>
              <a:rPr lang="ru-RU" dirty="0" err="1"/>
              <a:t>ст.ст</a:t>
            </a:r>
            <a:r>
              <a:rPr lang="ru-RU" dirty="0"/>
              <a:t>. 5, 7, 10 Закону </a:t>
            </a:r>
            <a:r>
              <a:rPr lang="ru-RU" dirty="0" err="1"/>
              <a:t>України</a:t>
            </a:r>
            <a:r>
              <a:rPr lang="ru-RU" dirty="0"/>
              <a:t> "Про </a:t>
            </a:r>
            <a:r>
              <a:rPr lang="ru-RU" dirty="0" err="1"/>
              <a:t>основні</a:t>
            </a:r>
            <a:r>
              <a:rPr lang="ru-RU" dirty="0"/>
              <a:t> засади державного </a:t>
            </a:r>
            <a:r>
              <a:rPr lang="ru-RU" dirty="0" err="1"/>
              <a:t>нагляду</a:t>
            </a:r>
            <a:r>
              <a:rPr lang="ru-RU" dirty="0"/>
              <a:t> (контролю) у </a:t>
            </a:r>
            <a:r>
              <a:rPr lang="ru-RU" dirty="0" err="1"/>
              <a:t>сфері</a:t>
            </a:r>
            <a:r>
              <a:rPr lang="ru-RU" dirty="0"/>
              <a:t> </a:t>
            </a:r>
            <a:r>
              <a:rPr lang="ru-RU" dirty="0" err="1"/>
              <a:t>господарської</a:t>
            </a:r>
            <a:r>
              <a:rPr lang="ru-RU" dirty="0"/>
              <a:t> </a:t>
            </a:r>
            <a:r>
              <a:rPr lang="ru-RU" dirty="0" err="1"/>
              <a:t>діяльності</a:t>
            </a:r>
            <a:r>
              <a:rPr lang="ru-RU" dirty="0"/>
              <a:t>" </a:t>
            </a:r>
            <a:r>
              <a:rPr lang="ru-RU" b="1" u="sng" dirty="0" err="1"/>
              <a:t>визначено</a:t>
            </a:r>
            <a:r>
              <a:rPr lang="ru-RU" b="1" u="sng" dirty="0"/>
              <a:t> </a:t>
            </a:r>
            <a:r>
              <a:rPr lang="ru-RU" b="1" u="sng" dirty="0" err="1"/>
              <a:t>вичерпний</a:t>
            </a:r>
            <a:r>
              <a:rPr lang="ru-RU" b="1" u="sng" dirty="0"/>
              <a:t> </a:t>
            </a:r>
            <a:r>
              <a:rPr lang="ru-RU" b="1" u="sng" dirty="0" err="1"/>
              <a:t>перелік</a:t>
            </a:r>
            <a:r>
              <a:rPr lang="ru-RU" b="1" u="sng" dirty="0"/>
              <a:t> </a:t>
            </a:r>
            <a:r>
              <a:rPr lang="ru-RU" b="1" u="sng" dirty="0" err="1"/>
              <a:t>підстав</a:t>
            </a:r>
            <a:r>
              <a:rPr lang="ru-RU" b="1" u="sng" dirty="0"/>
              <a:t> для </a:t>
            </a:r>
            <a:r>
              <a:rPr lang="ru-RU" b="1" u="sng" dirty="0" err="1"/>
              <a:t>недопуску</a:t>
            </a:r>
            <a:r>
              <a:rPr lang="ru-RU" b="1" u="sng" dirty="0"/>
              <a:t> </a:t>
            </a:r>
            <a:r>
              <a:rPr lang="ru-RU" b="1" u="sng" dirty="0" err="1"/>
              <a:t>посадових</a:t>
            </a:r>
            <a:r>
              <a:rPr lang="ru-RU" b="1" u="sng" dirty="0"/>
              <a:t> </a:t>
            </a:r>
            <a:r>
              <a:rPr lang="ru-RU" b="1" u="sng" dirty="0" err="1"/>
              <a:t>осіб</a:t>
            </a:r>
            <a:r>
              <a:rPr lang="ru-RU" b="1" u="sng" dirty="0"/>
              <a:t> органу державного </a:t>
            </a:r>
            <a:r>
              <a:rPr lang="ru-RU" b="1" u="sng" dirty="0" err="1"/>
              <a:t>нагляду</a:t>
            </a:r>
            <a:r>
              <a:rPr lang="ru-RU" b="1" u="sng" dirty="0"/>
              <a:t> (контролю) до </a:t>
            </a:r>
            <a:r>
              <a:rPr lang="ru-RU" b="1" u="sng" dirty="0" err="1"/>
              <a:t>здійснення</a:t>
            </a:r>
            <a:r>
              <a:rPr lang="ru-RU" b="1" u="sng" dirty="0"/>
              <a:t> </a:t>
            </a:r>
            <a:r>
              <a:rPr lang="ru-RU" b="1" u="sng" dirty="0" err="1"/>
              <a:t>перевірки</a:t>
            </a:r>
            <a:r>
              <a:rPr lang="ru-RU" b="1" dirty="0"/>
              <a:t>, а </a:t>
            </a:r>
            <a:r>
              <a:rPr lang="ru-RU" b="1" dirty="0" err="1"/>
              <a:t>такої</a:t>
            </a:r>
            <a:r>
              <a:rPr lang="ru-RU" b="1" dirty="0"/>
              <a:t> </a:t>
            </a:r>
            <a:r>
              <a:rPr lang="ru-RU" b="1" dirty="0" err="1"/>
              <a:t>підстави</a:t>
            </a:r>
            <a:r>
              <a:rPr lang="ru-RU" b="1" dirty="0"/>
              <a:t> для </a:t>
            </a:r>
            <a:r>
              <a:rPr lang="ru-RU" b="1" dirty="0" err="1"/>
              <a:t>відмови</a:t>
            </a:r>
            <a:r>
              <a:rPr lang="ru-RU" b="1" dirty="0"/>
              <a:t> у </a:t>
            </a:r>
            <a:r>
              <a:rPr lang="ru-RU" b="1" dirty="0" err="1"/>
              <a:t>проведенні</a:t>
            </a:r>
            <a:r>
              <a:rPr lang="ru-RU" b="1" dirty="0"/>
              <a:t> </a:t>
            </a:r>
            <a:r>
              <a:rPr lang="ru-RU" b="1" dirty="0" err="1"/>
              <a:t>планової</a:t>
            </a:r>
            <a:r>
              <a:rPr lang="ru-RU" b="1" dirty="0"/>
              <a:t> </a:t>
            </a:r>
            <a:r>
              <a:rPr lang="ru-RU" b="1" dirty="0" err="1"/>
              <a:t>перевірки</a:t>
            </a:r>
            <a:r>
              <a:rPr lang="ru-RU" b="1" dirty="0"/>
              <a:t>, як </a:t>
            </a:r>
            <a:r>
              <a:rPr lang="ru-RU" b="1" dirty="0" err="1"/>
              <a:t>перебування</a:t>
            </a:r>
            <a:r>
              <a:rPr lang="ru-RU" b="1" dirty="0"/>
              <a:t> </a:t>
            </a:r>
            <a:r>
              <a:rPr lang="ru-RU" b="1" dirty="0" err="1"/>
              <a:t>керівника</a:t>
            </a:r>
            <a:r>
              <a:rPr lang="ru-RU" b="1" dirty="0"/>
              <a:t> </a:t>
            </a:r>
            <a:r>
              <a:rPr lang="ru-RU" b="1" dirty="0" err="1"/>
              <a:t>підприємства</a:t>
            </a:r>
            <a:r>
              <a:rPr lang="ru-RU" b="1" dirty="0"/>
              <a:t> на </a:t>
            </a:r>
            <a:r>
              <a:rPr lang="ru-RU" b="1" dirty="0" err="1"/>
              <a:t>лікарняному</a:t>
            </a:r>
            <a:r>
              <a:rPr lang="ru-RU" b="1" dirty="0"/>
              <a:t>, нормами чинного </a:t>
            </a:r>
            <a:r>
              <a:rPr lang="ru-RU" b="1" dirty="0" err="1"/>
              <a:t>законодавства</a:t>
            </a:r>
            <a:r>
              <a:rPr lang="ru-RU" b="1" dirty="0"/>
              <a:t> не </a:t>
            </a:r>
            <a:r>
              <a:rPr lang="ru-RU" b="1" dirty="0" err="1"/>
              <a:t>передбачено</a:t>
            </a:r>
            <a:r>
              <a:rPr lang="ru-RU" dirty="0"/>
              <a:t>.</a:t>
            </a:r>
          </a:p>
          <a:p>
            <a:pPr algn="just"/>
            <a:endParaRPr lang="ru-RU" dirty="0"/>
          </a:p>
          <a:p>
            <a:pPr algn="just"/>
            <a:r>
              <a:rPr lang="ru-RU" dirty="0" err="1"/>
              <a:t>Також</a:t>
            </a:r>
            <a:r>
              <a:rPr lang="ru-RU" dirty="0"/>
              <a:t>, суд </a:t>
            </a:r>
            <a:r>
              <a:rPr lang="ru-RU" dirty="0" err="1"/>
              <a:t>звертає</a:t>
            </a:r>
            <a:r>
              <a:rPr lang="ru-RU" dirty="0"/>
              <a:t> </a:t>
            </a:r>
            <a:r>
              <a:rPr lang="ru-RU" dirty="0" err="1"/>
              <a:t>увагу</a:t>
            </a:r>
            <a:r>
              <a:rPr lang="ru-RU" dirty="0"/>
              <a:t> </a:t>
            </a:r>
            <a:r>
              <a:rPr lang="ru-RU" dirty="0" err="1"/>
              <a:t>відповідача</a:t>
            </a:r>
            <a:r>
              <a:rPr lang="ru-RU" dirty="0"/>
              <a:t> на те, </a:t>
            </a:r>
            <a:r>
              <a:rPr lang="ru-RU" dirty="0" err="1"/>
              <a:t>що</a:t>
            </a:r>
            <a:r>
              <a:rPr lang="ru-RU" dirty="0"/>
              <a:t> нормами чинного </a:t>
            </a:r>
            <a:r>
              <a:rPr lang="ru-RU" dirty="0" err="1"/>
              <a:t>законодавства</a:t>
            </a:r>
            <a:r>
              <a:rPr lang="ru-RU" dirty="0"/>
              <a:t> </a:t>
            </a:r>
            <a:r>
              <a:rPr lang="ru-RU" b="1" dirty="0"/>
              <a:t>не </a:t>
            </a:r>
            <a:r>
              <a:rPr lang="ru-RU" b="1" dirty="0" err="1"/>
              <a:t>передбачені</a:t>
            </a:r>
            <a:r>
              <a:rPr lang="ru-RU" b="1" dirty="0"/>
              <a:t> </a:t>
            </a:r>
            <a:r>
              <a:rPr lang="ru-RU" b="1" dirty="0" err="1"/>
              <a:t>підстави</a:t>
            </a:r>
            <a:r>
              <a:rPr lang="ru-RU" b="1" dirty="0"/>
              <a:t> для </a:t>
            </a:r>
            <a:r>
              <a:rPr lang="ru-RU" b="1" dirty="0" err="1"/>
              <a:t>перенесення</a:t>
            </a:r>
            <a:r>
              <a:rPr lang="ru-RU" b="1" dirty="0"/>
              <a:t> </a:t>
            </a:r>
            <a:r>
              <a:rPr lang="ru-RU" b="1" dirty="0" err="1"/>
              <a:t>планової</a:t>
            </a:r>
            <a:r>
              <a:rPr lang="ru-RU" b="1" dirty="0"/>
              <a:t> </a:t>
            </a:r>
            <a:r>
              <a:rPr lang="ru-RU" b="1" dirty="0" err="1"/>
              <a:t>перевірки</a:t>
            </a:r>
            <a:r>
              <a:rPr lang="ru-RU" b="1" dirty="0"/>
              <a:t> на </a:t>
            </a:r>
            <a:r>
              <a:rPr lang="ru-RU" b="1" dirty="0" err="1"/>
              <a:t>інший</a:t>
            </a:r>
            <a:r>
              <a:rPr lang="ru-RU" b="1" dirty="0"/>
              <a:t> </a:t>
            </a:r>
            <a:r>
              <a:rPr lang="ru-RU" b="1" dirty="0" err="1"/>
              <a:t>термін</a:t>
            </a:r>
            <a:r>
              <a:rPr lang="ru-RU" dirty="0"/>
              <a:t>.</a:t>
            </a:r>
          </a:p>
          <a:p>
            <a:pPr algn="just"/>
            <a:endParaRPr lang="ru-RU" dirty="0"/>
          </a:p>
          <a:p>
            <a:pPr algn="just"/>
            <a:r>
              <a:rPr lang="ru-RU" dirty="0" err="1"/>
              <a:t>Окрім</a:t>
            </a:r>
            <a:r>
              <a:rPr lang="ru-RU" dirty="0"/>
              <a:t> того, </a:t>
            </a:r>
            <a:r>
              <a:rPr lang="ru-RU" dirty="0" err="1"/>
              <a:t>позивачем</a:t>
            </a:r>
            <a:r>
              <a:rPr lang="ru-RU" dirty="0"/>
              <a:t> </a:t>
            </a:r>
            <a:r>
              <a:rPr lang="ru-RU" dirty="0" err="1"/>
              <a:t>чітко</a:t>
            </a:r>
            <a:r>
              <a:rPr lang="ru-RU" dirty="0"/>
              <a:t> та </a:t>
            </a:r>
            <a:r>
              <a:rPr lang="ru-RU" dirty="0" err="1"/>
              <a:t>згідно</a:t>
            </a:r>
            <a:r>
              <a:rPr lang="ru-RU" dirty="0"/>
              <a:t> закону </a:t>
            </a:r>
            <a:r>
              <a:rPr lang="ru-RU" dirty="0" err="1"/>
              <a:t>дотримано</a:t>
            </a:r>
            <a:r>
              <a:rPr lang="ru-RU" dirty="0"/>
              <a:t> </a:t>
            </a:r>
            <a:r>
              <a:rPr lang="ru-RU" dirty="0" err="1"/>
              <a:t>усі</a:t>
            </a:r>
            <a:r>
              <a:rPr lang="ru-RU" dirty="0"/>
              <a:t> </a:t>
            </a:r>
            <a:r>
              <a:rPr lang="ru-RU" dirty="0" err="1"/>
              <a:t>вимоги</a:t>
            </a:r>
            <a:r>
              <a:rPr lang="ru-RU" dirty="0"/>
              <a:t> </a:t>
            </a:r>
            <a:r>
              <a:rPr lang="ru-RU" dirty="0" err="1"/>
              <a:t>щодо</a:t>
            </a:r>
            <a:r>
              <a:rPr lang="ru-RU" dirty="0"/>
              <a:t> </a:t>
            </a:r>
            <a:r>
              <a:rPr lang="ru-RU" dirty="0" err="1"/>
              <a:t>вчасного</a:t>
            </a:r>
            <a:r>
              <a:rPr lang="ru-RU" dirty="0"/>
              <a:t> </a:t>
            </a:r>
            <a:r>
              <a:rPr lang="ru-RU" dirty="0" err="1"/>
              <a:t>повідомлення</a:t>
            </a:r>
            <a:r>
              <a:rPr lang="ru-RU" dirty="0"/>
              <a:t> про </a:t>
            </a:r>
            <a:r>
              <a:rPr lang="ru-RU" dirty="0" err="1"/>
              <a:t>здійснення</a:t>
            </a:r>
            <a:r>
              <a:rPr lang="ru-RU" dirty="0"/>
              <a:t> планового заходу, видано наказ та </a:t>
            </a:r>
            <a:r>
              <a:rPr lang="ru-RU" dirty="0" err="1"/>
              <a:t>направлення</a:t>
            </a:r>
            <a:r>
              <a:rPr lang="ru-RU" dirty="0"/>
              <a:t> на </a:t>
            </a:r>
            <a:r>
              <a:rPr lang="ru-RU" dirty="0" err="1"/>
              <a:t>проведення</a:t>
            </a:r>
            <a:r>
              <a:rPr lang="ru-RU" dirty="0"/>
              <a:t> </a:t>
            </a:r>
            <a:r>
              <a:rPr lang="ru-RU" dirty="0" err="1"/>
              <a:t>планової</a:t>
            </a:r>
            <a:r>
              <a:rPr lang="ru-RU" dirty="0"/>
              <a:t> </a:t>
            </a:r>
            <a:r>
              <a:rPr lang="ru-RU" dirty="0" err="1"/>
              <a:t>перевірки</a:t>
            </a:r>
            <a:r>
              <a:rPr lang="ru-RU" dirty="0"/>
              <a:t>, </a:t>
            </a:r>
            <a:r>
              <a:rPr lang="ru-RU" dirty="0" err="1"/>
              <a:t>дотримано</a:t>
            </a:r>
            <a:r>
              <a:rPr lang="ru-RU" dirty="0"/>
              <a:t> </a:t>
            </a:r>
            <a:r>
              <a:rPr lang="ru-RU" dirty="0" err="1"/>
              <a:t>періодичність</a:t>
            </a:r>
            <a:r>
              <a:rPr lang="ru-RU" dirty="0"/>
              <a:t> </a:t>
            </a:r>
            <a:r>
              <a:rPr lang="ru-RU" dirty="0" err="1"/>
              <a:t>проведення</a:t>
            </a:r>
            <a:r>
              <a:rPr lang="ru-RU" dirty="0"/>
              <a:t> </a:t>
            </a:r>
            <a:r>
              <a:rPr lang="ru-RU" dirty="0" err="1"/>
              <a:t>заходів</a:t>
            </a:r>
            <a:r>
              <a:rPr lang="ru-RU" dirty="0"/>
              <a:t> державного </a:t>
            </a:r>
            <a:r>
              <a:rPr lang="ru-RU" dirty="0" err="1"/>
              <a:t>нагляду</a:t>
            </a:r>
            <a:r>
              <a:rPr lang="ru-RU" dirty="0"/>
              <a:t> (контролю).</a:t>
            </a:r>
          </a:p>
          <a:p>
            <a:pPr algn="just"/>
            <a:endParaRPr lang="ru-RU" dirty="0"/>
          </a:p>
          <a:p>
            <a:pPr algn="r"/>
            <a:r>
              <a:rPr lang="ru-RU" i="1" dirty="0"/>
              <a:t>Постанова </a:t>
            </a:r>
            <a:r>
              <a:rPr lang="ru-RU" i="1" dirty="0" err="1"/>
              <a:t>Вінницького</a:t>
            </a:r>
            <a:r>
              <a:rPr lang="ru-RU" i="1" dirty="0"/>
              <a:t> окружного </a:t>
            </a:r>
            <a:r>
              <a:rPr lang="ru-RU" i="1" dirty="0" err="1"/>
              <a:t>адміністративного</a:t>
            </a:r>
            <a:r>
              <a:rPr lang="ru-RU" i="1" dirty="0"/>
              <a:t> суду</a:t>
            </a:r>
          </a:p>
          <a:p>
            <a:pPr algn="r"/>
            <a:r>
              <a:rPr lang="ru-RU" i="1" dirty="0" err="1"/>
              <a:t>від</a:t>
            </a:r>
            <a:r>
              <a:rPr lang="ru-RU" i="1" dirty="0"/>
              <a:t> 26 </a:t>
            </a:r>
            <a:r>
              <a:rPr lang="ru-RU" i="1" dirty="0" err="1"/>
              <a:t>червня</a:t>
            </a:r>
            <a:r>
              <a:rPr lang="ru-RU" i="1" dirty="0"/>
              <a:t> 2017 р. по </a:t>
            </a:r>
            <a:r>
              <a:rPr lang="ru-RU" i="1" dirty="0" err="1"/>
              <a:t>справі</a:t>
            </a:r>
            <a:r>
              <a:rPr lang="ru-RU" i="1" dirty="0"/>
              <a:t> № 802/874/17-а</a:t>
            </a:r>
          </a:p>
        </p:txBody>
      </p:sp>
    </p:spTree>
    <p:extLst>
      <p:ext uri="{BB962C8B-B14F-4D97-AF65-F5344CB8AC3E}">
        <p14:creationId xmlns:p14="http://schemas.microsoft.com/office/powerpoint/2010/main" val="2548576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109</a:t>
            </a:fld>
            <a:endParaRPr lang="ru-RU" dirty="0">
              <a:solidFill>
                <a:srgbClr val="007832"/>
              </a:solidFill>
            </a:endParaRPr>
          </a:p>
        </p:txBody>
      </p:sp>
      <p:graphicFrame>
        <p:nvGraphicFramePr>
          <p:cNvPr id="3" name="Объект 2">
            <a:extLst>
              <a:ext uri="{FF2B5EF4-FFF2-40B4-BE49-F238E27FC236}">
                <a16:creationId xmlns:a16="http://schemas.microsoft.com/office/drawing/2014/main" id="{98D4D0E1-909B-CC45-86D0-8611B0F5075A}"/>
              </a:ext>
            </a:extLst>
          </p:cNvPr>
          <p:cNvGraphicFramePr>
            <a:graphicFrameLocks noGrp="1"/>
          </p:cNvGraphicFramePr>
          <p:nvPr>
            <p:ph idx="1"/>
            <p:extLst>
              <p:ext uri="{D42A27DB-BD31-4B8C-83A1-F6EECF244321}">
                <p14:modId xmlns:p14="http://schemas.microsoft.com/office/powerpoint/2010/main" val="1571124352"/>
              </p:ext>
            </p:extLst>
          </p:nvPr>
        </p:nvGraphicFramePr>
        <p:xfrm>
          <a:off x="1739900" y="341313"/>
          <a:ext cx="10069514" cy="5120640"/>
        </p:xfrm>
        <a:graphic>
          <a:graphicData uri="http://schemas.openxmlformats.org/drawingml/2006/table">
            <a:tbl>
              <a:tblPr firstRow="1" bandRow="1">
                <a:tableStyleId>{5C22544A-7EE6-4342-B048-85BDC9FD1C3A}</a:tableStyleId>
              </a:tblPr>
              <a:tblGrid>
                <a:gridCol w="5034757">
                  <a:extLst>
                    <a:ext uri="{9D8B030D-6E8A-4147-A177-3AD203B41FA5}">
                      <a16:colId xmlns:a16="http://schemas.microsoft.com/office/drawing/2014/main" val="2364221684"/>
                    </a:ext>
                  </a:extLst>
                </a:gridCol>
                <a:gridCol w="5034757">
                  <a:extLst>
                    <a:ext uri="{9D8B030D-6E8A-4147-A177-3AD203B41FA5}">
                      <a16:colId xmlns:a16="http://schemas.microsoft.com/office/drawing/2014/main" val="2299595702"/>
                    </a:ext>
                  </a:extLst>
                </a:gridCol>
              </a:tblGrid>
              <a:tr h="370840">
                <a:tc>
                  <a:txBody>
                    <a:bodyPr/>
                    <a:lstStyle/>
                    <a:p>
                      <a:pPr algn="ctr"/>
                      <a:r>
                        <a:rPr lang="ru-RU" dirty="0">
                          <a:solidFill>
                            <a:srgbClr val="FF0000"/>
                          </a:solidFill>
                        </a:rPr>
                        <a:t>Постанова КМУ №295 </a:t>
                      </a:r>
                      <a:r>
                        <a:rPr lang="ru-RU" dirty="0" err="1">
                          <a:solidFill>
                            <a:srgbClr val="FF0000"/>
                          </a:solidFill>
                        </a:rPr>
                        <a:t>від</a:t>
                      </a:r>
                      <a:r>
                        <a:rPr lang="ru-RU" dirty="0">
                          <a:solidFill>
                            <a:srgbClr val="FF0000"/>
                          </a:solidFill>
                        </a:rPr>
                        <a:t> 26 </a:t>
                      </a:r>
                      <a:r>
                        <a:rPr lang="ru-RU" dirty="0" err="1">
                          <a:solidFill>
                            <a:srgbClr val="FF0000"/>
                          </a:solidFill>
                        </a:rPr>
                        <a:t>квітня</a:t>
                      </a:r>
                      <a:r>
                        <a:rPr lang="ru-RU" dirty="0">
                          <a:solidFill>
                            <a:srgbClr val="FF0000"/>
                          </a:solidFill>
                        </a:rPr>
                        <a:t> 2017 р (</a:t>
                      </a:r>
                      <a:r>
                        <a:rPr lang="ru-RU" dirty="0" err="1">
                          <a:solidFill>
                            <a:srgbClr val="FF0000"/>
                          </a:solidFill>
                        </a:rPr>
                        <a:t>втратила</a:t>
                      </a:r>
                      <a:r>
                        <a:rPr lang="ru-RU" dirty="0">
                          <a:solidFill>
                            <a:srgbClr val="FF0000"/>
                          </a:solidFill>
                        </a:rPr>
                        <a:t> </a:t>
                      </a:r>
                      <a:r>
                        <a:rPr lang="ru-RU" dirty="0" err="1">
                          <a:solidFill>
                            <a:srgbClr val="FF0000"/>
                          </a:solidFill>
                        </a:rPr>
                        <a:t>чинність</a:t>
                      </a:r>
                      <a:r>
                        <a:rPr lang="ru-RU" dirty="0">
                          <a:solidFill>
                            <a:srgbClr val="FF0000"/>
                          </a:solidFill>
                        </a:rPr>
                        <a:t>)</a:t>
                      </a:r>
                      <a:endParaRPr lang="ru-UA"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a:solidFill>
                            <a:schemeClr val="tx1"/>
                          </a:solidFill>
                        </a:rPr>
                        <a:t>Постанова КМУ № 823 </a:t>
                      </a:r>
                      <a:r>
                        <a:rPr lang="ru-RU" dirty="0" err="1">
                          <a:solidFill>
                            <a:schemeClr val="tx1"/>
                          </a:solidFill>
                        </a:rPr>
                        <a:t>від</a:t>
                      </a:r>
                      <a:r>
                        <a:rPr lang="ru-RU" dirty="0">
                          <a:solidFill>
                            <a:schemeClr val="tx1"/>
                          </a:solidFill>
                        </a:rPr>
                        <a:t> 21 </a:t>
                      </a:r>
                      <a:r>
                        <a:rPr lang="ru-RU" dirty="0" err="1">
                          <a:solidFill>
                            <a:schemeClr val="tx1"/>
                          </a:solidFill>
                        </a:rPr>
                        <a:t>серпня</a:t>
                      </a:r>
                      <a:r>
                        <a:rPr lang="ru-RU" dirty="0">
                          <a:solidFill>
                            <a:schemeClr val="tx1"/>
                          </a:solidFill>
                        </a:rPr>
                        <a:t> 2019 р. </a:t>
                      </a:r>
                      <a:endParaRPr lang="ru-UA"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625499"/>
                  </a:ext>
                </a:extLst>
              </a:tr>
              <a:tr h="370840">
                <a:tc>
                  <a:txBody>
                    <a:bodyPr/>
                    <a:lstStyle/>
                    <a:p>
                      <a:r>
                        <a:rPr lang="ru-RU" dirty="0"/>
                        <a:t>28. У </a:t>
                      </a:r>
                      <a:r>
                        <a:rPr lang="ru-RU" dirty="0" err="1"/>
                        <a:t>разі</a:t>
                      </a:r>
                      <a:r>
                        <a:rPr lang="ru-RU" dirty="0"/>
                        <a:t> </a:t>
                      </a:r>
                      <a:r>
                        <a:rPr lang="ru-RU" dirty="0" err="1"/>
                        <a:t>виконання</a:t>
                      </a:r>
                      <a:r>
                        <a:rPr lang="ru-RU" dirty="0"/>
                        <a:t> </a:t>
                      </a:r>
                      <a:r>
                        <a:rPr lang="ru-RU" dirty="0" err="1"/>
                        <a:t>припису</a:t>
                      </a:r>
                      <a:r>
                        <a:rPr lang="ru-RU" dirty="0"/>
                        <a:t> в установлений у </a:t>
                      </a:r>
                      <a:r>
                        <a:rPr lang="ru-RU" dirty="0" err="1"/>
                        <a:t>ньому</a:t>
                      </a:r>
                      <a:r>
                        <a:rPr lang="ru-RU" dirty="0"/>
                        <a:t> строк заходи до </a:t>
                      </a:r>
                      <a:r>
                        <a:rPr lang="ru-RU" dirty="0" err="1"/>
                        <a:t>притягнення</a:t>
                      </a:r>
                      <a:r>
                        <a:rPr lang="ru-RU" dirty="0"/>
                        <a:t> </a:t>
                      </a:r>
                      <a:r>
                        <a:rPr lang="ru-RU" dirty="0" err="1"/>
                        <a:t>об’єкта</a:t>
                      </a:r>
                      <a:r>
                        <a:rPr lang="ru-RU" dirty="0"/>
                        <a:t> </a:t>
                      </a:r>
                      <a:r>
                        <a:rPr lang="ru-RU" dirty="0" err="1"/>
                        <a:t>відвідування</a:t>
                      </a:r>
                      <a:r>
                        <a:rPr lang="ru-RU" dirty="0"/>
                        <a:t> до </a:t>
                      </a:r>
                      <a:r>
                        <a:rPr lang="ru-RU" dirty="0" err="1"/>
                        <a:t>відповідальності</a:t>
                      </a:r>
                      <a:r>
                        <a:rPr lang="ru-RU" dirty="0"/>
                        <a:t> </a:t>
                      </a:r>
                      <a:r>
                        <a:rPr lang="ru-RU" b="1" dirty="0">
                          <a:solidFill>
                            <a:schemeClr val="tx1"/>
                          </a:solidFill>
                        </a:rPr>
                        <a:t>не </a:t>
                      </a:r>
                      <a:r>
                        <a:rPr lang="ru-RU" b="1" dirty="0" err="1">
                          <a:solidFill>
                            <a:schemeClr val="tx1"/>
                          </a:solidFill>
                        </a:rPr>
                        <a:t>вживаються</a:t>
                      </a:r>
                      <a:r>
                        <a:rPr lang="ru-RU" dirty="0"/>
                        <a:t>.</a:t>
                      </a:r>
                    </a:p>
                    <a:p>
                      <a:endParaRPr lang="ru-RU" dirty="0"/>
                    </a:p>
                    <a:p>
                      <a:r>
                        <a:rPr lang="ru-RU" dirty="0"/>
                        <a:t>29. Заходи до </a:t>
                      </a:r>
                      <a:r>
                        <a:rPr lang="ru-RU" dirty="0" err="1"/>
                        <a:t>притягнення</a:t>
                      </a:r>
                      <a:r>
                        <a:rPr lang="ru-RU" dirty="0"/>
                        <a:t> </a:t>
                      </a:r>
                      <a:r>
                        <a:rPr lang="ru-RU" dirty="0" err="1"/>
                        <a:t>об’єкта</a:t>
                      </a:r>
                      <a:r>
                        <a:rPr lang="ru-RU" dirty="0"/>
                        <a:t> </a:t>
                      </a:r>
                      <a:r>
                        <a:rPr lang="ru-RU" dirty="0" err="1"/>
                        <a:t>відвідування</a:t>
                      </a:r>
                      <a:r>
                        <a:rPr lang="ru-RU" dirty="0"/>
                        <a:t> та </a:t>
                      </a:r>
                      <a:r>
                        <a:rPr lang="ru-RU" dirty="0" err="1"/>
                        <a:t>його</a:t>
                      </a:r>
                      <a:r>
                        <a:rPr lang="ru-RU" dirty="0"/>
                        <a:t> </a:t>
                      </a:r>
                      <a:r>
                        <a:rPr lang="ru-RU" dirty="0" err="1"/>
                        <a:t>посадових</a:t>
                      </a:r>
                      <a:r>
                        <a:rPr lang="ru-RU" dirty="0"/>
                        <a:t> </a:t>
                      </a:r>
                      <a:r>
                        <a:rPr lang="ru-RU" dirty="0" err="1"/>
                        <a:t>осіб</a:t>
                      </a:r>
                      <a:r>
                        <a:rPr lang="ru-RU" dirty="0"/>
                        <a:t> до </a:t>
                      </a:r>
                      <a:r>
                        <a:rPr lang="ru-RU" dirty="0" err="1"/>
                        <a:t>відповідальності</a:t>
                      </a:r>
                      <a:r>
                        <a:rPr lang="ru-RU" dirty="0"/>
                        <a:t> за </a:t>
                      </a:r>
                      <a:r>
                        <a:rPr lang="ru-RU" dirty="0" err="1"/>
                        <a:t>використання</a:t>
                      </a:r>
                      <a:r>
                        <a:rPr lang="ru-RU" dirty="0"/>
                        <a:t> </a:t>
                      </a:r>
                      <a:r>
                        <a:rPr lang="ru-RU" dirty="0" err="1"/>
                        <a:t>праці</a:t>
                      </a:r>
                      <a:r>
                        <a:rPr lang="ru-RU" dirty="0"/>
                        <a:t> </a:t>
                      </a:r>
                      <a:r>
                        <a:rPr lang="ru-RU" dirty="0" err="1"/>
                        <a:t>неоформлених</a:t>
                      </a:r>
                      <a:r>
                        <a:rPr lang="ru-RU" dirty="0"/>
                        <a:t> </a:t>
                      </a:r>
                      <a:r>
                        <a:rPr lang="ru-RU" dirty="0" err="1"/>
                        <a:t>працівників</a:t>
                      </a:r>
                      <a:r>
                        <a:rPr lang="ru-RU" dirty="0"/>
                        <a:t> </a:t>
                      </a:r>
                      <a:r>
                        <a:rPr lang="ru-RU" dirty="0" err="1"/>
                        <a:t>вживаються</a:t>
                      </a:r>
                      <a:r>
                        <a:rPr lang="ru-RU" dirty="0"/>
                        <a:t> </a:t>
                      </a:r>
                      <a:r>
                        <a:rPr lang="ru-RU" dirty="0" err="1"/>
                        <a:t>одночасно</a:t>
                      </a:r>
                      <a:r>
                        <a:rPr lang="ru-RU" dirty="0"/>
                        <a:t> </a:t>
                      </a:r>
                      <a:r>
                        <a:rPr lang="ru-RU" dirty="0" err="1"/>
                        <a:t>із</a:t>
                      </a:r>
                      <a:r>
                        <a:rPr lang="ru-RU" dirty="0"/>
                        <a:t> </a:t>
                      </a:r>
                      <a:r>
                        <a:rPr lang="ru-RU" dirty="0" err="1"/>
                        <a:t>внесенням</a:t>
                      </a:r>
                      <a:r>
                        <a:rPr lang="ru-RU" dirty="0"/>
                        <a:t> </a:t>
                      </a:r>
                      <a:r>
                        <a:rPr lang="ru-RU" dirty="0" err="1"/>
                        <a:t>припису</a:t>
                      </a:r>
                      <a:r>
                        <a:rPr lang="ru-RU" dirty="0"/>
                        <a:t> </a:t>
                      </a:r>
                      <a:r>
                        <a:rPr lang="ru-RU" dirty="0" err="1"/>
                        <a:t>незалежно</a:t>
                      </a:r>
                      <a:r>
                        <a:rPr lang="ru-RU" dirty="0"/>
                        <a:t> </a:t>
                      </a:r>
                      <a:r>
                        <a:rPr lang="ru-RU" dirty="0" err="1"/>
                        <a:t>від</a:t>
                      </a:r>
                      <a:r>
                        <a:rPr lang="ru-RU" dirty="0"/>
                        <a:t> факту </a:t>
                      </a:r>
                      <a:r>
                        <a:rPr lang="ru-RU" dirty="0" err="1"/>
                        <a:t>усунення</a:t>
                      </a:r>
                      <a:r>
                        <a:rPr lang="ru-RU" dirty="0"/>
                        <a:t> </a:t>
                      </a:r>
                      <a:r>
                        <a:rPr lang="ru-RU" dirty="0" err="1"/>
                        <a:t>виявлених</a:t>
                      </a:r>
                      <a:r>
                        <a:rPr lang="ru-RU" dirty="0"/>
                        <a:t> </a:t>
                      </a:r>
                      <a:r>
                        <a:rPr lang="ru-RU" dirty="0" err="1"/>
                        <a:t>порушень</a:t>
                      </a:r>
                      <a:r>
                        <a:rPr lang="ru-RU" dirty="0"/>
                        <a:t> у </a:t>
                      </a:r>
                      <a:r>
                        <a:rPr lang="ru-RU" dirty="0" err="1"/>
                        <a:t>ході</a:t>
                      </a:r>
                      <a:r>
                        <a:rPr lang="ru-RU" dirty="0"/>
                        <a:t> </a:t>
                      </a:r>
                      <a:r>
                        <a:rPr lang="ru-RU" dirty="0" err="1"/>
                        <a:t>інспекційного</a:t>
                      </a:r>
                      <a:r>
                        <a:rPr lang="ru-RU" dirty="0"/>
                        <a:t> </a:t>
                      </a:r>
                      <a:r>
                        <a:rPr lang="ru-RU" dirty="0" err="1"/>
                        <a:t>відвідування</a:t>
                      </a:r>
                      <a:r>
                        <a:rPr lang="ru-RU" dirty="0"/>
                        <a:t> </a:t>
                      </a:r>
                      <a:r>
                        <a:rPr lang="ru-RU" dirty="0" err="1"/>
                        <a:t>або</a:t>
                      </a:r>
                      <a:r>
                        <a:rPr lang="ru-RU" dirty="0"/>
                        <a:t> </a:t>
                      </a:r>
                      <a:r>
                        <a:rPr lang="ru-RU" dirty="0" err="1"/>
                        <a:t>невиїзного</a:t>
                      </a:r>
                      <a:r>
                        <a:rPr lang="ru-RU" dirty="0"/>
                        <a:t> </a:t>
                      </a:r>
                      <a:r>
                        <a:rPr lang="ru-RU" dirty="0" err="1"/>
                        <a:t>інспектування</a:t>
                      </a:r>
                      <a:r>
                        <a:rPr lang="ru-RU" dirty="0"/>
                        <a:t>.</a:t>
                      </a:r>
                    </a:p>
                    <a:p>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a:t>24. У </a:t>
                      </a:r>
                      <a:r>
                        <a:rPr lang="ru-RU" dirty="0" err="1"/>
                        <a:t>разі</a:t>
                      </a:r>
                      <a:r>
                        <a:rPr lang="ru-RU" dirty="0"/>
                        <a:t> </a:t>
                      </a:r>
                      <a:r>
                        <a:rPr lang="ru-RU" dirty="0" err="1"/>
                        <a:t>наявності</a:t>
                      </a:r>
                      <a:r>
                        <a:rPr lang="ru-RU" dirty="0"/>
                        <a:t> </a:t>
                      </a:r>
                      <a:r>
                        <a:rPr lang="ru-RU" dirty="0" err="1"/>
                        <a:t>порушень</a:t>
                      </a:r>
                      <a:r>
                        <a:rPr lang="ru-RU" dirty="0"/>
                        <a:t> </a:t>
                      </a:r>
                      <a:r>
                        <a:rPr lang="ru-RU" dirty="0" err="1"/>
                        <a:t>вимог</a:t>
                      </a:r>
                      <a:r>
                        <a:rPr lang="ru-RU" dirty="0"/>
                        <a:t> </a:t>
                      </a:r>
                      <a:r>
                        <a:rPr lang="ru-RU" dirty="0" err="1"/>
                        <a:t>законодавства</a:t>
                      </a:r>
                      <a:r>
                        <a:rPr lang="ru-RU" dirty="0"/>
                        <a:t> про </a:t>
                      </a:r>
                      <a:r>
                        <a:rPr lang="ru-RU" dirty="0" err="1"/>
                        <a:t>працю</a:t>
                      </a:r>
                      <a:r>
                        <a:rPr lang="ru-RU" dirty="0"/>
                        <a:t>, </a:t>
                      </a:r>
                      <a:r>
                        <a:rPr lang="ru-RU" dirty="0" err="1"/>
                        <a:t>зафіксованих</a:t>
                      </a:r>
                      <a:r>
                        <a:rPr lang="ru-RU" dirty="0"/>
                        <a:t> актом, </a:t>
                      </a:r>
                      <a:r>
                        <a:rPr lang="ru-RU" dirty="0" err="1"/>
                        <a:t>після</a:t>
                      </a:r>
                      <a:r>
                        <a:rPr lang="ru-RU" dirty="0"/>
                        <a:t> </a:t>
                      </a:r>
                      <a:r>
                        <a:rPr lang="ru-RU" dirty="0" err="1"/>
                        <a:t>розгляду</a:t>
                      </a:r>
                      <a:r>
                        <a:rPr lang="ru-RU" dirty="0"/>
                        <a:t> </a:t>
                      </a:r>
                      <a:r>
                        <a:rPr lang="ru-RU" dirty="0" err="1"/>
                        <a:t>зауважень</a:t>
                      </a:r>
                      <a:r>
                        <a:rPr lang="ru-RU" dirty="0"/>
                        <a:t> </a:t>
                      </a:r>
                      <a:r>
                        <a:rPr lang="ru-RU" dirty="0" err="1"/>
                        <a:t>об’єкта</a:t>
                      </a:r>
                      <a:r>
                        <a:rPr lang="ru-RU" dirty="0"/>
                        <a:t> </a:t>
                      </a:r>
                      <a:r>
                        <a:rPr lang="ru-RU" dirty="0" err="1"/>
                        <a:t>відвідування</a:t>
                      </a:r>
                      <a:r>
                        <a:rPr lang="ru-RU" dirty="0"/>
                        <a:t> до </a:t>
                      </a:r>
                      <a:r>
                        <a:rPr lang="ru-RU" dirty="0" err="1"/>
                        <a:t>нього</a:t>
                      </a:r>
                      <a:r>
                        <a:rPr lang="ru-RU" dirty="0"/>
                        <a:t> (у </a:t>
                      </a:r>
                      <a:r>
                        <a:rPr lang="ru-RU" dirty="0" err="1"/>
                        <a:t>разі</a:t>
                      </a:r>
                      <a:r>
                        <a:rPr lang="ru-RU" dirty="0"/>
                        <a:t> </a:t>
                      </a:r>
                      <a:r>
                        <a:rPr lang="ru-RU" dirty="0" err="1"/>
                        <a:t>їх</a:t>
                      </a:r>
                      <a:r>
                        <a:rPr lang="ru-RU" dirty="0"/>
                        <a:t> </a:t>
                      </a:r>
                      <a:r>
                        <a:rPr lang="ru-RU" dirty="0" err="1"/>
                        <a:t>надходження</a:t>
                      </a:r>
                      <a:r>
                        <a:rPr lang="ru-RU" dirty="0"/>
                        <a:t>) </a:t>
                      </a:r>
                      <a:r>
                        <a:rPr lang="ru-RU" dirty="0" err="1"/>
                        <a:t>інспектор</a:t>
                      </a:r>
                      <a:r>
                        <a:rPr lang="ru-RU" dirty="0"/>
                        <a:t> </a:t>
                      </a:r>
                      <a:r>
                        <a:rPr lang="ru-RU" dirty="0" err="1"/>
                        <a:t>праці</a:t>
                      </a:r>
                      <a:r>
                        <a:rPr lang="ru-RU" dirty="0"/>
                        <a:t> проводить </a:t>
                      </a:r>
                      <a:r>
                        <a:rPr lang="ru-RU" dirty="0" err="1"/>
                        <a:t>аналіз</a:t>
                      </a:r>
                      <a:r>
                        <a:rPr lang="ru-RU" dirty="0"/>
                        <a:t> </a:t>
                      </a:r>
                      <a:r>
                        <a:rPr lang="ru-RU" dirty="0" err="1"/>
                        <a:t>матеріалів</a:t>
                      </a:r>
                      <a:r>
                        <a:rPr lang="ru-RU" dirty="0"/>
                        <a:t> </a:t>
                      </a:r>
                      <a:r>
                        <a:rPr lang="ru-RU" dirty="0" err="1"/>
                        <a:t>інспекційного</a:t>
                      </a:r>
                      <a:r>
                        <a:rPr lang="ru-RU" dirty="0"/>
                        <a:t> </a:t>
                      </a:r>
                      <a:r>
                        <a:rPr lang="ru-RU" dirty="0" err="1"/>
                        <a:t>відвідування</a:t>
                      </a:r>
                      <a:r>
                        <a:rPr lang="ru-RU" dirty="0"/>
                        <a:t>, </a:t>
                      </a:r>
                      <a:r>
                        <a:rPr lang="ru-RU" b="1" dirty="0">
                          <a:solidFill>
                            <a:schemeClr val="tx1"/>
                          </a:solidFill>
                        </a:rPr>
                        <a:t>за результатами </a:t>
                      </a:r>
                      <a:r>
                        <a:rPr lang="ru-RU" b="1" dirty="0" err="1">
                          <a:solidFill>
                            <a:schemeClr val="tx1"/>
                          </a:solidFill>
                        </a:rPr>
                        <a:t>якого</a:t>
                      </a:r>
                      <a:r>
                        <a:rPr lang="ru-RU" b="1" dirty="0">
                          <a:solidFill>
                            <a:schemeClr val="tx1"/>
                          </a:solidFill>
                        </a:rPr>
                        <a:t> вносить </a:t>
                      </a:r>
                      <a:r>
                        <a:rPr lang="ru-RU" b="1" dirty="0" err="1">
                          <a:solidFill>
                            <a:schemeClr val="tx1"/>
                          </a:solidFill>
                        </a:rPr>
                        <a:t>припис</a:t>
                      </a:r>
                      <a:r>
                        <a:rPr lang="ru-RU" b="1" dirty="0">
                          <a:solidFill>
                            <a:schemeClr val="tx1"/>
                          </a:solidFill>
                        </a:rPr>
                        <a:t> та </a:t>
                      </a:r>
                      <a:r>
                        <a:rPr lang="ru-RU" b="1" dirty="0" err="1">
                          <a:solidFill>
                            <a:schemeClr val="tx1"/>
                          </a:solidFill>
                        </a:rPr>
                        <a:t>вживає</a:t>
                      </a:r>
                      <a:r>
                        <a:rPr lang="ru-RU" b="1" dirty="0">
                          <a:solidFill>
                            <a:schemeClr val="tx1"/>
                          </a:solidFill>
                        </a:rPr>
                        <a:t> </a:t>
                      </a:r>
                      <a:r>
                        <a:rPr lang="ru-RU" b="1" dirty="0" err="1">
                          <a:solidFill>
                            <a:schemeClr val="tx1"/>
                          </a:solidFill>
                        </a:rPr>
                        <a:t>заходів</a:t>
                      </a:r>
                      <a:r>
                        <a:rPr lang="ru-RU" b="1" dirty="0">
                          <a:solidFill>
                            <a:schemeClr val="tx1"/>
                          </a:solidFill>
                        </a:rPr>
                        <a:t> до </a:t>
                      </a:r>
                      <a:r>
                        <a:rPr lang="ru-RU" b="1" dirty="0" err="1">
                          <a:solidFill>
                            <a:schemeClr val="tx1"/>
                          </a:solidFill>
                        </a:rPr>
                        <a:t>притягнення</a:t>
                      </a:r>
                      <a:r>
                        <a:rPr lang="ru-RU" b="1" dirty="0">
                          <a:solidFill>
                            <a:schemeClr val="tx1"/>
                          </a:solidFill>
                        </a:rPr>
                        <a:t> </a:t>
                      </a:r>
                      <a:r>
                        <a:rPr lang="ru-RU" b="1" dirty="0" err="1">
                          <a:solidFill>
                            <a:schemeClr val="tx1"/>
                          </a:solidFill>
                        </a:rPr>
                        <a:t>винної</a:t>
                      </a:r>
                      <a:r>
                        <a:rPr lang="ru-RU" b="1" dirty="0">
                          <a:solidFill>
                            <a:schemeClr val="tx1"/>
                          </a:solidFill>
                        </a:rPr>
                        <a:t> у </a:t>
                      </a:r>
                      <a:r>
                        <a:rPr lang="ru-RU" b="1" dirty="0" err="1">
                          <a:solidFill>
                            <a:schemeClr val="tx1"/>
                          </a:solidFill>
                        </a:rPr>
                        <a:t>допущенні</a:t>
                      </a:r>
                      <a:r>
                        <a:rPr lang="ru-RU" b="1" dirty="0">
                          <a:solidFill>
                            <a:schemeClr val="tx1"/>
                          </a:solidFill>
                        </a:rPr>
                        <a:t> </a:t>
                      </a:r>
                      <a:r>
                        <a:rPr lang="ru-RU" b="1" dirty="0" err="1">
                          <a:solidFill>
                            <a:schemeClr val="tx1"/>
                          </a:solidFill>
                        </a:rPr>
                        <a:t>порушень</a:t>
                      </a:r>
                      <a:r>
                        <a:rPr lang="ru-RU" b="1" dirty="0">
                          <a:solidFill>
                            <a:schemeClr val="tx1"/>
                          </a:solidFill>
                        </a:rPr>
                        <a:t> </a:t>
                      </a:r>
                      <a:r>
                        <a:rPr lang="ru-RU" b="1" dirty="0" err="1">
                          <a:solidFill>
                            <a:schemeClr val="tx1"/>
                          </a:solidFill>
                        </a:rPr>
                        <a:t>посадової</a:t>
                      </a:r>
                      <a:r>
                        <a:rPr lang="ru-RU" b="1" dirty="0">
                          <a:solidFill>
                            <a:schemeClr val="tx1"/>
                          </a:solidFill>
                        </a:rPr>
                        <a:t> особи до </a:t>
                      </a:r>
                      <a:r>
                        <a:rPr lang="ru-RU" b="1" dirty="0" err="1">
                          <a:solidFill>
                            <a:schemeClr val="tx1"/>
                          </a:solidFill>
                        </a:rPr>
                        <a:t>встановленої</a:t>
                      </a:r>
                      <a:r>
                        <a:rPr lang="ru-RU" b="1" dirty="0">
                          <a:solidFill>
                            <a:schemeClr val="tx1"/>
                          </a:solidFill>
                        </a:rPr>
                        <a:t> законом </a:t>
                      </a:r>
                      <a:r>
                        <a:rPr lang="ru-RU" b="1" dirty="0" err="1">
                          <a:solidFill>
                            <a:schemeClr val="tx1"/>
                          </a:solidFill>
                        </a:rPr>
                        <a:t>відповідальності</a:t>
                      </a:r>
                      <a:r>
                        <a:rPr lang="ru-RU" dirty="0"/>
                        <a:t>.</a:t>
                      </a:r>
                    </a:p>
                    <a:p>
                      <a:endParaRPr lang="ru-RU" dirty="0"/>
                    </a:p>
                    <a:p>
                      <a:r>
                        <a:rPr lang="ru-RU" dirty="0"/>
                        <a:t>25. Заходи до </a:t>
                      </a:r>
                      <a:r>
                        <a:rPr lang="ru-RU" dirty="0" err="1"/>
                        <a:t>притягнення</a:t>
                      </a:r>
                      <a:r>
                        <a:rPr lang="ru-RU" dirty="0"/>
                        <a:t> </a:t>
                      </a:r>
                      <a:r>
                        <a:rPr lang="ru-RU" dirty="0" err="1"/>
                        <a:t>об’єкта</a:t>
                      </a:r>
                      <a:r>
                        <a:rPr lang="ru-RU" dirty="0"/>
                        <a:t> </a:t>
                      </a:r>
                      <a:r>
                        <a:rPr lang="ru-RU" dirty="0" err="1"/>
                        <a:t>відвідування</a:t>
                      </a:r>
                      <a:r>
                        <a:rPr lang="ru-RU" dirty="0"/>
                        <a:t> та </a:t>
                      </a:r>
                      <a:r>
                        <a:rPr lang="ru-RU" dirty="0" err="1"/>
                        <a:t>його</a:t>
                      </a:r>
                      <a:r>
                        <a:rPr lang="ru-RU" dirty="0"/>
                        <a:t> </a:t>
                      </a:r>
                      <a:r>
                        <a:rPr lang="ru-RU" dirty="0" err="1"/>
                        <a:t>посадових</a:t>
                      </a:r>
                      <a:r>
                        <a:rPr lang="ru-RU" dirty="0"/>
                        <a:t> </a:t>
                      </a:r>
                      <a:r>
                        <a:rPr lang="ru-RU" dirty="0" err="1"/>
                        <a:t>осіб</a:t>
                      </a:r>
                      <a:r>
                        <a:rPr lang="ru-RU" dirty="0"/>
                        <a:t> до </a:t>
                      </a:r>
                      <a:r>
                        <a:rPr lang="ru-RU" dirty="0" err="1"/>
                        <a:t>відповідальності</a:t>
                      </a:r>
                      <a:r>
                        <a:rPr lang="ru-RU" dirty="0"/>
                        <a:t> за </a:t>
                      </a:r>
                      <a:r>
                        <a:rPr lang="ru-RU" dirty="0" err="1"/>
                        <a:t>використання</a:t>
                      </a:r>
                      <a:r>
                        <a:rPr lang="ru-RU" dirty="0"/>
                        <a:t> </a:t>
                      </a:r>
                      <a:r>
                        <a:rPr lang="ru-RU" dirty="0" err="1"/>
                        <a:t>праці</a:t>
                      </a:r>
                      <a:r>
                        <a:rPr lang="ru-RU" dirty="0"/>
                        <a:t> </a:t>
                      </a:r>
                      <a:r>
                        <a:rPr lang="ru-RU" dirty="0" err="1"/>
                        <a:t>неоформлених</a:t>
                      </a:r>
                      <a:r>
                        <a:rPr lang="ru-RU" dirty="0"/>
                        <a:t> </a:t>
                      </a:r>
                      <a:r>
                        <a:rPr lang="ru-RU" dirty="0" err="1"/>
                        <a:t>працівників</a:t>
                      </a:r>
                      <a:r>
                        <a:rPr lang="ru-RU" dirty="0"/>
                        <a:t> </a:t>
                      </a:r>
                      <a:r>
                        <a:rPr lang="ru-RU" dirty="0" err="1"/>
                        <a:t>вживаються</a:t>
                      </a:r>
                      <a:r>
                        <a:rPr lang="ru-RU" dirty="0"/>
                        <a:t> </a:t>
                      </a:r>
                      <a:r>
                        <a:rPr lang="ru-RU" dirty="0" err="1"/>
                        <a:t>одночасно</a:t>
                      </a:r>
                      <a:r>
                        <a:rPr lang="ru-RU" dirty="0"/>
                        <a:t> </a:t>
                      </a:r>
                      <a:r>
                        <a:rPr lang="ru-RU" dirty="0" err="1"/>
                        <a:t>із</a:t>
                      </a:r>
                      <a:r>
                        <a:rPr lang="ru-RU" dirty="0"/>
                        <a:t> </a:t>
                      </a:r>
                      <a:r>
                        <a:rPr lang="ru-RU" dirty="0" err="1"/>
                        <a:t>внесенням</a:t>
                      </a:r>
                      <a:r>
                        <a:rPr lang="ru-RU" dirty="0"/>
                        <a:t> </a:t>
                      </a:r>
                      <a:r>
                        <a:rPr lang="ru-RU" dirty="0" err="1"/>
                        <a:t>припису</a:t>
                      </a:r>
                      <a:r>
                        <a:rPr lang="ru-RU" dirty="0"/>
                        <a:t> </a:t>
                      </a:r>
                      <a:r>
                        <a:rPr lang="ru-RU" dirty="0" err="1"/>
                        <a:t>незалежно</a:t>
                      </a:r>
                      <a:r>
                        <a:rPr lang="ru-RU" dirty="0"/>
                        <a:t> </a:t>
                      </a:r>
                      <a:r>
                        <a:rPr lang="ru-RU" dirty="0" err="1"/>
                        <a:t>від</a:t>
                      </a:r>
                      <a:r>
                        <a:rPr lang="ru-RU" dirty="0"/>
                        <a:t> факту </a:t>
                      </a:r>
                      <a:r>
                        <a:rPr lang="ru-RU" dirty="0" err="1"/>
                        <a:t>усунення</a:t>
                      </a:r>
                      <a:r>
                        <a:rPr lang="ru-RU" dirty="0"/>
                        <a:t> </a:t>
                      </a:r>
                      <a:r>
                        <a:rPr lang="ru-RU" dirty="0" err="1"/>
                        <a:t>виявлених</a:t>
                      </a:r>
                      <a:r>
                        <a:rPr lang="ru-RU" dirty="0"/>
                        <a:t> </a:t>
                      </a:r>
                      <a:r>
                        <a:rPr lang="ru-RU" dirty="0" err="1"/>
                        <a:t>порушень</a:t>
                      </a:r>
                      <a:r>
                        <a:rPr lang="ru-RU" dirty="0"/>
                        <a:t> у </a:t>
                      </a:r>
                      <a:r>
                        <a:rPr lang="ru-RU" dirty="0" err="1"/>
                        <a:t>ході</a:t>
                      </a:r>
                      <a:r>
                        <a:rPr lang="ru-RU" dirty="0"/>
                        <a:t> </a:t>
                      </a:r>
                      <a:r>
                        <a:rPr lang="ru-RU" dirty="0" err="1"/>
                        <a:t>інспекційного</a:t>
                      </a:r>
                      <a:r>
                        <a:rPr lang="ru-RU" dirty="0"/>
                        <a:t> </a:t>
                      </a:r>
                      <a:r>
                        <a:rPr lang="ru-RU" dirty="0" err="1"/>
                        <a:t>відвідування</a:t>
                      </a:r>
                      <a:r>
                        <a:rPr lang="ru-RU" dirty="0"/>
                        <a:t>.</a:t>
                      </a:r>
                      <a:endParaRPr lang="ru-U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7696818"/>
                  </a:ext>
                </a:extLst>
              </a:tr>
            </a:tbl>
          </a:graphicData>
        </a:graphic>
      </p:graphicFrame>
    </p:spTree>
    <p:extLst>
      <p:ext uri="{BB962C8B-B14F-4D97-AF65-F5344CB8AC3E}">
        <p14:creationId xmlns:p14="http://schemas.microsoft.com/office/powerpoint/2010/main" val="1535327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558801" y="279401"/>
            <a:ext cx="10960100" cy="5613400"/>
          </a:xfrm>
        </p:spPr>
        <p:txBody>
          <a:bodyPr>
            <a:noAutofit/>
          </a:bodyPr>
          <a:lstStyle/>
          <a:p>
            <a:pPr marL="45720" indent="457200" algn="ctr">
              <a:spcBef>
                <a:spcPts val="0"/>
              </a:spcBef>
              <a:buNone/>
            </a:pPr>
            <a:r>
              <a:rPr lang="ru-RU" sz="2000" b="1" dirty="0">
                <a:solidFill>
                  <a:srgbClr val="056E46"/>
                </a:solidFill>
                <a:cs typeface="Times New Roman" panose="02020603050405020304" pitchFamily="18" charset="0"/>
              </a:rPr>
              <a:t>ЗАКОН № 361:</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Clr>
                <a:srgbClr val="056E46"/>
              </a:buClr>
              <a:buSzPct val="100000"/>
              <a:buFont typeface=".Apple Color Emoji UI"/>
              <a:buChar char="📎"/>
            </a:pPr>
            <a:r>
              <a:rPr lang="ru-RU" sz="2000" b="1" dirty="0" err="1">
                <a:solidFill>
                  <a:schemeClr val="tx1">
                    <a:lumMod val="95000"/>
                    <a:lumOff val="5000"/>
                  </a:schemeClr>
                </a:solidFill>
                <a:cs typeface="Times New Roman" panose="02020603050405020304" pitchFamily="18" charset="0"/>
              </a:rPr>
              <a:t>фінансовий</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моніторинг</a:t>
            </a:r>
            <a:r>
              <a:rPr lang="ru-RU" sz="2000" b="1" dirty="0">
                <a:solidFill>
                  <a:schemeClr val="tx1">
                    <a:lumMod val="95000"/>
                    <a:lumOff val="5000"/>
                  </a:schemeClr>
                </a:solidFill>
                <a:cs typeface="Times New Roman" panose="02020603050405020304" pitchFamily="18" charset="0"/>
              </a:rPr>
              <a:t> </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це</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сукупність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заходів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вживаються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суб'єктами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фінмоніторингу</a:t>
            </a:r>
            <a:r>
              <a:rPr lang="ru-RU" sz="2000" dirty="0">
                <a:solidFill>
                  <a:schemeClr val="tx1">
                    <a:lumMod val="95000"/>
                    <a:lumOff val="5000"/>
                  </a:schemeClr>
                </a:solidFill>
                <a:cs typeface="Times New Roman" panose="02020603050405020304" pitchFamily="18" charset="0"/>
              </a:rPr>
              <a:t> у </a:t>
            </a:r>
            <a:r>
              <a:rPr lang="ru-RU" sz="2000" dirty="0" err="1">
                <a:solidFill>
                  <a:schemeClr val="tx1">
                    <a:lumMod val="95000"/>
                    <a:lumOff val="5000"/>
                  </a:schemeClr>
                </a:solidFill>
                <a:cs typeface="Times New Roman" panose="02020603050405020304" pitchFamily="18" charset="0"/>
              </a:rPr>
              <a:t>сфері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запобігання</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протидії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відмиванню</a:t>
            </a:r>
            <a:r>
              <a:rPr lang="ru-RU" sz="2000" dirty="0">
                <a:solidFill>
                  <a:schemeClr val="tx1">
                    <a:lumMod val="95000"/>
                    <a:lumOff val="5000"/>
                  </a:schemeClr>
                </a:solidFill>
                <a:cs typeface="Times New Roman" panose="02020603050405020304" pitchFamily="18" charset="0"/>
              </a:rPr>
              <a:t> грошей, </a:t>
            </a:r>
            <a:r>
              <a:rPr lang="ru-RU" sz="2000" dirty="0" err="1">
                <a:solidFill>
                  <a:schemeClr val="tx1">
                    <a:lumMod val="95000"/>
                    <a:lumOff val="5000"/>
                  </a:schemeClr>
                </a:solidFill>
                <a:cs typeface="Times New Roman" panose="02020603050405020304" pitchFamily="18" charset="0"/>
              </a:rPr>
              <a:t>включаючи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здійснення</a:t>
            </a:r>
            <a:r>
              <a:rPr lang="ru-RU" sz="2000" dirty="0">
                <a:solidFill>
                  <a:schemeClr val="tx1">
                    <a:lumMod val="95000"/>
                    <a:lumOff val="5000"/>
                  </a:schemeClr>
                </a:solidFill>
                <a:cs typeface="Times New Roman" panose="02020603050405020304" pitchFamily="18" charset="0"/>
              </a:rPr>
              <a:t> державного </a:t>
            </a:r>
            <a:r>
              <a:rPr lang="ru-RU" sz="2000" dirty="0" err="1">
                <a:solidFill>
                  <a:schemeClr val="tx1">
                    <a:lumMod val="95000"/>
                    <a:lumOff val="5000"/>
                  </a:schemeClr>
                </a:solidFill>
                <a:cs typeface="Times New Roman" panose="02020603050405020304" pitchFamily="18" charset="0"/>
              </a:rPr>
              <a:t>фінмоніторингу</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первинного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фінмоніторингу</a:t>
            </a:r>
            <a:r>
              <a:rPr lang="ru-RU" sz="2000" dirty="0">
                <a:solidFill>
                  <a:schemeClr val="tx1">
                    <a:lumMod val="95000"/>
                    <a:lumOff val="5000"/>
                  </a:schemeClr>
                </a:solidFill>
                <a:cs typeface="Times New Roman" panose="02020603050405020304" pitchFamily="18" charset="0"/>
              </a:rPr>
              <a:t>. </a:t>
            </a:r>
          </a:p>
          <a:p>
            <a:pPr marL="388620" indent="-342900" algn="just">
              <a:spcBef>
                <a:spcPts val="0"/>
              </a:spcBef>
              <a:buClr>
                <a:srgbClr val="056E46"/>
              </a:buClr>
              <a:buSzPct val="100000"/>
              <a:buFont typeface=".Apple Color Emoji UI"/>
              <a:buChar char="📎"/>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Clr>
                <a:srgbClr val="056E46"/>
              </a:buClr>
              <a:buSzPct val="100000"/>
              <a:buFont typeface=".Apple Color Emoji UI"/>
              <a:buChar char="📎"/>
            </a:pPr>
            <a:r>
              <a:rPr lang="ru-RU" sz="2000" b="1" dirty="0" err="1">
                <a:solidFill>
                  <a:schemeClr val="tx1">
                    <a:lumMod val="95000"/>
                    <a:lumOff val="5000"/>
                  </a:schemeClr>
                </a:solidFill>
                <a:cs typeface="Times New Roman" panose="02020603050405020304" pitchFamily="18" charset="0"/>
              </a:rPr>
              <a:t>об’єкт</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фінансового</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моніторингу</a:t>
            </a:r>
            <a:r>
              <a:rPr lang="ru-RU" sz="2000" b="1" dirty="0">
                <a:solidFill>
                  <a:schemeClr val="tx1">
                    <a:lumMod val="95000"/>
                    <a:lumOff val="5000"/>
                  </a:schemeClr>
                </a:solidFill>
                <a:cs typeface="Times New Roman" panose="02020603050405020304" pitchFamily="18" charset="0"/>
              </a:rPr>
              <a:t> </a:t>
            </a:r>
            <a:r>
              <a:rPr lang="ru-RU" sz="2000" dirty="0">
                <a:solidFill>
                  <a:schemeClr val="tx1">
                    <a:lumMod val="95000"/>
                    <a:lumOff val="5000"/>
                  </a:schemeClr>
                </a:solidFill>
                <a:cs typeface="Times New Roman" panose="02020603050405020304" pitchFamily="18" charset="0"/>
              </a:rPr>
              <a:t>- не </a:t>
            </a:r>
            <a:r>
              <a:rPr lang="ru-RU" sz="2000" dirty="0" err="1">
                <a:solidFill>
                  <a:schemeClr val="tx1">
                    <a:lumMod val="95000"/>
                    <a:lumOff val="5000"/>
                  </a:schemeClr>
                </a:solidFill>
                <a:cs typeface="Times New Roman" panose="02020603050405020304" pitchFamily="18" charset="0"/>
              </a:rPr>
              <a:t>тільки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безпосередньо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підозрілі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дії</a:t>
            </a:r>
            <a:r>
              <a:rPr lang="ru-RU" sz="2000" dirty="0">
                <a:solidFill>
                  <a:schemeClr val="tx1">
                    <a:lumMod val="95000"/>
                    <a:lumOff val="5000"/>
                  </a:schemeClr>
                </a:solidFill>
                <a:cs typeface="Times New Roman" panose="02020603050405020304" pitchFamily="18" charset="0"/>
              </a:rPr>
              <a:t> з активами, але й будь-яка </a:t>
            </a:r>
            <a:r>
              <a:rPr lang="ru-RU" sz="2000" dirty="0" err="1">
                <a:solidFill>
                  <a:schemeClr val="tx1">
                    <a:lumMod val="95000"/>
                    <a:lumOff val="5000"/>
                  </a:schemeClr>
                </a:solidFill>
                <a:cs typeface="Times New Roman" panose="02020603050405020304" pitchFamily="18" charset="0"/>
              </a:rPr>
              <a:t>інформація</a:t>
            </a:r>
            <a:r>
              <a:rPr lang="ru-RU" sz="2000" dirty="0">
                <a:solidFill>
                  <a:schemeClr val="tx1">
                    <a:lumMod val="95000"/>
                    <a:lumOff val="5000"/>
                  </a:schemeClr>
                </a:solidFill>
                <a:cs typeface="Times New Roman" panose="02020603050405020304" pitchFamily="18" charset="0"/>
              </a:rPr>
              <a:t> про </a:t>
            </a:r>
            <a:r>
              <a:rPr lang="ru-RU" sz="2000" dirty="0" err="1">
                <a:solidFill>
                  <a:schemeClr val="tx1">
                    <a:lumMod val="95000"/>
                    <a:lumOff val="5000"/>
                  </a:schemeClr>
                </a:solidFill>
                <a:cs typeface="Times New Roman" panose="02020603050405020304" pitchFamily="18" charset="0"/>
              </a:rPr>
              <a:t>такі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дії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події</a:t>
            </a:r>
            <a:r>
              <a:rPr lang="ru-RU" sz="2000" dirty="0">
                <a:solidFill>
                  <a:schemeClr val="tx1">
                    <a:lumMod val="95000"/>
                    <a:lumOff val="5000"/>
                  </a:schemeClr>
                </a:solidFill>
                <a:cs typeface="Times New Roman" panose="02020603050405020304" pitchFamily="18" charset="0"/>
              </a:rPr>
              <a:t> та про </a:t>
            </a:r>
            <a:r>
              <a:rPr lang="ru-RU" sz="2000" dirty="0" err="1">
                <a:solidFill>
                  <a:schemeClr val="tx1">
                    <a:lumMod val="95000"/>
                    <a:lumOff val="5000"/>
                  </a:schemeClr>
                </a:solidFill>
                <a:cs typeface="Times New Roman" panose="02020603050405020304" pitchFamily="18" charset="0"/>
              </a:rPr>
              <a:t>їх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учасників</a:t>
            </a:r>
            <a:r>
              <a:rPr lang="ru-RU" sz="2000" dirty="0">
                <a:solidFill>
                  <a:schemeClr val="tx1">
                    <a:lumMod val="95000"/>
                    <a:lumOff val="5000"/>
                  </a:schemeClr>
                </a:solidFill>
                <a:cs typeface="Times New Roman" panose="02020603050405020304" pitchFamily="18" charset="0"/>
              </a:rPr>
              <a:t>.</a:t>
            </a:r>
          </a:p>
          <a:p>
            <a:pPr marL="388620" indent="-342900" algn="just">
              <a:spcBef>
                <a:spcPts val="0"/>
              </a:spcBef>
              <a:buClr>
                <a:srgbClr val="056E46"/>
              </a:buClr>
              <a:buSzPct val="100000"/>
              <a:buFont typeface=".Apple Color Emoji UI"/>
              <a:buChar char="📎"/>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Clr>
                <a:srgbClr val="056E46"/>
              </a:buClr>
              <a:buSzPct val="100000"/>
              <a:buFont typeface=".Apple Color Emoji UI"/>
              <a:buChar char="📎"/>
            </a:pPr>
            <a:r>
              <a:rPr lang="ru-RU" sz="2000" b="1" dirty="0" err="1">
                <a:solidFill>
                  <a:schemeClr val="tx1">
                    <a:lumMod val="95000"/>
                    <a:lumOff val="5000"/>
                  </a:schemeClr>
                </a:solidFill>
                <a:cs typeface="Times New Roman" panose="02020603050405020304" pitchFamily="18" charset="0"/>
              </a:rPr>
              <a:t>критерії</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ризику</a:t>
            </a:r>
            <a:r>
              <a:rPr lang="ru-RU" sz="2000" b="1" dirty="0">
                <a:solidFill>
                  <a:schemeClr val="tx1">
                    <a:lumMod val="95000"/>
                    <a:lumOff val="5000"/>
                  </a:schemeClr>
                </a:solidFill>
                <a:cs typeface="Times New Roman" panose="02020603050405020304" pitchFamily="18" charset="0"/>
              </a:rPr>
              <a:t>:</a:t>
            </a:r>
          </a:p>
          <a:p>
            <a:pPr marL="388620" indent="-342900" algn="just">
              <a:spcBef>
                <a:spcPts val="0"/>
              </a:spcBef>
              <a:buClr>
                <a:srgbClr val="056E46"/>
              </a:buClr>
              <a:buSzPct val="100000"/>
              <a:buFont typeface=".Apple Color Emoji UI"/>
              <a:buChar char="📎"/>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Clr>
                <a:srgbClr val="056E46"/>
              </a:buClr>
              <a:buSzPct val="100000"/>
              <a:buFontTx/>
              <a:buChar char="-"/>
            </a:pPr>
            <a:r>
              <a:rPr lang="ru-RU" sz="2000" dirty="0">
                <a:solidFill>
                  <a:schemeClr val="tx1">
                    <a:lumMod val="95000"/>
                    <a:lumOff val="5000"/>
                  </a:schemeClr>
                </a:solidFill>
                <a:cs typeface="Times New Roman" panose="02020603050405020304" pitchFamily="18" charset="0"/>
              </a:rPr>
              <a:t>за типом </a:t>
            </a:r>
            <a:r>
              <a:rPr lang="ru-RU" sz="2000" dirty="0" err="1">
                <a:solidFill>
                  <a:schemeClr val="tx1">
                    <a:lumMod val="95000"/>
                    <a:lumOff val="5000"/>
                  </a:schemeClr>
                </a:solidFill>
                <a:cs typeface="Times New Roman" panose="02020603050405020304" pitchFamily="18" charset="0"/>
              </a:rPr>
              <a:t>клієнта</a:t>
            </a:r>
            <a:r>
              <a:rPr lang="ru-RU" sz="2000" dirty="0">
                <a:solidFill>
                  <a:schemeClr val="tx1">
                    <a:lumMod val="95000"/>
                    <a:lumOff val="5000"/>
                  </a:schemeClr>
                </a:solidFill>
                <a:cs typeface="Times New Roman" panose="02020603050405020304" pitchFamily="18" charset="0"/>
              </a:rPr>
              <a:t>;</a:t>
            </a:r>
          </a:p>
          <a:p>
            <a:pPr marL="388620" indent="-342900" algn="just">
              <a:spcBef>
                <a:spcPts val="0"/>
              </a:spcBef>
              <a:buClr>
                <a:srgbClr val="056E46"/>
              </a:buClr>
              <a:buSzPct val="100000"/>
              <a:buFontTx/>
              <a:buChar char="-"/>
            </a:pPr>
            <a:r>
              <a:rPr lang="ru-RU" sz="2000" dirty="0" err="1">
                <a:solidFill>
                  <a:schemeClr val="tx1">
                    <a:lumMod val="95000"/>
                    <a:lumOff val="5000"/>
                  </a:schemeClr>
                </a:solidFill>
                <a:cs typeface="Times New Roman" panose="02020603050405020304" pitchFamily="18" charset="0"/>
              </a:rPr>
              <a:t>географічним</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розташуванням</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держави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реєстрації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клієнта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установи, через яку </a:t>
            </a:r>
            <a:r>
              <a:rPr lang="ru-RU" sz="2000" dirty="0" err="1">
                <a:solidFill>
                  <a:schemeClr val="tx1">
                    <a:lumMod val="95000"/>
                    <a:lumOff val="5000"/>
                  </a:schemeClr>
                </a:solidFill>
                <a:cs typeface="Times New Roman" panose="02020603050405020304" pitchFamily="18" charset="0"/>
              </a:rPr>
              <a:t>він</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передає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отримує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активи</a:t>
            </a:r>
            <a:r>
              <a:rPr lang="ru-RU" sz="2000" dirty="0">
                <a:solidFill>
                  <a:schemeClr val="tx1">
                    <a:lumMod val="95000"/>
                    <a:lumOff val="5000"/>
                  </a:schemeClr>
                </a:solidFill>
                <a:cs typeface="Times New Roman" panose="02020603050405020304" pitchFamily="18" charset="0"/>
              </a:rPr>
              <a:t>;</a:t>
            </a:r>
          </a:p>
          <a:p>
            <a:pPr marL="388620" indent="-342900" algn="just">
              <a:spcBef>
                <a:spcPts val="0"/>
              </a:spcBef>
              <a:buClr>
                <a:srgbClr val="056E46"/>
              </a:buClr>
              <a:buSzPct val="100000"/>
              <a:buFontTx/>
              <a:buChar char="-"/>
            </a:pPr>
            <a:r>
              <a:rPr lang="ru-RU" sz="2000" dirty="0">
                <a:solidFill>
                  <a:schemeClr val="tx1">
                    <a:lumMod val="95000"/>
                    <a:lumOff val="5000"/>
                  </a:schemeClr>
                </a:solidFill>
                <a:cs typeface="Times New Roman" panose="02020603050405020304" pitchFamily="18" charset="0"/>
              </a:rPr>
              <a:t>видом </a:t>
            </a:r>
            <a:r>
              <a:rPr lang="ru-RU" sz="2000" dirty="0" err="1">
                <a:solidFill>
                  <a:schemeClr val="tx1">
                    <a:lumMod val="95000"/>
                    <a:lumOff val="5000"/>
                  </a:schemeClr>
                </a:solidFill>
                <a:cs typeface="Times New Roman" panose="02020603050405020304" pitchFamily="18" charset="0"/>
              </a:rPr>
              <a:t>товарів</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послуг</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клієнт</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отримує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суб'єкта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первинного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фінмоніторингу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оцінюється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ризик</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товарів</a:t>
            </a:r>
            <a:r>
              <a:rPr lang="ru-RU" sz="2000" dirty="0">
                <a:solidFill>
                  <a:schemeClr val="tx1">
                    <a:lumMod val="95000"/>
                    <a:lumOff val="5000"/>
                  </a:schemeClr>
                </a:solidFill>
                <a:cs typeface="Times New Roman" panose="02020603050405020304" pitchFamily="18" charset="0"/>
              </a:rPr>
              <a:t>/</a:t>
            </a:r>
            <a:r>
              <a:rPr lang="ru-RU" sz="2000" dirty="0" err="1">
                <a:solidFill>
                  <a:schemeClr val="tx1">
                    <a:lumMod val="95000"/>
                    <a:lumOff val="5000"/>
                  </a:schemeClr>
                </a:solidFill>
                <a:cs typeface="Times New Roman" panose="02020603050405020304" pitchFamily="18" charset="0"/>
              </a:rPr>
              <a:t>послуг</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вартість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яких</a:t>
            </a:r>
            <a:r>
              <a:rPr lang="ru-RU" sz="2000" dirty="0">
                <a:solidFill>
                  <a:schemeClr val="tx1">
                    <a:lumMod val="95000"/>
                    <a:lumOff val="5000"/>
                  </a:schemeClr>
                </a:solidFill>
                <a:cs typeface="Times New Roman" panose="02020603050405020304" pitchFamily="18" charset="0"/>
              </a:rPr>
              <a:t> складно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неможливо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визначити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зокрема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об'єктів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інтелектуальної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власності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послуг</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що</a:t>
            </a:r>
            <a:r>
              <a:rPr lang="ru-RU" sz="2000" dirty="0">
                <a:solidFill>
                  <a:schemeClr val="tx1">
                    <a:lumMod val="95000"/>
                    <a:lumOff val="5000"/>
                  </a:schemeClr>
                </a:solidFill>
                <a:cs typeface="Times New Roman" panose="02020603050405020304" pitchFamily="18" charset="0"/>
              </a:rPr>
              <a:t> не </a:t>
            </a:r>
            <a:r>
              <a:rPr lang="ru-RU" sz="2000" dirty="0" err="1">
                <a:solidFill>
                  <a:schemeClr val="tx1">
                    <a:lumMod val="95000"/>
                    <a:lumOff val="5000"/>
                  </a:schemeClr>
                </a:solidFill>
                <a:cs typeface="Times New Roman" panose="02020603050405020304" pitchFamily="18" charset="0"/>
              </a:rPr>
              <a:t>мають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постійної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ринкової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вартості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консалтингових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юридичних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аудиторських</a:t>
            </a:r>
            <a:r>
              <a:rPr lang="ru-RU" sz="2000" dirty="0">
                <a:solidFill>
                  <a:schemeClr val="tx1">
                    <a:lumMod val="95000"/>
                    <a:lumOff val="5000"/>
                  </a:schemeClr>
                </a:solidFill>
                <a:cs typeface="Times New Roman" panose="02020603050405020304" pitchFamily="18" charset="0"/>
              </a:rPr>
              <a:t>);</a:t>
            </a:r>
          </a:p>
          <a:p>
            <a:pPr marL="388620" indent="-342900" algn="just">
              <a:spcBef>
                <a:spcPts val="0"/>
              </a:spcBef>
              <a:buClr>
                <a:srgbClr val="056E46"/>
              </a:buClr>
              <a:buSzPct val="100000"/>
              <a:buFontTx/>
              <a:buChar char="-"/>
            </a:pPr>
            <a:r>
              <a:rPr lang="ru-RU" sz="2000" dirty="0">
                <a:solidFill>
                  <a:schemeClr val="tx1">
                    <a:lumMod val="95000"/>
                    <a:lumOff val="5000"/>
                  </a:schemeClr>
                </a:solidFill>
                <a:cs typeface="Times New Roman" panose="02020603050405020304" pitchFamily="18" charset="0"/>
              </a:rPr>
              <a:t>способу </a:t>
            </a:r>
            <a:r>
              <a:rPr lang="ru-RU" sz="2000" dirty="0" err="1">
                <a:solidFill>
                  <a:schemeClr val="tx1">
                    <a:lumMod val="95000"/>
                    <a:lumOff val="5000"/>
                  </a:schemeClr>
                </a:solidFill>
                <a:cs typeface="Times New Roman" panose="02020603050405020304" pitchFamily="18" charset="0"/>
              </a:rPr>
              <a:t>надання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послуг</a:t>
            </a:r>
            <a:r>
              <a:rPr lang="ru-RU" sz="2000" dirty="0">
                <a:solidFill>
                  <a:schemeClr val="tx1">
                    <a:lumMod val="95000"/>
                    <a:lumOff val="5000"/>
                  </a:schemeClr>
                </a:solidFill>
                <a:cs typeface="Times New Roman" panose="02020603050405020304" pitchFamily="18" charset="0"/>
              </a:rPr>
              <a:t>.</a:t>
            </a:r>
          </a:p>
        </p:txBody>
      </p:sp>
    </p:spTree>
    <p:extLst>
      <p:ext uri="{BB962C8B-B14F-4D97-AF65-F5344CB8AC3E}">
        <p14:creationId xmlns:p14="http://schemas.microsoft.com/office/powerpoint/2010/main" val="8130552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110</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740665" y="214523"/>
            <a:ext cx="10069043" cy="5729077"/>
          </a:xfrm>
        </p:spPr>
        <p:txBody>
          <a:bodyPr>
            <a:noAutofit/>
          </a:bodyPr>
          <a:lstStyle/>
          <a:p>
            <a:pPr marL="45720" indent="457200" algn="just">
              <a:spcBef>
                <a:spcPts val="0"/>
              </a:spcBef>
              <a:buNone/>
            </a:pPr>
            <a:r>
              <a:rPr lang="ru-RU" sz="2000" dirty="0">
                <a:solidFill>
                  <a:schemeClr val="tx1"/>
                </a:solidFill>
              </a:rPr>
              <a:t>П.26 Постанови КМУ № 823:</a:t>
            </a:r>
          </a:p>
          <a:p>
            <a:pPr marL="45720" indent="457200" algn="just">
              <a:spcBef>
                <a:spcPts val="0"/>
              </a:spcBef>
              <a:buNone/>
            </a:pPr>
            <a:endParaRPr lang="ru-RU" sz="2000" dirty="0">
              <a:solidFill>
                <a:schemeClr val="tx1"/>
              </a:solidFill>
            </a:endParaRP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1) </a:t>
            </a:r>
            <a:r>
              <a:rPr lang="ru-RU" sz="2000" i="1" dirty="0" err="1">
                <a:solidFill>
                  <a:schemeClr val="tx1">
                    <a:lumMod val="95000"/>
                    <a:lumOff val="5000"/>
                  </a:schemeClr>
                </a:solidFill>
                <a:cs typeface="Times New Roman" panose="02020603050405020304" pitchFamily="18" charset="0"/>
              </a:rPr>
              <a:t>Припис</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вимога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інспектора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праці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можуть</a:t>
            </a:r>
            <a:r>
              <a:rPr lang="ru-RU" sz="2000" i="1" dirty="0">
                <a:solidFill>
                  <a:schemeClr val="tx1">
                    <a:lumMod val="95000"/>
                    <a:lumOff val="5000"/>
                  </a:schemeClr>
                </a:solidFill>
                <a:cs typeface="Times New Roman" panose="02020603050405020304" pitchFamily="18" charset="0"/>
              </a:rPr>
              <a:t> </a:t>
            </a:r>
            <a:r>
              <a:rPr lang="ru-RU" sz="2000" b="1" i="1" dirty="0">
                <a:solidFill>
                  <a:schemeClr val="tx1">
                    <a:lumMod val="95000"/>
                    <a:lumOff val="5000"/>
                  </a:schemeClr>
                </a:solidFill>
                <a:cs typeface="Times New Roman" panose="02020603050405020304" pitchFamily="18" charset="0"/>
              </a:rPr>
              <a:t>бути </a:t>
            </a:r>
            <a:r>
              <a:rPr lang="ru-RU" sz="2000" b="1" i="1" dirty="0" err="1">
                <a:solidFill>
                  <a:schemeClr val="tx1">
                    <a:lumMod val="95000"/>
                    <a:lumOff val="5000"/>
                  </a:schemeClr>
                </a:solidFill>
                <a:cs typeface="Times New Roman" panose="02020603050405020304" pitchFamily="18" charset="0"/>
              </a:rPr>
              <a:t>оскаржені</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відповідно</a:t>
            </a:r>
            <a:r>
              <a:rPr lang="ru-RU" sz="2000" b="1" i="1" dirty="0">
                <a:solidFill>
                  <a:schemeClr val="tx1">
                    <a:lumMod val="95000"/>
                    <a:lumOff val="5000"/>
                  </a:schemeClr>
                </a:solidFill>
                <a:cs typeface="Times New Roman" panose="02020603050405020304" pitchFamily="18" charset="0"/>
              </a:rPr>
              <a:t> у </a:t>
            </a:r>
            <a:r>
              <a:rPr lang="ru-RU" sz="2000" b="1" i="1" dirty="0" err="1">
                <a:solidFill>
                  <a:schemeClr val="tx1">
                    <a:lumMod val="95000"/>
                    <a:lumOff val="5000"/>
                  </a:schemeClr>
                </a:solidFill>
                <a:cs typeface="Times New Roman" panose="02020603050405020304" pitchFamily="18" charset="0"/>
              </a:rPr>
              <a:t>десятиденний</a:t>
            </a:r>
            <a:r>
              <a:rPr lang="ru-RU" sz="2000" b="1" i="1" dirty="0">
                <a:solidFill>
                  <a:schemeClr val="tx1">
                    <a:lumMod val="95000"/>
                    <a:lumOff val="5000"/>
                  </a:schemeClr>
                </a:solidFill>
                <a:cs typeface="Times New Roman" panose="02020603050405020304" pitchFamily="18" charset="0"/>
              </a:rPr>
              <a:t> та </a:t>
            </a:r>
            <a:r>
              <a:rPr lang="ru-RU" sz="2000" b="1" i="1" dirty="0" err="1">
                <a:solidFill>
                  <a:schemeClr val="tx1">
                    <a:lumMod val="95000"/>
                    <a:lumOff val="5000"/>
                  </a:schemeClr>
                </a:solidFill>
                <a:cs typeface="Times New Roman" panose="02020603050405020304" pitchFamily="18" charset="0"/>
              </a:rPr>
              <a:t>одноденний</a:t>
            </a:r>
            <a:r>
              <a:rPr lang="ru-RU" sz="2000" b="1" i="1" dirty="0">
                <a:solidFill>
                  <a:schemeClr val="tx1">
                    <a:lumMod val="95000"/>
                    <a:lumOff val="5000"/>
                  </a:schemeClr>
                </a:solidFill>
                <a:cs typeface="Times New Roman" panose="02020603050405020304" pitchFamily="18" charset="0"/>
              </a:rPr>
              <a:t> строк</a:t>
            </a:r>
            <a:r>
              <a:rPr lang="ru-RU" sz="2000" i="1" dirty="0">
                <a:solidFill>
                  <a:schemeClr val="tx1">
                    <a:lumMod val="95000"/>
                    <a:lumOff val="5000"/>
                  </a:schemeClr>
                </a:solidFill>
                <a:cs typeface="Times New Roman" panose="02020603050405020304" pitchFamily="18" charset="0"/>
              </a:rPr>
              <a:t> з </a:t>
            </a:r>
            <a:r>
              <a:rPr lang="ru-RU" sz="2000" i="1" dirty="0" err="1">
                <a:solidFill>
                  <a:schemeClr val="tx1">
                    <a:lumMod val="95000"/>
                    <a:lumOff val="5000"/>
                  </a:schemeClr>
                </a:solidFill>
                <a:cs typeface="Times New Roman" panose="02020603050405020304" pitchFamily="18" charset="0"/>
              </a:rPr>
              <a:t>дати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їх</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отримання</a:t>
            </a:r>
            <a:r>
              <a:rPr lang="ru-RU" sz="2000" i="1" dirty="0">
                <a:solidFill>
                  <a:schemeClr val="tx1">
                    <a:lumMod val="95000"/>
                    <a:lumOff val="5000"/>
                  </a:schemeClr>
                </a:solidFill>
                <a:cs typeface="Times New Roman" panose="02020603050405020304" pitchFamily="18" charset="0"/>
              </a:rPr>
              <a:t> до </a:t>
            </a:r>
            <a:r>
              <a:rPr lang="ru-RU" sz="2000" i="1" dirty="0" err="1">
                <a:solidFill>
                  <a:schemeClr val="tx1">
                    <a:lumMod val="95000"/>
                    <a:lumOff val="5000"/>
                  </a:schemeClr>
                </a:solidFill>
                <a:cs typeface="Times New Roman" panose="02020603050405020304" pitchFamily="18" charset="0"/>
              </a:rPr>
              <a:t>керівника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заступника </a:t>
            </a:r>
            <a:r>
              <a:rPr lang="ru-RU" sz="2000" i="1" dirty="0" err="1">
                <a:solidFill>
                  <a:schemeClr val="tx1">
                    <a:lumMod val="95000"/>
                    <a:lumOff val="5000"/>
                  </a:schemeClr>
                </a:solidFill>
                <a:cs typeface="Times New Roman" panose="02020603050405020304" pitchFamily="18" charset="0"/>
              </a:rPr>
              <a:t>керівника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відповідного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територіального</a:t>
            </a:r>
            <a:r>
              <a:rPr lang="ru-RU" sz="2000" i="1" dirty="0">
                <a:solidFill>
                  <a:schemeClr val="tx1">
                    <a:lumMod val="95000"/>
                    <a:lumOff val="5000"/>
                  </a:schemeClr>
                </a:solidFill>
                <a:cs typeface="Times New Roman" panose="02020603050405020304" pitchFamily="18" charset="0"/>
              </a:rPr>
              <a:t> органу </a:t>
            </a:r>
            <a:r>
              <a:rPr lang="ru-RU" sz="2000" i="1" dirty="0" err="1">
                <a:solidFill>
                  <a:schemeClr val="tx1">
                    <a:lumMod val="95000"/>
                    <a:lumOff val="5000"/>
                  </a:schemeClr>
                </a:solidFill>
                <a:cs typeface="Times New Roman" panose="02020603050405020304" pitchFamily="18" charset="0"/>
              </a:rPr>
              <a:t>Держпраці</a:t>
            </a:r>
            <a:r>
              <a:rPr lang="ru-RU" sz="20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2) У </a:t>
            </a:r>
            <a:r>
              <a:rPr lang="ru-RU" sz="2000" i="1" dirty="0" err="1">
                <a:solidFill>
                  <a:schemeClr val="tx1">
                    <a:lumMod val="95000"/>
                    <a:lumOff val="5000"/>
                  </a:schemeClr>
                </a:solidFill>
                <a:cs typeface="Times New Roman" panose="02020603050405020304" pitchFamily="18" charset="0"/>
              </a:rPr>
              <a:t>разі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незгоди</a:t>
            </a:r>
            <a:r>
              <a:rPr lang="ru-RU" sz="2000" i="1" dirty="0">
                <a:solidFill>
                  <a:schemeClr val="tx1">
                    <a:lumMod val="95000"/>
                    <a:lumOff val="5000"/>
                  </a:schemeClr>
                </a:solidFill>
                <a:cs typeface="Times New Roman" panose="02020603050405020304" pitchFamily="18" charset="0"/>
              </a:rPr>
              <a:t> з </a:t>
            </a:r>
            <a:r>
              <a:rPr lang="ru-RU" sz="2000" i="1" dirty="0" err="1">
                <a:solidFill>
                  <a:schemeClr val="tx1">
                    <a:lumMod val="95000"/>
                    <a:lumOff val="5000"/>
                  </a:schemeClr>
                </a:solidFill>
                <a:cs typeface="Times New Roman" panose="02020603050405020304" pitchFamily="18" charset="0"/>
              </a:rPr>
              <a:t>рішенням</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керівника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заступника </a:t>
            </a:r>
            <a:r>
              <a:rPr lang="ru-RU" sz="2000" i="1" dirty="0" err="1">
                <a:solidFill>
                  <a:schemeClr val="tx1">
                    <a:lumMod val="95000"/>
                    <a:lumOff val="5000"/>
                  </a:schemeClr>
                </a:solidFill>
                <a:cs typeface="Times New Roman" panose="02020603050405020304" pitchFamily="18" charset="0"/>
              </a:rPr>
              <a:t>керівника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відповідного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територіального</a:t>
            </a:r>
            <a:r>
              <a:rPr lang="ru-RU" sz="2000" i="1" dirty="0">
                <a:solidFill>
                  <a:schemeClr val="tx1">
                    <a:lumMod val="95000"/>
                    <a:lumOff val="5000"/>
                  </a:schemeClr>
                </a:solidFill>
                <a:cs typeface="Times New Roman" panose="02020603050405020304" pitchFamily="18" charset="0"/>
              </a:rPr>
              <a:t> органу </a:t>
            </a:r>
            <a:r>
              <a:rPr lang="ru-RU" sz="2000" i="1" dirty="0" err="1">
                <a:solidFill>
                  <a:schemeClr val="tx1">
                    <a:lumMod val="95000"/>
                    <a:lumOff val="5000"/>
                  </a:schemeClr>
                </a:solidFill>
                <a:cs typeface="Times New Roman" panose="02020603050405020304" pitchFamily="18" charset="0"/>
              </a:rPr>
              <a:t>Держпраці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таке</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рішення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може</a:t>
            </a:r>
            <a:r>
              <a:rPr lang="ru-RU" sz="2000" i="1" dirty="0">
                <a:solidFill>
                  <a:schemeClr val="tx1">
                    <a:lumMod val="95000"/>
                    <a:lumOff val="5000"/>
                  </a:schemeClr>
                </a:solidFill>
                <a:cs typeface="Times New Roman" panose="02020603050405020304" pitchFamily="18" charset="0"/>
              </a:rPr>
              <a:t> бути </a:t>
            </a:r>
            <a:r>
              <a:rPr lang="ru-RU" sz="2000" i="1" dirty="0" err="1">
                <a:solidFill>
                  <a:schemeClr val="tx1">
                    <a:lumMod val="95000"/>
                    <a:lumOff val="5000"/>
                  </a:schemeClr>
                </a:solidFill>
                <a:cs typeface="Times New Roman" panose="02020603050405020304" pitchFamily="18" charset="0"/>
              </a:rPr>
              <a:t>оскаржене</a:t>
            </a:r>
            <a:r>
              <a:rPr lang="ru-RU" sz="2000" i="1" dirty="0">
                <a:solidFill>
                  <a:schemeClr val="tx1">
                    <a:lumMod val="95000"/>
                    <a:lumOff val="5000"/>
                  </a:schemeClr>
                </a:solidFill>
                <a:cs typeface="Times New Roman" panose="02020603050405020304" pitchFamily="18" charset="0"/>
              </a:rPr>
              <a:t> до </a:t>
            </a:r>
            <a:r>
              <a:rPr lang="ru-RU" sz="2000" i="1" dirty="0" err="1">
                <a:solidFill>
                  <a:schemeClr val="tx1">
                    <a:lumMod val="95000"/>
                    <a:lumOff val="5000"/>
                  </a:schemeClr>
                </a:solidFill>
                <a:cs typeface="Times New Roman" panose="02020603050405020304" pitchFamily="18" charset="0"/>
              </a:rPr>
              <a:t>Голови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заступника </a:t>
            </a:r>
            <a:r>
              <a:rPr lang="ru-RU" sz="2000" i="1" dirty="0" err="1">
                <a:solidFill>
                  <a:schemeClr val="tx1">
                    <a:lumMod val="95000"/>
                    <a:lumOff val="5000"/>
                  </a:schemeClr>
                </a:solidFill>
                <a:cs typeface="Times New Roman" panose="02020603050405020304" pitchFamily="18" charset="0"/>
              </a:rPr>
              <a:t>Голови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Держпраці</a:t>
            </a:r>
            <a:r>
              <a:rPr lang="ru-RU" sz="20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err="1">
                <a:solidFill>
                  <a:schemeClr val="tx1">
                    <a:lumMod val="95000"/>
                    <a:lumOff val="5000"/>
                  </a:schemeClr>
                </a:solidFill>
                <a:cs typeface="Times New Roman" panose="02020603050405020304" pitchFamily="18" charset="0"/>
              </a:rPr>
              <a:t>Подання</a:t>
            </a:r>
            <a:r>
              <a:rPr lang="ru-RU" sz="2000" i="1" dirty="0">
                <a:solidFill>
                  <a:schemeClr val="tx1">
                    <a:lumMod val="95000"/>
                    <a:lumOff val="5000"/>
                  </a:schemeClr>
                </a:solidFill>
                <a:cs typeface="Times New Roman" panose="02020603050405020304" pitchFamily="18" charset="0"/>
              </a:rPr>
              <a:t> в установлений строк </a:t>
            </a:r>
            <a:r>
              <a:rPr lang="ru-RU" sz="2000" b="1" i="1" u="sng" dirty="0" err="1">
                <a:solidFill>
                  <a:schemeClr val="tx1">
                    <a:lumMod val="95000"/>
                    <a:lumOff val="5000"/>
                  </a:schemeClr>
                </a:solidFill>
                <a:cs typeface="Times New Roman" panose="02020603050405020304" pitchFamily="18" charset="0"/>
              </a:rPr>
              <a:t>скарги</a:t>
            </a:r>
            <a:r>
              <a:rPr lang="ru-RU" sz="2000"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тимчасово</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припиняє</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виконання</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припису</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або</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вимоги</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інспектора</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праці</a:t>
            </a:r>
            <a:r>
              <a:rPr lang="ru-RU" sz="2000" b="1"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err="1">
                <a:solidFill>
                  <a:schemeClr val="tx1">
                    <a:lumMod val="95000"/>
                    <a:lumOff val="5000"/>
                  </a:schemeClr>
                </a:solidFill>
                <a:cs typeface="Times New Roman" panose="02020603050405020304" pitchFamily="18" charset="0"/>
              </a:rPr>
              <a:t>Скарга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розглядається</a:t>
            </a:r>
            <a:r>
              <a:rPr lang="ru-RU" sz="2000" i="1" dirty="0">
                <a:solidFill>
                  <a:schemeClr val="tx1">
                    <a:lumMod val="95000"/>
                    <a:lumOff val="5000"/>
                  </a:schemeClr>
                </a:solidFill>
                <a:cs typeface="Times New Roman" panose="02020603050405020304" pitchFamily="18" charset="0"/>
              </a:rPr>
              <a:t> у 30-денний строк </a:t>
            </a:r>
            <a:r>
              <a:rPr lang="ru-RU" sz="2000" i="1" dirty="0" err="1">
                <a:solidFill>
                  <a:schemeClr val="tx1">
                    <a:lumMod val="95000"/>
                    <a:lumOff val="5000"/>
                  </a:schemeClr>
                </a:solidFill>
                <a:cs typeface="Times New Roman" panose="02020603050405020304" pitchFamily="18" charset="0"/>
              </a:rPr>
              <a:t>після</a:t>
            </a:r>
            <a:r>
              <a:rPr lang="ru-RU" sz="2000" i="1" dirty="0">
                <a:solidFill>
                  <a:schemeClr val="tx1">
                    <a:lumMod val="95000"/>
                    <a:lumOff val="5000"/>
                  </a:schemeClr>
                </a:solidFill>
                <a:cs typeface="Times New Roman" panose="02020603050405020304" pitchFamily="18" charset="0"/>
              </a:rPr>
              <a:t> дня </a:t>
            </a:r>
            <a:r>
              <a:rPr lang="ru-RU" sz="2000" i="1" dirty="0" err="1">
                <a:solidFill>
                  <a:schemeClr val="tx1">
                    <a:lumMod val="95000"/>
                    <a:lumOff val="5000"/>
                  </a:schemeClr>
                </a:solidFill>
                <a:cs typeface="Times New Roman" panose="02020603050405020304" pitchFamily="18" charset="0"/>
              </a:rPr>
              <a:t>її</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надходження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якщо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інше</a:t>
            </a:r>
            <a:r>
              <a:rPr lang="ru-RU" sz="2000" i="1" dirty="0">
                <a:solidFill>
                  <a:schemeClr val="tx1">
                    <a:lumMod val="95000"/>
                    <a:lumOff val="5000"/>
                  </a:schemeClr>
                </a:solidFill>
                <a:cs typeface="Times New Roman" panose="02020603050405020304" pitchFamily="18" charset="0"/>
              </a:rPr>
              <a:t> не </a:t>
            </a:r>
            <a:r>
              <a:rPr lang="ru-RU" sz="2000" i="1" dirty="0" err="1">
                <a:solidFill>
                  <a:schemeClr val="tx1">
                    <a:lumMod val="95000"/>
                    <a:lumOff val="5000"/>
                  </a:schemeClr>
                </a:solidFill>
                <a:cs typeface="Times New Roman" panose="02020603050405020304" pitchFamily="18" charset="0"/>
              </a:rPr>
              <a:t>встановлено</a:t>
            </a:r>
            <a:r>
              <a:rPr lang="ru-RU" sz="2000" i="1" dirty="0">
                <a:solidFill>
                  <a:schemeClr val="tx1">
                    <a:lumMod val="95000"/>
                    <a:lumOff val="5000"/>
                  </a:schemeClr>
                </a:solidFill>
                <a:cs typeface="Times New Roman" panose="02020603050405020304" pitchFamily="18" charset="0"/>
              </a:rPr>
              <a:t> законом.</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На час </a:t>
            </a:r>
            <a:r>
              <a:rPr lang="ru-RU" sz="2000" i="1" dirty="0" err="1">
                <a:solidFill>
                  <a:schemeClr val="tx1">
                    <a:lumMod val="95000"/>
                    <a:lumOff val="5000"/>
                  </a:schemeClr>
                </a:solidFill>
                <a:cs typeface="Times New Roman" panose="02020603050405020304" pitchFamily="18" charset="0"/>
              </a:rPr>
              <a:t>розгляду</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скарги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рішенням</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керівника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заступника органу контролю </a:t>
            </a:r>
            <a:r>
              <a:rPr lang="ru-RU" sz="2000" i="1" dirty="0" err="1">
                <a:solidFill>
                  <a:schemeClr val="tx1">
                    <a:lumMod val="95000"/>
                    <a:lumOff val="5000"/>
                  </a:schemeClr>
                </a:solidFill>
                <a:cs typeface="Times New Roman" panose="02020603050405020304" pitchFamily="18" charset="0"/>
              </a:rPr>
              <a:t>проведення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інспекційного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відвідування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зупиняється</a:t>
            </a:r>
            <a:r>
              <a:rPr lang="ru-RU" sz="20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a:solidFill>
                  <a:schemeClr val="tx1">
                    <a:lumMod val="95000"/>
                    <a:lumOff val="5000"/>
                  </a:schemeClr>
                </a:solidFill>
                <a:cs typeface="Times New Roman" panose="02020603050405020304" pitchFamily="18" charset="0"/>
              </a:rPr>
              <a:t>За результатами </a:t>
            </a:r>
            <a:r>
              <a:rPr lang="ru-RU" sz="2000" i="1" dirty="0" err="1">
                <a:solidFill>
                  <a:schemeClr val="tx1">
                    <a:lumMod val="95000"/>
                    <a:lumOff val="5000"/>
                  </a:schemeClr>
                </a:solidFill>
                <a:cs typeface="Times New Roman" panose="02020603050405020304" pitchFamily="18" charset="0"/>
              </a:rPr>
              <a:t>розгляду</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скарг</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приписи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вимоги</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інспектора</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праці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можуть</a:t>
            </a:r>
            <a:r>
              <a:rPr lang="ru-RU" sz="2000" i="1" dirty="0">
                <a:solidFill>
                  <a:schemeClr val="tx1">
                    <a:lumMod val="95000"/>
                    <a:lumOff val="5000"/>
                  </a:schemeClr>
                </a:solidFill>
                <a:cs typeface="Times New Roman" panose="02020603050405020304" pitchFamily="18" charset="0"/>
              </a:rPr>
              <a:t> бути </a:t>
            </a:r>
            <a:r>
              <a:rPr lang="ru-RU" sz="2000" i="1" dirty="0" err="1">
                <a:solidFill>
                  <a:schemeClr val="tx1">
                    <a:lumMod val="95000"/>
                    <a:lumOff val="5000"/>
                  </a:schemeClr>
                </a:solidFill>
                <a:cs typeface="Times New Roman" panose="02020603050405020304" pitchFamily="18" charset="0"/>
              </a:rPr>
              <a:t>скасовані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повністю</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в </a:t>
            </a:r>
            <a:r>
              <a:rPr lang="ru-RU" sz="2000" i="1" dirty="0" err="1">
                <a:solidFill>
                  <a:schemeClr val="tx1">
                    <a:lumMod val="95000"/>
                    <a:lumOff val="5000"/>
                  </a:schemeClr>
                </a:solidFill>
                <a:cs typeface="Times New Roman" panose="02020603050405020304" pitchFamily="18" charset="0"/>
              </a:rPr>
              <a:t>окремій</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частині</a:t>
            </a:r>
            <a:r>
              <a:rPr lang="ru-RU" sz="2000" i="1" dirty="0">
                <a:solidFill>
                  <a:schemeClr val="tx1">
                    <a:lumMod val="95000"/>
                    <a:lumOff val="5000"/>
                  </a:schemeClr>
                </a:solidFill>
                <a:cs typeface="Times New Roman" panose="02020603050405020304" pitchFamily="18" charset="0"/>
              </a:rPr>
              <a:t>.</a:t>
            </a:r>
          </a:p>
        </p:txBody>
      </p:sp>
    </p:spTree>
    <p:extLst>
      <p:ext uri="{BB962C8B-B14F-4D97-AF65-F5344CB8AC3E}">
        <p14:creationId xmlns:p14="http://schemas.microsoft.com/office/powerpoint/2010/main" val="37380554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8DCB3A9-D103-C745-939D-0CCE2F19DC5B}"/>
              </a:ext>
            </a:extLst>
          </p:cNvPr>
          <p:cNvPicPr>
            <a:picLocks noChangeAspect="1"/>
          </p:cNvPicPr>
          <p:nvPr/>
        </p:nvPicPr>
        <p:blipFill>
          <a:blip r:embed="rId2"/>
          <a:stretch>
            <a:fillRect/>
          </a:stretch>
        </p:blipFill>
        <p:spPr>
          <a:xfrm>
            <a:off x="174171" y="188686"/>
            <a:ext cx="1045029" cy="578604"/>
          </a:xfrm>
          <a:prstGeom prst="rect">
            <a:avLst/>
          </a:prstGeom>
        </p:spPr>
      </p:pic>
      <p:cxnSp>
        <p:nvCxnSpPr>
          <p:cNvPr id="8" name="Прямая соединительная линия 7">
            <a:extLst>
              <a:ext uri="{FF2B5EF4-FFF2-40B4-BE49-F238E27FC236}">
                <a16:creationId xmlns:a16="http://schemas.microsoft.com/office/drawing/2014/main" id="{9E7317B8-F5D0-7345-A70A-7859E51C8649}"/>
              </a:ext>
            </a:extLst>
          </p:cNvPr>
          <p:cNvCxnSpPr>
            <a:cxnSpLocks/>
          </p:cNvCxnSpPr>
          <p:nvPr/>
        </p:nvCxnSpPr>
        <p:spPr>
          <a:xfrm flipH="1">
            <a:off x="653142" y="796318"/>
            <a:ext cx="29028" cy="5460629"/>
          </a:xfrm>
          <a:prstGeom prst="line">
            <a:avLst/>
          </a:prstGeom>
          <a:ln w="123825">
            <a:solidFill>
              <a:srgbClr val="CFE4D3"/>
            </a:solidFill>
          </a:ln>
        </p:spPr>
        <p:style>
          <a:lnRef idx="1">
            <a:schemeClr val="accent1"/>
          </a:lnRef>
          <a:fillRef idx="0">
            <a:schemeClr val="accent1"/>
          </a:fillRef>
          <a:effectRef idx="0">
            <a:schemeClr val="accent1"/>
          </a:effectRef>
          <a:fontRef idx="minor">
            <a:schemeClr val="tx1"/>
          </a:fontRef>
        </p:style>
      </p:cxnSp>
      <p:sp>
        <p:nvSpPr>
          <p:cNvPr id="14" name="Номер слайда 12">
            <a:extLst>
              <a:ext uri="{FF2B5EF4-FFF2-40B4-BE49-F238E27FC236}">
                <a16:creationId xmlns:a16="http://schemas.microsoft.com/office/drawing/2014/main" id="{482003F3-4F1E-A244-B624-0EFC61CDE575}"/>
              </a:ext>
            </a:extLst>
          </p:cNvPr>
          <p:cNvSpPr>
            <a:spLocks noGrp="1"/>
          </p:cNvSpPr>
          <p:nvPr>
            <p:ph type="sldNum" sz="quarter" idx="12"/>
          </p:nvPr>
        </p:nvSpPr>
        <p:spPr>
          <a:xfrm>
            <a:off x="493493" y="6242433"/>
            <a:ext cx="319297" cy="349705"/>
          </a:xfrm>
        </p:spPr>
        <p:txBody>
          <a:bodyPr/>
          <a:lstStyle/>
          <a:p>
            <a:fld id="{C8E12746-D132-8041-BD31-5A5446614371}" type="slidenum">
              <a:rPr lang="ru-RU" sz="1600" b="1" smtClean="0">
                <a:solidFill>
                  <a:srgbClr val="057346"/>
                </a:solidFill>
              </a:rPr>
              <a:t>111</a:t>
            </a:fld>
            <a:endParaRPr lang="ru-RU" sz="1600" b="1" dirty="0">
              <a:solidFill>
                <a:srgbClr val="057346"/>
              </a:solidFill>
            </a:endParaRPr>
          </a:p>
        </p:txBody>
      </p:sp>
      <p:sp>
        <p:nvSpPr>
          <p:cNvPr id="9" name="Прямоугольник 8">
            <a:extLst>
              <a:ext uri="{FF2B5EF4-FFF2-40B4-BE49-F238E27FC236}">
                <a16:creationId xmlns:a16="http://schemas.microsoft.com/office/drawing/2014/main" id="{EAB5F6B7-0E07-364F-A90E-EE85E7134AD7}"/>
              </a:ext>
            </a:extLst>
          </p:cNvPr>
          <p:cNvSpPr/>
          <p:nvPr/>
        </p:nvSpPr>
        <p:spPr>
          <a:xfrm>
            <a:off x="1625599" y="2881703"/>
            <a:ext cx="10109199" cy="1292662"/>
          </a:xfrm>
          <a:prstGeom prst="rect">
            <a:avLst/>
          </a:prstGeom>
        </p:spPr>
        <p:txBody>
          <a:bodyPr wrap="square">
            <a:spAutoFit/>
          </a:bodyPr>
          <a:lstStyle/>
          <a:p>
            <a:pPr algn="ctr"/>
            <a:endParaRPr lang="uk-UA" sz="2000" b="1" kern="50" dirty="0">
              <a:latin typeface="Times New Roman" charset="0"/>
              <a:ea typeface="Times New Roman" charset="0"/>
              <a:cs typeface="Times New Roman" charset="0"/>
            </a:endParaRPr>
          </a:p>
          <a:p>
            <a:pPr algn="ctr"/>
            <a:r>
              <a:rPr lang="uk-UA" sz="2000" b="1" kern="50" dirty="0" err="1">
                <a:solidFill>
                  <a:srgbClr val="057346"/>
                </a:solidFill>
                <a:latin typeface="Times New Roman" charset="0"/>
                <a:ea typeface="Times New Roman" charset="0"/>
                <a:cs typeface="Times New Roman" charset="0"/>
              </a:rPr>
              <a:t>Вінниченко</a:t>
            </a:r>
            <a:r>
              <a:rPr lang="uk-UA" sz="2000" b="1" kern="50" dirty="0">
                <a:solidFill>
                  <a:srgbClr val="057346"/>
                </a:solidFill>
                <a:latin typeface="Times New Roman" charset="0"/>
                <a:ea typeface="Times New Roman" charset="0"/>
                <a:cs typeface="Times New Roman" charset="0"/>
              </a:rPr>
              <a:t> </a:t>
            </a:r>
          </a:p>
          <a:p>
            <a:pPr algn="ctr"/>
            <a:r>
              <a:rPr lang="uk-UA" sz="2000" b="1" kern="50" dirty="0">
                <a:solidFill>
                  <a:srgbClr val="057346"/>
                </a:solidFill>
                <a:latin typeface="Times New Roman" charset="0"/>
                <a:ea typeface="Times New Roman" charset="0"/>
                <a:cs typeface="Times New Roman" charset="0"/>
              </a:rPr>
              <a:t>Анна Олександрівна</a:t>
            </a:r>
            <a:endParaRPr lang="uk-UA" b="1" kern="50" dirty="0">
              <a:latin typeface="Times New Roman" charset="0"/>
              <a:ea typeface="Times New Roman" charset="0"/>
              <a:cs typeface="Times New Roman" charset="0"/>
            </a:endParaRPr>
          </a:p>
          <a:p>
            <a:pPr algn="ctr"/>
            <a:endParaRPr lang="ru-RU" b="1" dirty="0"/>
          </a:p>
        </p:txBody>
      </p:sp>
      <p:sp>
        <p:nvSpPr>
          <p:cNvPr id="10" name="Прямоугольник 9">
            <a:extLst>
              <a:ext uri="{FF2B5EF4-FFF2-40B4-BE49-F238E27FC236}">
                <a16:creationId xmlns:a16="http://schemas.microsoft.com/office/drawing/2014/main" id="{7FB4BC21-7623-EE41-9880-BDD3EAA21D95}"/>
              </a:ext>
            </a:extLst>
          </p:cNvPr>
          <p:cNvSpPr/>
          <p:nvPr/>
        </p:nvSpPr>
        <p:spPr>
          <a:xfrm>
            <a:off x="1625599" y="5760966"/>
            <a:ext cx="10109199" cy="400110"/>
          </a:xfrm>
          <a:prstGeom prst="rect">
            <a:avLst/>
          </a:prstGeom>
        </p:spPr>
        <p:txBody>
          <a:bodyPr wrap="square">
            <a:spAutoFit/>
          </a:bodyPr>
          <a:lstStyle/>
          <a:p>
            <a:pPr algn="ctr"/>
            <a:r>
              <a:rPr lang="en-US" sz="2000" b="1" kern="50" dirty="0" err="1">
                <a:solidFill>
                  <a:srgbClr val="057346"/>
                </a:solidFill>
                <a:latin typeface="Times New Roman" charset="0"/>
                <a:ea typeface="Times New Roman" charset="0"/>
                <a:cs typeface="Times New Roman" charset="0"/>
              </a:rPr>
              <a:t>winnerlex.com.ua</a:t>
            </a:r>
            <a:endParaRPr lang="ru-RU" dirty="0">
              <a:solidFill>
                <a:srgbClr val="057346"/>
              </a:solidFill>
            </a:endParaRPr>
          </a:p>
        </p:txBody>
      </p:sp>
      <p:graphicFrame>
        <p:nvGraphicFramePr>
          <p:cNvPr id="2" name="Таблица 1">
            <a:extLst>
              <a:ext uri="{FF2B5EF4-FFF2-40B4-BE49-F238E27FC236}">
                <a16:creationId xmlns:a16="http://schemas.microsoft.com/office/drawing/2014/main" id="{D1555D2A-6583-8540-9E95-082D21111956}"/>
              </a:ext>
            </a:extLst>
          </p:cNvPr>
          <p:cNvGraphicFramePr>
            <a:graphicFrameLocks noGrp="1"/>
          </p:cNvGraphicFramePr>
          <p:nvPr/>
        </p:nvGraphicFramePr>
        <p:xfrm>
          <a:off x="2101566" y="4036189"/>
          <a:ext cx="9633232" cy="914400"/>
        </p:xfrm>
        <a:graphic>
          <a:graphicData uri="http://schemas.openxmlformats.org/drawingml/2006/table">
            <a:tbl>
              <a:tblPr firstRow="1" bandRow="1">
                <a:tableStyleId>{5C22544A-7EE6-4342-B048-85BDC9FD1C3A}</a:tableStyleId>
              </a:tblPr>
              <a:tblGrid>
                <a:gridCol w="4816616">
                  <a:extLst>
                    <a:ext uri="{9D8B030D-6E8A-4147-A177-3AD203B41FA5}">
                      <a16:colId xmlns:a16="http://schemas.microsoft.com/office/drawing/2014/main" val="3615865963"/>
                    </a:ext>
                  </a:extLst>
                </a:gridCol>
                <a:gridCol w="4816616">
                  <a:extLst>
                    <a:ext uri="{9D8B030D-6E8A-4147-A177-3AD203B41FA5}">
                      <a16:colId xmlns:a16="http://schemas.microsoft.com/office/drawing/2014/main" val="1288138442"/>
                    </a:ext>
                  </a:extLst>
                </a:gridCol>
              </a:tblGrid>
              <a:tr h="644675">
                <a:tc>
                  <a:txBody>
                    <a:bodyPr/>
                    <a:lstStyle/>
                    <a:p>
                      <a:pPr algn="ctr"/>
                      <a:r>
                        <a:rPr lang="uk-UA" b="1" kern="50" dirty="0">
                          <a:solidFill>
                            <a:schemeClr val="tx1"/>
                          </a:solidFill>
                          <a:latin typeface="Times New Roman" charset="0"/>
                          <a:ea typeface="Times New Roman" charset="0"/>
                          <a:cs typeface="Times New Roman" charset="0"/>
                        </a:rPr>
                        <a:t>м. Київ</a:t>
                      </a:r>
                      <a:endParaRPr lang="ru-RU" sz="2000" b="1" kern="50" dirty="0">
                        <a:solidFill>
                          <a:schemeClr val="tx1"/>
                        </a:solidFill>
                        <a:latin typeface="Times New Roman" charset="0"/>
                        <a:ea typeface="Times New Roman" charset="0"/>
                        <a:cs typeface="Calibri" charset="0"/>
                      </a:endParaRPr>
                    </a:p>
                    <a:p>
                      <a:pPr algn="ctr"/>
                      <a:r>
                        <a:rPr lang="uk-UA" b="1" kern="50" dirty="0">
                          <a:solidFill>
                            <a:schemeClr val="tx1"/>
                          </a:solidFill>
                          <a:latin typeface="Times New Roman" charset="0"/>
                          <a:ea typeface="Times New Roman" charset="0"/>
                          <a:cs typeface="Times New Roman" charset="0"/>
                        </a:rPr>
                        <a:t>вул. </a:t>
                      </a:r>
                      <a:r>
                        <a:rPr lang="uk-UA" b="1" kern="50" dirty="0" err="1">
                          <a:solidFill>
                            <a:schemeClr val="tx1"/>
                          </a:solidFill>
                          <a:latin typeface="Times New Roman" charset="0"/>
                          <a:ea typeface="Times New Roman" charset="0"/>
                          <a:cs typeface="Times New Roman" charset="0"/>
                        </a:rPr>
                        <a:t>Некрасовська</a:t>
                      </a:r>
                      <a:r>
                        <a:rPr lang="uk-UA" b="1" kern="50" dirty="0">
                          <a:solidFill>
                            <a:schemeClr val="tx1"/>
                          </a:solidFill>
                          <a:latin typeface="Times New Roman" charset="0"/>
                          <a:ea typeface="Times New Roman" charset="0"/>
                          <a:cs typeface="Times New Roman" charset="0"/>
                        </a:rPr>
                        <a:t>, 6, оф.15</a:t>
                      </a:r>
                    </a:p>
                  </a:txBody>
                  <a:tcPr>
                    <a:solidFill>
                      <a:schemeClr val="bg1"/>
                    </a:solidFill>
                  </a:tcPr>
                </a:tc>
                <a:tc>
                  <a:txBody>
                    <a:bodyPr/>
                    <a:lstStyle/>
                    <a:p>
                      <a:pPr algn="ctr"/>
                      <a:r>
                        <a:rPr lang="uk-UA" b="1" kern="50" dirty="0">
                          <a:solidFill>
                            <a:schemeClr val="tx1"/>
                          </a:solidFill>
                          <a:latin typeface="Times New Roman" charset="0"/>
                          <a:ea typeface="Times New Roman" charset="0"/>
                          <a:cs typeface="Times New Roman" charset="0"/>
                        </a:rPr>
                        <a:t>м. Дніпро</a:t>
                      </a:r>
                      <a:endParaRPr lang="ru-RU" sz="2000" b="1" kern="50" dirty="0">
                        <a:solidFill>
                          <a:schemeClr val="tx1"/>
                        </a:solidFill>
                        <a:latin typeface="Times New Roman" charset="0"/>
                        <a:ea typeface="Times New Roman" charset="0"/>
                        <a:cs typeface="Calibri" charset="0"/>
                      </a:endParaRPr>
                    </a:p>
                    <a:p>
                      <a:pPr algn="ctr"/>
                      <a:r>
                        <a:rPr lang="uk-UA" b="1" kern="50" dirty="0">
                          <a:solidFill>
                            <a:schemeClr val="tx1"/>
                          </a:solidFill>
                          <a:latin typeface="Times New Roman" charset="0"/>
                          <a:ea typeface="Times New Roman" charset="0"/>
                          <a:cs typeface="Times New Roman" charset="0"/>
                        </a:rPr>
                        <a:t>пр. Гагаріна, 74, оф.318</a:t>
                      </a:r>
                    </a:p>
                    <a:p>
                      <a:pPr algn="ctr"/>
                      <a:endParaRPr lang="ru-RU" dirty="0">
                        <a:solidFill>
                          <a:schemeClr val="tx1"/>
                        </a:solidFill>
                      </a:endParaRPr>
                    </a:p>
                  </a:txBody>
                  <a:tcPr>
                    <a:solidFill>
                      <a:schemeClr val="bg1"/>
                    </a:solidFill>
                  </a:tcPr>
                </a:tc>
                <a:extLst>
                  <a:ext uri="{0D108BD9-81ED-4DB2-BD59-A6C34878D82A}">
                    <a16:rowId xmlns:a16="http://schemas.microsoft.com/office/drawing/2014/main" val="765918696"/>
                  </a:ext>
                </a:extLst>
              </a:tr>
            </a:tbl>
          </a:graphicData>
        </a:graphic>
      </p:graphicFrame>
      <p:sp>
        <p:nvSpPr>
          <p:cNvPr id="5" name="Прямоугольник 4">
            <a:extLst>
              <a:ext uri="{FF2B5EF4-FFF2-40B4-BE49-F238E27FC236}">
                <a16:creationId xmlns:a16="http://schemas.microsoft.com/office/drawing/2014/main" id="{8F093B54-F4AC-934A-89C4-62D98A213940}"/>
              </a:ext>
            </a:extLst>
          </p:cNvPr>
          <p:cNvSpPr/>
          <p:nvPr/>
        </p:nvSpPr>
        <p:spPr>
          <a:xfrm>
            <a:off x="3712026" y="4923225"/>
            <a:ext cx="5936343" cy="923330"/>
          </a:xfrm>
          <a:prstGeom prst="rect">
            <a:avLst/>
          </a:prstGeom>
        </p:spPr>
        <p:txBody>
          <a:bodyPr wrap="square">
            <a:spAutoFit/>
          </a:bodyPr>
          <a:lstStyle/>
          <a:p>
            <a:pPr algn="ctr"/>
            <a:r>
              <a:rPr lang="en-US" b="1" kern="50" dirty="0" err="1">
                <a:solidFill>
                  <a:schemeClr val="tx1"/>
                </a:solidFill>
                <a:latin typeface="Times New Roman" charset="0"/>
                <a:ea typeface="Times New Roman" charset="0"/>
                <a:cs typeface="Times New Roman" charset="0"/>
              </a:rPr>
              <a:t>office@winnerlex.com.ua</a:t>
            </a:r>
            <a:endParaRPr lang="en-US" b="1" kern="50" dirty="0">
              <a:solidFill>
                <a:schemeClr val="tx1"/>
              </a:solidFill>
              <a:latin typeface="Times New Roman" charset="0"/>
              <a:ea typeface="Times New Roman" charset="0"/>
              <a:cs typeface="Times New Roman" charset="0"/>
            </a:endParaRPr>
          </a:p>
          <a:p>
            <a:pPr algn="ctr"/>
            <a:r>
              <a:rPr lang="uk-UA" b="1" kern="50" dirty="0">
                <a:solidFill>
                  <a:schemeClr val="tx1"/>
                </a:solidFill>
                <a:latin typeface="Times New Roman" charset="0"/>
                <a:ea typeface="Times New Roman" charset="0"/>
                <a:cs typeface="Times New Roman" charset="0"/>
              </a:rPr>
              <a:t> </a:t>
            </a:r>
            <a:r>
              <a:rPr lang="uk-UA" b="1" kern="50" dirty="0">
                <a:solidFill>
                  <a:schemeClr val="tx1"/>
                </a:solidFill>
                <a:latin typeface="Times New Roman" charset="0"/>
                <a:ea typeface="Times New Roman" charset="0"/>
              </a:rPr>
              <a:t>+380 </a:t>
            </a:r>
            <a:r>
              <a:rPr lang="ru-RU" b="1" kern="50" dirty="0">
                <a:solidFill>
                  <a:schemeClr val="tx1"/>
                </a:solidFill>
                <a:latin typeface="Times New Roman" charset="0"/>
                <a:ea typeface="Times New Roman" charset="0"/>
              </a:rPr>
              <a:t>(0</a:t>
            </a:r>
            <a:r>
              <a:rPr lang="en-US" b="1" kern="50" dirty="0">
                <a:solidFill>
                  <a:schemeClr val="tx1"/>
                </a:solidFill>
                <a:latin typeface="Times New Roman" charset="0"/>
                <a:ea typeface="Times New Roman" charset="0"/>
              </a:rPr>
              <a:t>98</a:t>
            </a:r>
            <a:r>
              <a:rPr lang="ru-RU" b="1" kern="50" dirty="0">
                <a:solidFill>
                  <a:schemeClr val="tx1"/>
                </a:solidFill>
                <a:latin typeface="Times New Roman" charset="0"/>
                <a:ea typeface="Times New Roman" charset="0"/>
              </a:rPr>
              <a:t>) </a:t>
            </a:r>
            <a:r>
              <a:rPr lang="en-US" b="1" kern="50" dirty="0">
                <a:solidFill>
                  <a:schemeClr val="tx1"/>
                </a:solidFill>
                <a:latin typeface="Times New Roman" charset="0"/>
                <a:ea typeface="Times New Roman" charset="0"/>
              </a:rPr>
              <a:t>582</a:t>
            </a:r>
            <a:r>
              <a:rPr lang="ru-RU" b="1" kern="50" dirty="0">
                <a:solidFill>
                  <a:schemeClr val="tx1"/>
                </a:solidFill>
                <a:latin typeface="Times New Roman" charset="0"/>
                <a:ea typeface="Times New Roman" charset="0"/>
              </a:rPr>
              <a:t>-</a:t>
            </a:r>
            <a:r>
              <a:rPr lang="en-US" b="1" kern="50" dirty="0">
                <a:solidFill>
                  <a:schemeClr val="tx1"/>
                </a:solidFill>
                <a:latin typeface="Times New Roman" charset="0"/>
                <a:ea typeface="Times New Roman" charset="0"/>
              </a:rPr>
              <a:t>67</a:t>
            </a:r>
            <a:r>
              <a:rPr lang="ru-RU" b="1" kern="50" dirty="0">
                <a:solidFill>
                  <a:schemeClr val="tx1"/>
                </a:solidFill>
                <a:latin typeface="Times New Roman" charset="0"/>
                <a:ea typeface="Times New Roman" charset="0"/>
              </a:rPr>
              <a:t>-</a:t>
            </a:r>
            <a:r>
              <a:rPr lang="en-US" b="1" kern="50" dirty="0">
                <a:solidFill>
                  <a:schemeClr val="tx1"/>
                </a:solidFill>
                <a:latin typeface="Times New Roman" charset="0"/>
                <a:ea typeface="Times New Roman" charset="0"/>
              </a:rPr>
              <a:t>17</a:t>
            </a:r>
            <a:r>
              <a:rPr lang="ru-RU" b="1" dirty="0">
                <a:solidFill>
                  <a:schemeClr val="tx1"/>
                </a:solidFill>
              </a:rPr>
              <a:t> </a:t>
            </a:r>
          </a:p>
          <a:p>
            <a:pPr algn="ctr"/>
            <a:r>
              <a:rPr lang="uk-UA" b="1" kern="50" dirty="0">
                <a:solidFill>
                  <a:schemeClr val="tx1"/>
                </a:solidFill>
                <a:latin typeface="Times New Roman" charset="0"/>
                <a:ea typeface="Times New Roman" charset="0"/>
              </a:rPr>
              <a:t> +380 </a:t>
            </a:r>
            <a:r>
              <a:rPr lang="ru-RU" b="1" kern="50" dirty="0">
                <a:solidFill>
                  <a:schemeClr val="tx1"/>
                </a:solidFill>
                <a:latin typeface="Times New Roman" charset="0"/>
                <a:ea typeface="Times New Roman" charset="0"/>
              </a:rPr>
              <a:t>(0</a:t>
            </a:r>
            <a:r>
              <a:rPr lang="uk-UA" b="1" kern="50" dirty="0">
                <a:solidFill>
                  <a:schemeClr val="tx1"/>
                </a:solidFill>
                <a:latin typeface="Times New Roman" charset="0"/>
                <a:ea typeface="Times New Roman" charset="0"/>
              </a:rPr>
              <a:t>44</a:t>
            </a:r>
            <a:r>
              <a:rPr lang="ru-RU" b="1" kern="50" dirty="0">
                <a:solidFill>
                  <a:schemeClr val="tx1"/>
                </a:solidFill>
                <a:latin typeface="Times New Roman" charset="0"/>
                <a:ea typeface="Times New Roman" charset="0"/>
              </a:rPr>
              <a:t>) </a:t>
            </a:r>
            <a:r>
              <a:rPr lang="uk-UA" b="1" kern="50" dirty="0">
                <a:solidFill>
                  <a:schemeClr val="tx1"/>
                </a:solidFill>
                <a:latin typeface="Times New Roman" charset="0"/>
                <a:ea typeface="Times New Roman" charset="0"/>
              </a:rPr>
              <a:t>280</a:t>
            </a:r>
            <a:r>
              <a:rPr lang="ru-RU" b="1" kern="50" dirty="0">
                <a:solidFill>
                  <a:schemeClr val="tx1"/>
                </a:solidFill>
                <a:latin typeface="Times New Roman" charset="0"/>
                <a:ea typeface="Times New Roman" charset="0"/>
              </a:rPr>
              <a:t>-</a:t>
            </a:r>
            <a:r>
              <a:rPr lang="uk-UA" b="1" kern="50" dirty="0">
                <a:solidFill>
                  <a:schemeClr val="tx1"/>
                </a:solidFill>
                <a:latin typeface="Times New Roman" charset="0"/>
                <a:ea typeface="Times New Roman" charset="0"/>
              </a:rPr>
              <a:t>20</a:t>
            </a:r>
            <a:r>
              <a:rPr lang="ru-RU" b="1" kern="50" dirty="0">
                <a:solidFill>
                  <a:schemeClr val="tx1"/>
                </a:solidFill>
                <a:latin typeface="Times New Roman" charset="0"/>
                <a:ea typeface="Times New Roman" charset="0"/>
              </a:rPr>
              <a:t>-</a:t>
            </a:r>
            <a:r>
              <a:rPr lang="uk-UA" b="1" kern="50" dirty="0">
                <a:solidFill>
                  <a:schemeClr val="tx1"/>
                </a:solidFill>
                <a:latin typeface="Times New Roman" charset="0"/>
                <a:ea typeface="Times New Roman" charset="0"/>
              </a:rPr>
              <a:t>04</a:t>
            </a:r>
            <a:r>
              <a:rPr lang="ru-RU" b="1" dirty="0">
                <a:solidFill>
                  <a:schemeClr val="tx1"/>
                </a:solidFill>
              </a:rPr>
              <a:t> </a:t>
            </a:r>
            <a:endParaRPr lang="ru-RU" dirty="0"/>
          </a:p>
        </p:txBody>
      </p:sp>
      <p:sp>
        <p:nvSpPr>
          <p:cNvPr id="11" name="Прямоугольник 10">
            <a:extLst>
              <a:ext uri="{FF2B5EF4-FFF2-40B4-BE49-F238E27FC236}">
                <a16:creationId xmlns:a16="http://schemas.microsoft.com/office/drawing/2014/main" id="{4F20432C-44C4-8641-8D96-A19CE3F773C2}"/>
              </a:ext>
            </a:extLst>
          </p:cNvPr>
          <p:cNvSpPr/>
          <p:nvPr/>
        </p:nvSpPr>
        <p:spPr>
          <a:xfrm>
            <a:off x="2101566" y="397929"/>
            <a:ext cx="9633233" cy="2308324"/>
          </a:xfrm>
          <a:prstGeom prst="rect">
            <a:avLst/>
          </a:prstGeom>
        </p:spPr>
        <p:txBody>
          <a:bodyPr wrap="square">
            <a:spAutoFit/>
          </a:bodyPr>
          <a:lstStyle/>
          <a:p>
            <a:pPr algn="ctr"/>
            <a:r>
              <a:rPr lang="ru-RU" sz="4800" b="1" dirty="0" err="1">
                <a:solidFill>
                  <a:srgbClr val="007832"/>
                </a:solidFill>
                <a:latin typeface="Calibri" panose="020F0502020204030204" pitchFamily="34" charset="0"/>
                <a:ea typeface="Calibri" panose="020F0502020204030204" pitchFamily="34" charset="0"/>
                <a:cs typeface="Calibri" panose="020F0502020204030204" pitchFamily="34" charset="0"/>
              </a:rPr>
              <a:t>Дякую</a:t>
            </a:r>
            <a:r>
              <a:rPr lang="ru-RU" sz="4800" b="1" dirty="0">
                <a:solidFill>
                  <a:srgbClr val="007832"/>
                </a:solidFill>
                <a:latin typeface="Calibri" panose="020F0502020204030204" pitchFamily="34" charset="0"/>
                <a:ea typeface="Calibri" panose="020F0502020204030204" pitchFamily="34" charset="0"/>
                <a:cs typeface="Calibri" panose="020F0502020204030204" pitchFamily="34" charset="0"/>
              </a:rPr>
              <a:t> за </a:t>
            </a:r>
            <a:r>
              <a:rPr lang="ru-RU" sz="4800" b="1" dirty="0" err="1">
                <a:solidFill>
                  <a:srgbClr val="007832"/>
                </a:solidFill>
                <a:latin typeface="Calibri" panose="020F0502020204030204" pitchFamily="34" charset="0"/>
                <a:ea typeface="Calibri" panose="020F0502020204030204" pitchFamily="34" charset="0"/>
                <a:cs typeface="Calibri" panose="020F0502020204030204" pitchFamily="34" charset="0"/>
              </a:rPr>
              <a:t>увагу</a:t>
            </a:r>
            <a:r>
              <a:rPr lang="ru-RU" sz="4800" b="1" dirty="0">
                <a:solidFill>
                  <a:srgbClr val="007832"/>
                </a:solidFill>
                <a:latin typeface="Calibri" panose="020F0502020204030204" pitchFamily="34" charset="0"/>
                <a:ea typeface="Calibri" panose="020F0502020204030204" pitchFamily="34" charset="0"/>
                <a:cs typeface="Calibri" panose="020F0502020204030204" pitchFamily="34" charset="0"/>
              </a:rPr>
              <a:t>!</a:t>
            </a:r>
          </a:p>
          <a:p>
            <a:pPr algn="ctr"/>
            <a:endParaRPr lang="ru-RU" sz="4800" b="1" dirty="0">
              <a:solidFill>
                <a:srgbClr val="007832"/>
              </a:solidFill>
              <a:latin typeface="Calibri" panose="020F0502020204030204" pitchFamily="34" charset="0"/>
              <a:ea typeface="Calibri" panose="020F0502020204030204" pitchFamily="34" charset="0"/>
              <a:cs typeface="Calibri" panose="020F0502020204030204" pitchFamily="34" charset="0"/>
            </a:endParaRPr>
          </a:p>
          <a:p>
            <a:pPr algn="ctr"/>
            <a:r>
              <a:rPr lang="ru-RU" sz="4800" b="1" dirty="0">
                <a:solidFill>
                  <a:srgbClr val="007832"/>
                </a:solidFill>
                <a:latin typeface="Calibri" panose="020F0502020204030204" pitchFamily="34" charset="0"/>
                <a:ea typeface="Calibri" panose="020F0502020204030204" pitchFamily="34" charset="0"/>
                <a:cs typeface="Calibri" panose="020F0502020204030204" pitchFamily="34" charset="0"/>
              </a:rPr>
              <a:t>Ваш</a:t>
            </a:r>
            <a:r>
              <a:rPr lang="uk-UA" sz="4800" b="1" dirty="0">
                <a:solidFill>
                  <a:srgbClr val="007832"/>
                </a:solidFill>
                <a:latin typeface="Calibri" panose="020F0502020204030204" pitchFamily="34" charset="0"/>
                <a:ea typeface="Calibri" panose="020F0502020204030204" pitchFamily="34" charset="0"/>
                <a:cs typeface="Calibri" panose="020F0502020204030204" pitchFamily="34" charset="0"/>
              </a:rPr>
              <a:t>і питання?</a:t>
            </a:r>
            <a:endParaRPr lang="ru-RU" sz="4800" b="1" dirty="0">
              <a:solidFill>
                <a:srgbClr val="00783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388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558801" y="279401"/>
            <a:ext cx="10960100" cy="5613400"/>
          </a:xfrm>
        </p:spPr>
        <p:txBody>
          <a:bodyPr>
            <a:noAutofit/>
          </a:bodyPr>
          <a:lstStyle/>
          <a:p>
            <a:pPr marL="45720" indent="457200" algn="ctr">
              <a:spcBef>
                <a:spcPts val="0"/>
              </a:spcBef>
              <a:buNone/>
            </a:pPr>
            <a:r>
              <a:rPr lang="ru-RU" sz="1900" b="1" dirty="0">
                <a:solidFill>
                  <a:srgbClr val="056E46"/>
                </a:solidFill>
                <a:cs typeface="Times New Roman" panose="02020603050405020304" pitchFamily="18" charset="0"/>
              </a:rPr>
              <a:t>СУБ'ЄКТІВ ПЕРВИННОГО ФІНМОНІТОРИНГУ СТАЛО БІЛЬШЕ:</a:t>
            </a:r>
            <a:endParaRPr lang="ru-RU" sz="1900" dirty="0">
              <a:solidFill>
                <a:schemeClr val="tx1">
                  <a:lumMod val="95000"/>
                  <a:lumOff val="5000"/>
                </a:schemeClr>
              </a:solidFill>
              <a:cs typeface="Times New Roman" panose="02020603050405020304" pitchFamily="18" charset="0"/>
            </a:endParaRPr>
          </a:p>
          <a:p>
            <a:pPr marL="388620" indent="-342900" algn="just">
              <a:spcBef>
                <a:spcPts val="0"/>
              </a:spcBef>
              <a:buClr>
                <a:srgbClr val="056E46"/>
              </a:buClr>
              <a:buSzPct val="100000"/>
              <a:buFont typeface=".Apple Color Emoji UI"/>
              <a:buChar char="📎"/>
            </a:pPr>
            <a:r>
              <a:rPr lang="ru-RU" sz="1900" dirty="0" err="1">
                <a:solidFill>
                  <a:schemeClr val="tx1">
                    <a:lumMod val="95000"/>
                    <a:lumOff val="5000"/>
                  </a:schemeClr>
                </a:solidFill>
                <a:cs typeface="Times New Roman" panose="02020603050405020304" pitchFamily="18" charset="0"/>
              </a:rPr>
              <a:t>спеціально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визначені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суб'єкти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первинного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фінмоніторингу</a:t>
            </a:r>
            <a:r>
              <a:rPr lang="ru-RU" sz="1900"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крім</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осіб</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які</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надають</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послуги</a:t>
            </a:r>
            <a:r>
              <a:rPr lang="ru-RU" sz="1900" u="sng" dirty="0">
                <a:solidFill>
                  <a:schemeClr val="tx1">
                    <a:lumMod val="95000"/>
                    <a:lumOff val="5000"/>
                  </a:schemeClr>
                </a:solidFill>
                <a:cs typeface="Times New Roman" panose="02020603050405020304" pitchFamily="18" charset="0"/>
              </a:rPr>
              <a:t> в рамках </a:t>
            </a:r>
            <a:r>
              <a:rPr lang="ru-RU" sz="1900" u="sng" dirty="0" err="1">
                <a:solidFill>
                  <a:schemeClr val="tx1">
                    <a:lumMod val="95000"/>
                    <a:lumOff val="5000"/>
                  </a:schemeClr>
                </a:solidFill>
                <a:cs typeface="Times New Roman" panose="02020603050405020304" pitchFamily="18" charset="0"/>
              </a:rPr>
              <a:t>трудових</a:t>
            </a:r>
            <a:r>
              <a:rPr lang="ru-RU" sz="1900" u="sng" dirty="0">
                <a:solidFill>
                  <a:schemeClr val="tx1">
                    <a:lumMod val="95000"/>
                    <a:lumOff val="5000"/>
                  </a:schemeClr>
                </a:solidFill>
                <a:cs typeface="Times New Roman" panose="02020603050405020304" pitchFamily="18" charset="0"/>
              </a:rPr>
              <a:t> </a:t>
            </a:r>
            <a:r>
              <a:rPr lang="ru-RU" sz="1900" u="sng" dirty="0" err="1">
                <a:solidFill>
                  <a:schemeClr val="tx1">
                    <a:lumMod val="95000"/>
                    <a:lumOff val="5000"/>
                  </a:schemeClr>
                </a:solidFill>
                <a:cs typeface="Times New Roman" panose="02020603050405020304" pitchFamily="18" charset="0"/>
              </a:rPr>
              <a:t>відносин</a:t>
            </a:r>
            <a:r>
              <a:rPr lang="ru-RU" sz="1900" u="sng" dirty="0">
                <a:solidFill>
                  <a:schemeClr val="tx1">
                    <a:lumMod val="95000"/>
                    <a:lumOff val="5000"/>
                  </a:schemeClr>
                </a:solidFill>
                <a:cs typeface="Times New Roman" panose="02020603050405020304" pitchFamily="18" charset="0"/>
              </a:rPr>
              <a:t>)</a:t>
            </a:r>
            <a:r>
              <a:rPr lang="ru-RU" sz="19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900" dirty="0">
              <a:solidFill>
                <a:schemeClr val="tx1">
                  <a:lumMod val="95000"/>
                  <a:lumOff val="5000"/>
                </a:schemeClr>
              </a:solidFill>
              <a:cs typeface="Times New Roman" panose="02020603050405020304" pitchFamily="18" charset="0"/>
            </a:endParaRPr>
          </a:p>
          <a:p>
            <a:pPr marL="388620" indent="-342900" algn="just">
              <a:spcBef>
                <a:spcPts val="0"/>
              </a:spcBef>
              <a:buFontTx/>
              <a:buChar char="-"/>
            </a:pPr>
            <a:r>
              <a:rPr lang="ru-RU" sz="1900" dirty="0" err="1">
                <a:solidFill>
                  <a:schemeClr val="tx1">
                    <a:lumMod val="95000"/>
                    <a:lumOff val="5000"/>
                  </a:schemeClr>
                </a:solidFill>
                <a:cs typeface="Times New Roman" panose="02020603050405020304" pitchFamily="18" charset="0"/>
              </a:rPr>
              <a:t>суб'єкти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аудиторської</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діяльності</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бухгалтер та СГ, </a:t>
            </a:r>
            <a:r>
              <a:rPr lang="ru-RU" sz="1900" dirty="0" err="1">
                <a:solidFill>
                  <a:schemeClr val="tx1">
                    <a:lumMod val="95000"/>
                    <a:lumOff val="5000"/>
                  </a:schemeClr>
                </a:solidFill>
                <a:cs typeface="Times New Roman" panose="02020603050405020304" pitchFamily="18" charset="0"/>
              </a:rPr>
              <a:t>що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 з </a:t>
            </a:r>
            <a:r>
              <a:rPr lang="ru-RU" sz="1900" dirty="0" err="1">
                <a:solidFill>
                  <a:schemeClr val="tx1">
                    <a:lumMod val="95000"/>
                    <a:lumOff val="5000"/>
                  </a:schemeClr>
                </a:solidFill>
                <a:cs typeface="Times New Roman" panose="02020603050405020304" pitchFamily="18" charset="0"/>
              </a:rPr>
              <a:t>ведення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бухгалтерського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обліку</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СГ, </a:t>
            </a:r>
            <a:r>
              <a:rPr lang="ru-RU" sz="1900" dirty="0" err="1">
                <a:solidFill>
                  <a:schemeClr val="tx1">
                    <a:lumMod val="95000"/>
                    <a:lumOff val="5000"/>
                  </a:schemeClr>
                </a:solidFill>
                <a:cs typeface="Times New Roman" panose="02020603050405020304" pitchFamily="18" charset="0"/>
              </a:rPr>
              <a:t>що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консультують</a:t>
            </a:r>
            <a:r>
              <a:rPr lang="ru-RU" sz="1900" dirty="0">
                <a:solidFill>
                  <a:schemeClr val="tx1">
                    <a:lumMod val="95000"/>
                    <a:lumOff val="5000"/>
                  </a:schemeClr>
                </a:solidFill>
                <a:cs typeface="Times New Roman" panose="02020603050405020304" pitchFamily="18" charset="0"/>
              </a:rPr>
              <a:t> з </a:t>
            </a:r>
            <a:r>
              <a:rPr lang="ru-RU" sz="1900" dirty="0" err="1">
                <a:solidFill>
                  <a:schemeClr val="tx1">
                    <a:lumMod val="95000"/>
                    <a:lumOff val="5000"/>
                  </a:schemeClr>
                </a:solidFill>
                <a:cs typeface="Times New Roman" panose="02020603050405020304" pitchFamily="18" charset="0"/>
              </a:rPr>
              <a:t>питань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оподаткування</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err="1">
                <a:solidFill>
                  <a:schemeClr val="tx1">
                    <a:lumMod val="95000"/>
                    <a:lumOff val="5000"/>
                  </a:schemeClr>
                </a:solidFill>
                <a:cs typeface="Times New Roman" panose="02020603050405020304" pitchFamily="18" charset="0"/>
              </a:rPr>
              <a:t>адвокатські</a:t>
            </a:r>
            <a:r>
              <a:rPr lang="ru-RU" sz="1900" dirty="0">
                <a:solidFill>
                  <a:schemeClr val="tx1">
                    <a:lumMod val="95000"/>
                    <a:lumOff val="5000"/>
                  </a:schemeClr>
                </a:solidFill>
                <a:cs typeface="Times New Roman" panose="02020603050405020304" pitchFamily="18" charset="0"/>
              </a:rPr>
              <a:t> бюро, </a:t>
            </a:r>
            <a:r>
              <a:rPr lang="ru-RU" sz="1900" dirty="0" err="1">
                <a:solidFill>
                  <a:schemeClr val="tx1">
                    <a:lumMod val="95000"/>
                    <a:lumOff val="5000"/>
                  </a:schemeClr>
                </a:solidFill>
                <a:cs typeface="Times New Roman" panose="02020603050405020304" pitchFamily="18" charset="0"/>
              </a:rPr>
              <a:t>адвокатські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об'єднання</a:t>
            </a:r>
            <a:r>
              <a:rPr lang="ru-RU" sz="1900" dirty="0">
                <a:solidFill>
                  <a:schemeClr val="tx1">
                    <a:lumMod val="95000"/>
                    <a:lumOff val="5000"/>
                  </a:schemeClr>
                </a:solidFill>
                <a:cs typeface="Times New Roman" panose="02020603050405020304" pitchFamily="18" charset="0"/>
              </a:rPr>
              <a:t> й </a:t>
            </a:r>
            <a:r>
              <a:rPr lang="ru-RU" sz="1900" dirty="0" err="1">
                <a:solidFill>
                  <a:schemeClr val="tx1">
                    <a:lumMod val="95000"/>
                    <a:lumOff val="5000"/>
                  </a:schemeClr>
                </a:solidFill>
                <a:cs typeface="Times New Roman" panose="02020603050405020304" pitchFamily="18" charset="0"/>
              </a:rPr>
              <a:t>адвокати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провадять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адвокатську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діяльність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індивідуально</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err="1">
                <a:solidFill>
                  <a:schemeClr val="tx1">
                    <a:lumMod val="95000"/>
                    <a:lumOff val="5000"/>
                  </a:schemeClr>
                </a:solidFill>
                <a:cs typeface="Times New Roman" panose="02020603050405020304" pitchFamily="18" charset="0"/>
              </a:rPr>
              <a:t>нотаріуси</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СГ, </a:t>
            </a:r>
            <a:r>
              <a:rPr lang="ru-RU" sz="1900" dirty="0" err="1">
                <a:solidFill>
                  <a:schemeClr val="tx1">
                    <a:lumMod val="95000"/>
                    <a:lumOff val="5000"/>
                  </a:schemeClr>
                </a:solidFill>
                <a:cs typeface="Times New Roman" panose="02020603050405020304" pitchFamily="18" charset="0"/>
              </a:rPr>
              <a:t>що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юридичні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особи,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створення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юросіб</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забезпечення</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їх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діяльності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або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управління</a:t>
            </a:r>
            <a:r>
              <a:rPr lang="ru-RU" sz="1900" dirty="0">
                <a:solidFill>
                  <a:schemeClr val="tx1">
                    <a:lumMod val="95000"/>
                    <a:lumOff val="5000"/>
                  </a:schemeClr>
                </a:solidFill>
                <a:cs typeface="Times New Roman" panose="02020603050405020304" pitchFamily="18" charset="0"/>
              </a:rPr>
              <a:t> ними;</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СГ,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посередницькі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 при </a:t>
            </a:r>
            <a:r>
              <a:rPr lang="ru-RU" sz="1900" dirty="0" err="1">
                <a:solidFill>
                  <a:schemeClr val="tx1">
                    <a:lumMod val="95000"/>
                    <a:lumOff val="5000"/>
                  </a:schemeClr>
                </a:solidFill>
                <a:cs typeface="Times New Roman" panose="02020603050405020304" pitchFamily="18" charset="0"/>
              </a:rPr>
              <a:t>здійсненні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операцій</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купівлі</a:t>
            </a:r>
            <a:r>
              <a:rPr lang="ru-RU" sz="1900" dirty="0">
                <a:solidFill>
                  <a:schemeClr val="tx1">
                    <a:lumMod val="95000"/>
                    <a:lumOff val="5000"/>
                  </a:schemeClr>
                </a:solidFill>
                <a:cs typeface="Times New Roman" panose="02020603050405020304" pitchFamily="18" charset="0"/>
              </a:rPr>
              <a:t>-продажу </a:t>
            </a:r>
            <a:r>
              <a:rPr lang="ru-RU" sz="1900" dirty="0" err="1">
                <a:solidFill>
                  <a:schemeClr val="tx1">
                    <a:lumMod val="95000"/>
                    <a:lumOff val="5000"/>
                  </a:schemeClr>
                </a:solidFill>
                <a:cs typeface="Times New Roman" panose="02020603050405020304" pitchFamily="18" charset="0"/>
              </a:rPr>
              <a:t>нерухомого</a:t>
            </a:r>
            <a:r>
              <a:rPr lang="ru-RU" sz="1900" dirty="0">
                <a:solidFill>
                  <a:schemeClr val="tx1">
                    <a:lumMod val="95000"/>
                    <a:lumOff val="5000"/>
                  </a:schemeClr>
                </a:solidFill>
                <a:cs typeface="Times New Roman" panose="02020603050405020304" pitchFamily="18" charset="0"/>
              </a:rPr>
              <a:t> майна, а </a:t>
            </a:r>
            <a:r>
              <a:rPr lang="ru-RU" sz="1900" dirty="0" err="1">
                <a:solidFill>
                  <a:schemeClr val="tx1">
                    <a:lumMod val="95000"/>
                    <a:lumOff val="5000"/>
                  </a:schemeClr>
                </a:solidFill>
                <a:cs typeface="Times New Roman" panose="02020603050405020304" pitchFamily="18" charset="0"/>
              </a:rPr>
              <a:t>також</a:t>
            </a:r>
            <a:r>
              <a:rPr lang="ru-RU" sz="1900" dirty="0">
                <a:solidFill>
                  <a:schemeClr val="tx1">
                    <a:lumMod val="95000"/>
                    <a:lumOff val="5000"/>
                  </a:schemeClr>
                </a:solidFill>
                <a:cs typeface="Times New Roman" panose="02020603050405020304" pitchFamily="18" charset="0"/>
              </a:rPr>
              <a:t> СГ,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за </a:t>
            </a:r>
            <a:r>
              <a:rPr lang="ru-RU" sz="1900" dirty="0" err="1">
                <a:solidFill>
                  <a:schemeClr val="tx1">
                    <a:lumMod val="95000"/>
                    <a:lumOff val="5000"/>
                  </a:schemeClr>
                </a:solidFill>
                <a:cs typeface="Times New Roman" panose="02020603050405020304" pitchFamily="18" charset="0"/>
              </a:rPr>
              <a:t>винагороду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консультаційні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пов'язані</a:t>
            </a:r>
            <a:r>
              <a:rPr lang="ru-RU" sz="1900" dirty="0">
                <a:solidFill>
                  <a:schemeClr val="tx1">
                    <a:lumMod val="95000"/>
                    <a:lumOff val="5000"/>
                  </a:schemeClr>
                </a:solidFill>
                <a:cs typeface="Times New Roman" panose="02020603050405020304" pitchFamily="18" charset="0"/>
              </a:rPr>
              <a:t> з </a:t>
            </a:r>
            <a:r>
              <a:rPr lang="ru-RU" sz="1900" dirty="0" err="1">
                <a:solidFill>
                  <a:schemeClr val="tx1">
                    <a:lumMod val="95000"/>
                    <a:lumOff val="5000"/>
                  </a:schemeClr>
                </a:solidFill>
                <a:cs typeface="Times New Roman" panose="02020603050405020304" pitchFamily="18" charset="0"/>
              </a:rPr>
              <a:t>купівлею-продажем</a:t>
            </a:r>
            <a:r>
              <a:rPr lang="ru-RU" sz="1900" dirty="0">
                <a:solidFill>
                  <a:schemeClr val="tx1">
                    <a:lumMod val="95000"/>
                    <a:lumOff val="5000"/>
                  </a:schemeClr>
                </a:solidFill>
                <a:cs typeface="Times New Roman" panose="02020603050405020304" pitchFamily="18" charset="0"/>
              </a:rPr>
              <a:t> такого майна;</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СГ,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торгують</a:t>
            </a:r>
            <a:r>
              <a:rPr lang="ru-RU" sz="1900" dirty="0">
                <a:solidFill>
                  <a:schemeClr val="tx1">
                    <a:lumMod val="95000"/>
                    <a:lumOff val="5000"/>
                  </a:schemeClr>
                </a:solidFill>
                <a:cs typeface="Times New Roman" panose="02020603050405020304" pitchFamily="18" charset="0"/>
              </a:rPr>
              <a:t> за </a:t>
            </a:r>
            <a:r>
              <a:rPr lang="ru-RU" sz="1900" dirty="0" err="1">
                <a:solidFill>
                  <a:schemeClr val="tx1">
                    <a:lumMod val="95000"/>
                    <a:lumOff val="5000"/>
                  </a:schemeClr>
                </a:solidFill>
                <a:cs typeface="Times New Roman" panose="02020603050405020304" pitchFamily="18" charset="0"/>
              </a:rPr>
              <a:t>готівку</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дорогоцінними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металами</a:t>
            </a:r>
            <a:r>
              <a:rPr lang="ru-RU" sz="1900" dirty="0">
                <a:solidFill>
                  <a:schemeClr val="tx1">
                    <a:lumMod val="95000"/>
                    <a:lumOff val="5000"/>
                  </a:schemeClr>
                </a:solidFill>
                <a:cs typeface="Times New Roman" panose="02020603050405020304" pitchFamily="18" charset="0"/>
              </a:rPr>
              <a:t> і </a:t>
            </a:r>
            <a:r>
              <a:rPr lang="ru-RU" sz="1900" dirty="0" err="1">
                <a:solidFill>
                  <a:schemeClr val="tx1">
                    <a:lumMod val="95000"/>
                    <a:lumOff val="5000"/>
                  </a:schemeClr>
                </a:solidFill>
                <a:cs typeface="Times New Roman" panose="02020603050405020304" pitchFamily="18" charset="0"/>
              </a:rPr>
              <a:t>дорогоцінним</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камінням</a:t>
            </a:r>
            <a:r>
              <a:rPr lang="ru-RU" sz="1900" dirty="0">
                <a:solidFill>
                  <a:schemeClr val="tx1">
                    <a:lumMod val="95000"/>
                    <a:lumOff val="5000"/>
                  </a:schemeClr>
                </a:solidFill>
                <a:cs typeface="Times New Roman" panose="02020603050405020304" pitchFamily="18" charset="0"/>
              </a:rPr>
              <a:t> та </a:t>
            </a:r>
            <a:r>
              <a:rPr lang="ru-RU" sz="1900" dirty="0" err="1">
                <a:solidFill>
                  <a:schemeClr val="tx1">
                    <a:lumMod val="95000"/>
                    <a:lumOff val="5000"/>
                  </a:schemeClr>
                </a:solidFill>
                <a:cs typeface="Times New Roman" panose="02020603050405020304" pitchFamily="18" charset="0"/>
              </a:rPr>
              <a:t>виробами</a:t>
            </a:r>
            <a:r>
              <a:rPr lang="ru-RU" sz="1900" dirty="0">
                <a:solidFill>
                  <a:schemeClr val="tx1">
                    <a:lumMod val="95000"/>
                    <a:lumOff val="5000"/>
                  </a:schemeClr>
                </a:solidFill>
                <a:cs typeface="Times New Roman" panose="02020603050405020304" pitchFamily="18" charset="0"/>
              </a:rPr>
              <a:t> з них;</a:t>
            </a:r>
          </a:p>
          <a:p>
            <a:pPr marL="388620" indent="-342900" algn="just">
              <a:spcBef>
                <a:spcPts val="0"/>
              </a:spcBef>
              <a:buFontTx/>
              <a:buChar char="-"/>
            </a:pPr>
            <a:r>
              <a:rPr lang="ru-RU" sz="1900" dirty="0">
                <a:solidFill>
                  <a:schemeClr val="tx1">
                    <a:lumMod val="95000"/>
                    <a:lumOff val="5000"/>
                  </a:schemeClr>
                </a:solidFill>
                <a:cs typeface="Times New Roman" panose="02020603050405020304" pitchFamily="18" charset="0"/>
              </a:rPr>
              <a:t>СГ,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проводять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лотереї</a:t>
            </a:r>
            <a:r>
              <a:rPr lang="ru-RU" sz="1900" dirty="0">
                <a:solidFill>
                  <a:schemeClr val="tx1">
                    <a:lumMod val="95000"/>
                    <a:lumOff val="5000"/>
                  </a:schemeClr>
                </a:solidFill>
                <a:cs typeface="Times New Roman" panose="02020603050405020304" pitchFamily="18" charset="0"/>
              </a:rPr>
              <a:t> та/</a:t>
            </a:r>
            <a:r>
              <a:rPr lang="ru-RU" sz="1900" dirty="0" err="1">
                <a:solidFill>
                  <a:schemeClr val="tx1">
                    <a:lumMod val="95000"/>
                    <a:lumOff val="5000"/>
                  </a:schemeClr>
                </a:solidFill>
                <a:cs typeface="Times New Roman" panose="02020603050405020304" pitchFamily="18" charset="0"/>
              </a:rPr>
              <a:t>або</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азартні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ігри</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err="1">
                <a:solidFill>
                  <a:schemeClr val="tx1">
                    <a:lumMod val="95000"/>
                    <a:lumOff val="5000"/>
                  </a:schemeClr>
                </a:solidFill>
                <a:cs typeface="Times New Roman" panose="02020603050405020304" pitchFamily="18" charset="0"/>
              </a:rPr>
              <a:t>постачальники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пов'язаних</a:t>
            </a:r>
            <a:r>
              <a:rPr lang="ru-RU" sz="1900" dirty="0">
                <a:solidFill>
                  <a:schemeClr val="tx1">
                    <a:lumMod val="95000"/>
                    <a:lumOff val="5000"/>
                  </a:schemeClr>
                </a:solidFill>
                <a:cs typeface="Times New Roman" panose="02020603050405020304" pitchFamily="18" charset="0"/>
              </a:rPr>
              <a:t> з оборотом </a:t>
            </a:r>
            <a:r>
              <a:rPr lang="ru-RU" sz="1900" dirty="0" err="1">
                <a:solidFill>
                  <a:schemeClr val="tx1">
                    <a:lumMod val="95000"/>
                    <a:lumOff val="5000"/>
                  </a:schemeClr>
                </a:solidFill>
                <a:cs typeface="Times New Roman" panose="02020603050405020304" pitchFamily="18" charset="0"/>
              </a:rPr>
              <a:t>віртуальних</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активів</a:t>
            </a:r>
            <a:r>
              <a:rPr lang="ru-RU" sz="1900" dirty="0">
                <a:solidFill>
                  <a:schemeClr val="tx1">
                    <a:lumMod val="95000"/>
                    <a:lumOff val="5000"/>
                  </a:schemeClr>
                </a:solidFill>
                <a:cs typeface="Times New Roman" panose="02020603050405020304" pitchFamily="18" charset="0"/>
              </a:rPr>
              <a:t>;</a:t>
            </a:r>
          </a:p>
          <a:p>
            <a:pPr marL="388620" indent="-342900" algn="just">
              <a:spcBef>
                <a:spcPts val="0"/>
              </a:spcBef>
              <a:buFontTx/>
              <a:buChar char="-"/>
            </a:pPr>
            <a:r>
              <a:rPr lang="ru-RU" sz="1900" dirty="0" err="1">
                <a:solidFill>
                  <a:schemeClr val="tx1">
                    <a:lumMod val="95000"/>
                    <a:lumOff val="5000"/>
                  </a:schemeClr>
                </a:solidFill>
                <a:cs typeface="Times New Roman" panose="02020603050405020304" pitchFamily="18" charset="0"/>
              </a:rPr>
              <a:t>інші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юрособи</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які</a:t>
            </a:r>
            <a:r>
              <a:rPr lang="ru-RU" sz="1900" dirty="0">
                <a:solidFill>
                  <a:schemeClr val="tx1">
                    <a:lumMod val="95000"/>
                    <a:lumOff val="5000"/>
                  </a:schemeClr>
                </a:solidFill>
                <a:cs typeface="Times New Roman" panose="02020603050405020304" pitchFamily="18" charset="0"/>
              </a:rPr>
              <a:t> за </a:t>
            </a:r>
            <a:r>
              <a:rPr lang="ru-RU" sz="1900" dirty="0" err="1">
                <a:solidFill>
                  <a:schemeClr val="tx1">
                    <a:lumMod val="95000"/>
                    <a:lumOff val="5000"/>
                  </a:schemeClr>
                </a:solidFill>
                <a:cs typeface="Times New Roman" panose="02020603050405020304" pitchFamily="18" charset="0"/>
              </a:rPr>
              <a:t>своїм</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правовим</a:t>
            </a:r>
            <a:r>
              <a:rPr lang="ru-RU" sz="1900" dirty="0">
                <a:solidFill>
                  <a:schemeClr val="tx1">
                    <a:lumMod val="95000"/>
                    <a:lumOff val="5000"/>
                  </a:schemeClr>
                </a:solidFill>
                <a:cs typeface="Times New Roman" panose="02020603050405020304" pitchFamily="18" charset="0"/>
              </a:rPr>
              <a:t> статусом не </a:t>
            </a:r>
            <a:r>
              <a:rPr lang="ru-RU" sz="1900" dirty="0" err="1">
                <a:solidFill>
                  <a:schemeClr val="tx1">
                    <a:lumMod val="95000"/>
                    <a:lumOff val="5000"/>
                  </a:schemeClr>
                </a:solidFill>
                <a:cs typeface="Times New Roman" panose="02020603050405020304" pitchFamily="18" charset="0"/>
              </a:rPr>
              <a:t>є</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фінустановами</a:t>
            </a:r>
            <a:r>
              <a:rPr lang="ru-RU" sz="1900" dirty="0">
                <a:solidFill>
                  <a:schemeClr val="tx1">
                    <a:lumMod val="95000"/>
                    <a:lumOff val="5000"/>
                  </a:schemeClr>
                </a:solidFill>
                <a:cs typeface="Times New Roman" panose="02020603050405020304" pitchFamily="18" charset="0"/>
              </a:rPr>
              <a:t>, але </a:t>
            </a:r>
            <a:r>
              <a:rPr lang="ru-RU" sz="1900" dirty="0" err="1">
                <a:solidFill>
                  <a:schemeClr val="tx1">
                    <a:lumMod val="95000"/>
                    <a:lumOff val="5000"/>
                  </a:schemeClr>
                </a:solidFill>
                <a:cs typeface="Times New Roman" panose="02020603050405020304" pitchFamily="18" charset="0"/>
              </a:rPr>
              <a:t>надають</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окремі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фінансові</a:t>
            </a:r>
            <a:r>
              <a:rPr lang="ru-RU" sz="1900" dirty="0">
                <a:solidFill>
                  <a:schemeClr val="tx1">
                    <a:lumMod val="95000"/>
                    <a:lumOff val="5000"/>
                  </a:schemeClr>
                </a:solidFill>
                <a:cs typeface="Times New Roman" panose="02020603050405020304" pitchFamily="18" charset="0"/>
              </a:rPr>
              <a:t> </a:t>
            </a:r>
            <a:r>
              <a:rPr lang="ru-RU" sz="1900" dirty="0" err="1">
                <a:solidFill>
                  <a:schemeClr val="tx1">
                    <a:lumMod val="95000"/>
                    <a:lumOff val="5000"/>
                  </a:schemeClr>
                </a:solidFill>
                <a:cs typeface="Times New Roman" panose="02020603050405020304" pitchFamily="18" charset="0"/>
              </a:rPr>
              <a:t>послуги</a:t>
            </a:r>
            <a:r>
              <a:rPr lang="ru-RU" sz="19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900" dirty="0">
              <a:solidFill>
                <a:schemeClr val="tx1">
                  <a:lumMod val="95000"/>
                  <a:lumOff val="5000"/>
                </a:schemeClr>
              </a:solidFill>
              <a:cs typeface="Times New Roman" panose="02020603050405020304" pitchFamily="18" charset="0"/>
            </a:endParaRPr>
          </a:p>
          <a:p>
            <a:pPr marL="45720" indent="0" algn="just">
              <a:spcBef>
                <a:spcPts val="0"/>
              </a:spcBef>
              <a:buClr>
                <a:srgbClr val="056E46"/>
              </a:buClr>
              <a:buSzPct val="100000"/>
              <a:buNone/>
            </a:pPr>
            <a:endParaRPr lang="ru-RU" sz="1900"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3379392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647701" y="139701"/>
            <a:ext cx="10871200" cy="5753100"/>
          </a:xfrm>
        </p:spPr>
        <p:txBody>
          <a:bodyPr>
            <a:noAutofit/>
          </a:bodyPr>
          <a:lstStyle/>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Спеціальні</a:t>
            </a:r>
            <a:r>
              <a:rPr lang="ru-RU" sz="2000" dirty="0">
                <a:solidFill>
                  <a:schemeClr val="tx1">
                    <a:lumMod val="95000"/>
                    <a:lumOff val="5000"/>
                  </a:schemeClr>
                </a:solidFill>
                <a:cs typeface="Times New Roman" panose="02020603050405020304" pitchFamily="18" charset="0"/>
              </a:rPr>
              <a:t> СПФМ (</a:t>
            </a:r>
            <a:r>
              <a:rPr lang="ru-RU" sz="2000" dirty="0" err="1">
                <a:solidFill>
                  <a:schemeClr val="tx1">
                    <a:lumMod val="95000"/>
                    <a:lumOff val="5000"/>
                  </a:schemeClr>
                </a:solidFill>
                <a:cs typeface="Times New Roman" panose="02020603050405020304" pitchFamily="18" charset="0"/>
              </a:rPr>
              <a:t>крім</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лотерейників</a:t>
            </a:r>
            <a:r>
              <a:rPr lang="ru-RU" sz="2000" dirty="0">
                <a:solidFill>
                  <a:schemeClr val="tx1">
                    <a:lumMod val="95000"/>
                    <a:lumOff val="5000"/>
                  </a:schemeClr>
                </a:solidFill>
                <a:cs typeface="Times New Roman" panose="02020603050405020304" pitchFamily="18" charset="0"/>
              </a:rPr>
              <a:t>») </a:t>
            </a:r>
            <a:r>
              <a:rPr lang="ru-RU" sz="2000" b="1" dirty="0">
                <a:solidFill>
                  <a:schemeClr val="tx1">
                    <a:lumMod val="95000"/>
                    <a:lumOff val="5000"/>
                  </a:schemeClr>
                </a:solidFill>
                <a:cs typeface="Times New Roman" panose="02020603050405020304" pitchFamily="18" charset="0"/>
              </a:rPr>
              <a:t>не </a:t>
            </a:r>
            <a:r>
              <a:rPr lang="ru-RU" sz="2000" b="1" dirty="0" err="1">
                <a:solidFill>
                  <a:schemeClr val="tx1">
                    <a:lumMod val="95000"/>
                    <a:lumOff val="5000"/>
                  </a:schemeClr>
                </a:solidFill>
                <a:cs typeface="Times New Roman" panose="02020603050405020304" pitchFamily="18" charset="0"/>
              </a:rPr>
              <a:t>зобов'язані</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повідомляти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Держфінмоніторинг</a:t>
            </a:r>
            <a:r>
              <a:rPr lang="ru-RU" sz="2000" b="1" dirty="0">
                <a:solidFill>
                  <a:schemeClr val="tx1">
                    <a:lumMod val="95000"/>
                    <a:lumOff val="5000"/>
                  </a:schemeClr>
                </a:solidFill>
                <a:cs typeface="Times New Roman" panose="02020603050405020304" pitchFamily="18" charset="0"/>
              </a:rPr>
              <a:t> </a:t>
            </a:r>
            <a:r>
              <a:rPr lang="ru-RU" sz="2000" b="1" u="sng" dirty="0">
                <a:solidFill>
                  <a:schemeClr val="tx1">
                    <a:lumMod val="95000"/>
                    <a:lumOff val="5000"/>
                  </a:schemeClr>
                </a:solidFill>
                <a:cs typeface="Times New Roman" panose="02020603050405020304" pitchFamily="18" charset="0"/>
              </a:rPr>
              <a:t>про </a:t>
            </a:r>
            <a:r>
              <a:rPr lang="ru-RU" sz="2000" b="1" u="sng" dirty="0" err="1">
                <a:solidFill>
                  <a:schemeClr val="tx1">
                    <a:lumMod val="95000"/>
                    <a:lumOff val="5000"/>
                  </a:schemeClr>
                </a:solidFill>
                <a:cs typeface="Times New Roman" panose="02020603050405020304" pitchFamily="18" charset="0"/>
              </a:rPr>
              <a:t>порогові</a:t>
            </a:r>
            <a:r>
              <a:rPr lang="ru-RU" sz="2000" b="1" u="sng" dirty="0">
                <a:solidFill>
                  <a:schemeClr val="tx1">
                    <a:lumMod val="95000"/>
                    <a:lumOff val="5000"/>
                  </a:schemeClr>
                </a:solidFill>
                <a:cs typeface="Times New Roman" panose="02020603050405020304" pitchFamily="18" charset="0"/>
              </a:rPr>
              <a:t> </a:t>
            </a:r>
            <a:r>
              <a:rPr lang="ru-RU" sz="2000" b="1" u="sng" dirty="0" err="1">
                <a:solidFill>
                  <a:schemeClr val="tx1">
                    <a:lumMod val="95000"/>
                    <a:lumOff val="5000"/>
                  </a:schemeClr>
                </a:solidFill>
                <a:cs typeface="Times New Roman" panose="02020603050405020304" pitchFamily="18" charset="0"/>
              </a:rPr>
              <a:t>фінансові</a:t>
            </a:r>
            <a:r>
              <a:rPr lang="ru-RU" sz="2000" b="1" u="sng" dirty="0">
                <a:solidFill>
                  <a:schemeClr val="tx1">
                    <a:lumMod val="95000"/>
                    <a:lumOff val="5000"/>
                  </a:schemeClr>
                </a:solidFill>
                <a:cs typeface="Times New Roman" panose="02020603050405020304" pitchFamily="18" charset="0"/>
              </a:rPr>
              <a:t> </a:t>
            </a:r>
            <a:r>
              <a:rPr lang="ru-RU" sz="2000" b="1" u="sng" dirty="0" err="1">
                <a:solidFill>
                  <a:schemeClr val="tx1">
                    <a:lumMod val="95000"/>
                    <a:lumOff val="5000"/>
                  </a:schemeClr>
                </a:solidFill>
                <a:cs typeface="Times New Roman" panose="02020603050405020304" pitchFamily="18" charset="0"/>
              </a:rPr>
              <a:t>операції</a:t>
            </a:r>
            <a:r>
              <a:rPr lang="ru-RU" sz="2000" b="1"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здійснені</a:t>
            </a:r>
            <a:r>
              <a:rPr lang="ru-RU" sz="2000" dirty="0">
                <a:solidFill>
                  <a:schemeClr val="tx1">
                    <a:lumMod val="95000"/>
                    <a:lumOff val="5000"/>
                  </a:schemeClr>
                </a:solidFill>
                <a:cs typeface="Times New Roman" panose="02020603050405020304" pitchFamily="18" charset="0"/>
              </a:rPr>
              <a:t> на суму 400 тис. </a:t>
            </a:r>
            <a:r>
              <a:rPr lang="ru-RU" sz="2000" dirty="0" err="1">
                <a:solidFill>
                  <a:schemeClr val="tx1">
                    <a:lumMod val="95000"/>
                    <a:lumOff val="5000"/>
                  </a:schemeClr>
                </a:solidFill>
                <a:cs typeface="Times New Roman" panose="02020603050405020304" pitchFamily="18" charset="0"/>
              </a:rPr>
              <a:t>грн</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більше</a:t>
            </a:r>
            <a:r>
              <a:rPr lang="ru-RU" sz="2000" dirty="0">
                <a:solidFill>
                  <a:schemeClr val="tx1">
                    <a:lumMod val="95000"/>
                    <a:lumOff val="5000"/>
                  </a:schemeClr>
                </a:solidFill>
                <a:cs typeface="Times New Roman" panose="02020603050405020304" pitchFamily="18" charset="0"/>
              </a:rPr>
              <a:t>, а для СГ, </a:t>
            </a:r>
            <a:r>
              <a:rPr lang="ru-RU" sz="2000" dirty="0" err="1">
                <a:solidFill>
                  <a:schemeClr val="tx1">
                    <a:lumMod val="95000"/>
                    <a:lumOff val="5000"/>
                  </a:schemeClr>
                </a:solidFill>
                <a:cs typeface="Times New Roman" panose="02020603050405020304" pitchFamily="18" charset="0"/>
              </a:rPr>
              <a:t>які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надають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послуги</a:t>
            </a:r>
            <a:r>
              <a:rPr lang="ru-RU" sz="2000" dirty="0">
                <a:solidFill>
                  <a:schemeClr val="tx1">
                    <a:lumMod val="95000"/>
                    <a:lumOff val="5000"/>
                  </a:schemeClr>
                </a:solidFill>
                <a:cs typeface="Times New Roman" panose="02020603050405020304" pitchFamily="18" charset="0"/>
              </a:rPr>
              <a:t> у </a:t>
            </a:r>
            <a:r>
              <a:rPr lang="ru-RU" sz="2000" dirty="0" err="1">
                <a:solidFill>
                  <a:schemeClr val="tx1">
                    <a:lumMod val="95000"/>
                    <a:lumOff val="5000"/>
                  </a:schemeClr>
                </a:solidFill>
                <a:cs typeface="Times New Roman" panose="02020603050405020304" pitchFamily="18" charset="0"/>
              </a:rPr>
              <a:t>сфері</a:t>
            </a:r>
            <a:r>
              <a:rPr lang="ru-RU" sz="2000" dirty="0">
                <a:solidFill>
                  <a:schemeClr val="tx1">
                    <a:lumMod val="95000"/>
                    <a:lumOff val="5000"/>
                  </a:schemeClr>
                </a:solidFill>
                <a:cs typeface="Times New Roman" panose="02020603050405020304" pitchFamily="18" charset="0"/>
              </a:rPr>
              <a:t> лотерей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азартних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ігор</a:t>
            </a:r>
            <a:r>
              <a:rPr lang="ru-RU" sz="2000" dirty="0">
                <a:solidFill>
                  <a:schemeClr val="tx1">
                    <a:lumMod val="95000"/>
                    <a:lumOff val="5000"/>
                  </a:schemeClr>
                </a:solidFill>
                <a:cs typeface="Times New Roman" panose="02020603050405020304" pitchFamily="18" charset="0"/>
              </a:rPr>
              <a:t> – на суму 30 тис. </a:t>
            </a:r>
            <a:r>
              <a:rPr lang="ru-RU" sz="2000" dirty="0" err="1">
                <a:solidFill>
                  <a:schemeClr val="tx1">
                    <a:lumMod val="95000"/>
                    <a:lumOff val="5000"/>
                  </a:schemeClr>
                </a:solidFill>
                <a:cs typeface="Times New Roman" panose="02020603050405020304" pitchFamily="18" charset="0"/>
              </a:rPr>
              <a:t>грн</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більше</a:t>
            </a:r>
            <a:r>
              <a:rPr lang="ru-RU" sz="2000" dirty="0">
                <a:solidFill>
                  <a:schemeClr val="tx1">
                    <a:lumMod val="95000"/>
                    <a:lumOff val="5000"/>
                  </a:schemeClr>
                </a:solidFill>
                <a:cs typeface="Times New Roman" panose="02020603050405020304" pitchFamily="18" charset="0"/>
              </a:rPr>
              <a:t>. </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Фінмоніторингу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підлягають</a:t>
            </a:r>
            <a:r>
              <a:rPr lang="ru-RU" sz="2000"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порогові</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фінансові</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операції</a:t>
            </a:r>
            <a:r>
              <a:rPr lang="ru-RU" sz="2000" u="sng" dirty="0">
                <a:solidFill>
                  <a:schemeClr val="tx1">
                    <a:lumMod val="95000"/>
                    <a:lumOff val="5000"/>
                  </a:schemeClr>
                </a:solidFill>
                <a:cs typeface="Times New Roman" panose="02020603050405020304" pitchFamily="18" charset="0"/>
              </a:rPr>
              <a:t> </a:t>
            </a:r>
            <a:r>
              <a:rPr lang="ru-RU" sz="2000" dirty="0">
                <a:solidFill>
                  <a:schemeClr val="tx1">
                    <a:lumMod val="95000"/>
                    <a:lumOff val="5000"/>
                  </a:schemeClr>
                </a:solidFill>
                <a:cs typeface="Times New Roman" panose="02020603050405020304" pitchFamily="18" charset="0"/>
              </a:rPr>
              <a:t>за </a:t>
            </a:r>
            <a:r>
              <a:rPr lang="ru-RU" sz="2000" dirty="0" err="1">
                <a:solidFill>
                  <a:schemeClr val="tx1">
                    <a:lumMod val="95000"/>
                    <a:lumOff val="5000"/>
                  </a:schemeClr>
                </a:solidFill>
                <a:cs typeface="Times New Roman" panose="02020603050405020304" pitchFamily="18" charset="0"/>
              </a:rPr>
              <a:t>наявності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хоч</a:t>
            </a:r>
            <a:r>
              <a:rPr lang="ru-RU" sz="2000" dirty="0">
                <a:solidFill>
                  <a:schemeClr val="tx1">
                    <a:lumMod val="95000"/>
                    <a:lumOff val="5000"/>
                  </a:schemeClr>
                </a:solidFill>
                <a:cs typeface="Times New Roman" panose="02020603050405020304" pitchFamily="18" charset="0"/>
              </a:rPr>
              <a:t> б </a:t>
            </a:r>
            <a:r>
              <a:rPr lang="ru-RU" sz="2000" dirty="0" err="1">
                <a:solidFill>
                  <a:schemeClr val="tx1">
                    <a:lumMod val="95000"/>
                    <a:lumOff val="5000"/>
                  </a:schemeClr>
                </a:solidFill>
                <a:cs typeface="Times New Roman" panose="02020603050405020304" pitchFamily="18" charset="0"/>
              </a:rPr>
              <a:t>однієї</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ознак</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названих</a:t>
            </a:r>
            <a:r>
              <a:rPr lang="ru-RU" sz="2000" dirty="0">
                <a:solidFill>
                  <a:schemeClr val="tx1">
                    <a:lumMod val="95000"/>
                    <a:lumOff val="5000"/>
                  </a:schemeClr>
                </a:solidFill>
                <a:cs typeface="Times New Roman" panose="02020603050405020304" pitchFamily="18" charset="0"/>
              </a:rPr>
              <a:t> у ч. 1 ст. 20 Закону № 361, а </a:t>
            </a:r>
            <a:r>
              <a:rPr lang="ru-RU" sz="2000" dirty="0" err="1">
                <a:solidFill>
                  <a:schemeClr val="tx1">
                    <a:lumMod val="95000"/>
                    <a:lumOff val="5000"/>
                  </a:schemeClr>
                </a:solidFill>
                <a:cs typeface="Times New Roman" panose="02020603050405020304" pitchFamily="18" charset="0"/>
              </a:rPr>
              <a:t>саме</a:t>
            </a:r>
            <a:r>
              <a:rPr lang="ru-RU" sz="2000" dirty="0">
                <a:solidFill>
                  <a:schemeClr val="tx1">
                    <a:lumMod val="95000"/>
                    <a:lumOff val="5000"/>
                  </a:schemeClr>
                </a:solidFill>
                <a:cs typeface="Times New Roman" panose="02020603050405020304" pitchFamily="18" charset="0"/>
              </a:rPr>
              <a:t> коли </a:t>
            </a:r>
            <a:r>
              <a:rPr lang="ru-RU" sz="2000" dirty="0" err="1">
                <a:solidFill>
                  <a:schemeClr val="tx1">
                    <a:lumMod val="95000"/>
                    <a:lumOff val="5000"/>
                  </a:schemeClr>
                </a:solidFill>
                <a:cs typeface="Times New Roman" panose="02020603050405020304" pitchFamily="18" charset="0"/>
              </a:rPr>
              <a:t>це</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388620" indent="-342900" algn="just">
              <a:spcBef>
                <a:spcPts val="0"/>
              </a:spcBef>
              <a:buFont typeface="Wingdings" pitchFamily="2" charset="2"/>
              <a:buChar char="Ø"/>
            </a:pPr>
            <a:r>
              <a:rPr lang="ru-RU" sz="2000" dirty="0" err="1">
                <a:solidFill>
                  <a:schemeClr val="tx1">
                    <a:lumMod val="95000"/>
                    <a:lumOff val="5000"/>
                  </a:schemeClr>
                </a:solidFill>
                <a:cs typeface="Times New Roman" panose="02020603050405020304" pitchFamily="18" charset="0"/>
              </a:rPr>
              <a:t>зарахування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переказ</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коштів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надання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отримання</a:t>
            </a:r>
            <a:r>
              <a:rPr lang="ru-RU" sz="2000" dirty="0">
                <a:solidFill>
                  <a:schemeClr val="tx1">
                    <a:lumMod val="95000"/>
                    <a:lumOff val="5000"/>
                  </a:schemeClr>
                </a:solidFill>
                <a:cs typeface="Times New Roman" panose="02020603050405020304" pitchFamily="18" charset="0"/>
              </a:rPr>
              <a:t> кредиту (</a:t>
            </a:r>
            <a:r>
              <a:rPr lang="ru-RU" sz="2000" dirty="0" err="1">
                <a:solidFill>
                  <a:schemeClr val="tx1">
                    <a:lumMod val="95000"/>
                    <a:lumOff val="5000"/>
                  </a:schemeClr>
                </a:solidFill>
                <a:cs typeface="Times New Roman" panose="02020603050405020304" pitchFamily="18" charset="0"/>
              </a:rPr>
              <a:t>позики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здійснення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інших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фінансових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операцій</a:t>
            </a:r>
            <a:r>
              <a:rPr lang="ru-RU" sz="2000" dirty="0">
                <a:solidFill>
                  <a:schemeClr val="tx1">
                    <a:lumMod val="95000"/>
                    <a:lumOff val="5000"/>
                  </a:schemeClr>
                </a:solidFill>
                <a:cs typeface="Times New Roman" panose="02020603050405020304" pitchFamily="18" charset="0"/>
              </a:rPr>
              <a:t> у </a:t>
            </a:r>
            <a:r>
              <a:rPr lang="ru-RU" sz="2000" dirty="0" err="1">
                <a:solidFill>
                  <a:schemeClr val="tx1">
                    <a:lumMod val="95000"/>
                    <a:lumOff val="5000"/>
                  </a:schemeClr>
                </a:solidFill>
                <a:cs typeface="Times New Roman" panose="02020603050405020304" pitchFamily="18" charset="0"/>
              </a:rPr>
              <a:t>випадку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якщо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хоча</a:t>
            </a:r>
            <a:r>
              <a:rPr lang="ru-RU" sz="2000" dirty="0">
                <a:solidFill>
                  <a:schemeClr val="tx1">
                    <a:lumMod val="95000"/>
                    <a:lumOff val="5000"/>
                  </a:schemeClr>
                </a:solidFill>
                <a:cs typeface="Times New Roman" panose="02020603050405020304" pitchFamily="18" charset="0"/>
              </a:rPr>
              <a:t> б один з </a:t>
            </a:r>
            <a:r>
              <a:rPr lang="ru-RU" sz="2000" dirty="0" err="1">
                <a:solidFill>
                  <a:schemeClr val="tx1">
                    <a:lumMod val="95000"/>
                    <a:lumOff val="5000"/>
                  </a:schemeClr>
                </a:solidFill>
                <a:cs typeface="Times New Roman" panose="02020603050405020304" pitchFamily="18" charset="0"/>
              </a:rPr>
              <a:t>учасників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фінансової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має</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відповідну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реєстрацію</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місце</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проживання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місцеперебування</a:t>
            </a:r>
            <a:r>
              <a:rPr lang="ru-RU" sz="2000" dirty="0">
                <a:solidFill>
                  <a:schemeClr val="tx1">
                    <a:lumMod val="95000"/>
                    <a:lumOff val="5000"/>
                  </a:schemeClr>
                </a:solidFill>
                <a:cs typeface="Times New Roman" panose="02020603050405020304" pitchFamily="18" charset="0"/>
              </a:rPr>
              <a:t> в </a:t>
            </a:r>
            <a:r>
              <a:rPr lang="ru-RU" sz="2000" dirty="0" err="1">
                <a:solidFill>
                  <a:schemeClr val="tx1">
                    <a:lumMod val="95000"/>
                    <a:lumOff val="5000"/>
                  </a:schemeClr>
                </a:solidFill>
                <a:cs typeface="Times New Roman" panose="02020603050405020304" pitchFamily="18" charset="0"/>
              </a:rPr>
              <a:t>державі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юрисдикції</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переліку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неблагонадійних</a:t>
            </a:r>
            <a:r>
              <a:rPr lang="ru-RU" sz="2000" dirty="0">
                <a:solidFill>
                  <a:schemeClr val="tx1">
                    <a:lumMod val="95000"/>
                    <a:lumOff val="5000"/>
                  </a:schemeClr>
                </a:solidFill>
                <a:cs typeface="Times New Roman" panose="02020603050405020304" pitchFamily="18" charset="0"/>
              </a:rPr>
              <a:t> держав (</a:t>
            </a:r>
            <a:r>
              <a:rPr lang="ru-RU" sz="2000" dirty="0" err="1">
                <a:solidFill>
                  <a:schemeClr val="tx1">
                    <a:lumMod val="95000"/>
                    <a:lumOff val="5000"/>
                  </a:schemeClr>
                </a:solidFill>
                <a:cs typeface="Times New Roman" panose="02020603050405020304" pitchFamily="18" charset="0"/>
              </a:rPr>
              <a:t>Іран</a:t>
            </a:r>
            <a:r>
              <a:rPr lang="ru-RU" sz="2000" dirty="0">
                <a:solidFill>
                  <a:schemeClr val="tx1">
                    <a:lumMod val="95000"/>
                    <a:lumOff val="5000"/>
                  </a:schemeClr>
                </a:solidFill>
                <a:cs typeface="Times New Roman" panose="02020603050405020304" pitchFamily="18" charset="0"/>
              </a:rPr>
              <a:t> і КНДР, </a:t>
            </a:r>
            <a:r>
              <a:rPr lang="ru-RU" sz="2000" dirty="0" err="1">
                <a:solidFill>
                  <a:schemeClr val="tx1">
                    <a:lumMod val="95000"/>
                    <a:lumOff val="5000"/>
                  </a:schemeClr>
                </a:solidFill>
                <a:cs typeface="Times New Roman" panose="02020603050405020304" pitchFamily="18" charset="0"/>
              </a:rPr>
              <a:t>Перелік</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затверджено</a:t>
            </a:r>
            <a:r>
              <a:rPr lang="ru-RU" sz="2000" dirty="0">
                <a:solidFill>
                  <a:schemeClr val="tx1">
                    <a:lumMod val="95000"/>
                    <a:lumOff val="5000"/>
                  </a:schemeClr>
                </a:solidFill>
                <a:cs typeface="Times New Roman" panose="02020603050405020304" pitchFamily="18" charset="0"/>
              </a:rPr>
              <a:t> наказом </a:t>
            </a:r>
            <a:r>
              <a:rPr lang="ru-RU" sz="2000" dirty="0" err="1">
                <a:solidFill>
                  <a:schemeClr val="tx1">
                    <a:lumMod val="95000"/>
                    <a:lumOff val="5000"/>
                  </a:schemeClr>
                </a:solidFill>
                <a:cs typeface="Times New Roman" panose="02020603050405020304" pitchFamily="18" charset="0"/>
              </a:rPr>
              <a:t>Держфінмоніторингу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a:t>
            </a:r>
            <a:r>
              <a:rPr lang="ru-RU" sz="2000" dirty="0">
                <a:solidFill>
                  <a:schemeClr val="tx1">
                    <a:lumMod val="95000"/>
                    <a:lumOff val="5000"/>
                  </a:schemeClr>
                </a:solidFill>
                <a:cs typeface="Times New Roman" panose="02020603050405020304" pitchFamily="18" charset="0"/>
              </a:rPr>
              <a:t> 01.10.12 р. № 139);</a:t>
            </a:r>
          </a:p>
          <a:p>
            <a:pPr marL="388620" indent="-342900" algn="just">
              <a:spcBef>
                <a:spcPts val="0"/>
              </a:spcBef>
              <a:buFont typeface="Wingdings" pitchFamily="2" charset="2"/>
              <a:buChar char="Ø"/>
            </a:pPr>
            <a:r>
              <a:rPr lang="ru-RU" sz="2000" dirty="0" err="1">
                <a:solidFill>
                  <a:schemeClr val="tx1">
                    <a:lumMod val="95000"/>
                    <a:lumOff val="5000"/>
                  </a:schemeClr>
                </a:solidFill>
                <a:cs typeface="Times New Roman" panose="02020603050405020304" pitchFamily="18" charset="0"/>
              </a:rPr>
              <a:t>фінансові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політично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значущих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осіб</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членів</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їх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сімей</a:t>
            </a:r>
            <a:r>
              <a:rPr lang="ru-RU" sz="2000" dirty="0">
                <a:solidFill>
                  <a:schemeClr val="tx1">
                    <a:lumMod val="95000"/>
                    <a:lumOff val="5000"/>
                  </a:schemeClr>
                </a:solidFill>
                <a:cs typeface="Times New Roman" panose="02020603050405020304" pitchFamily="18" charset="0"/>
              </a:rPr>
              <a:t> та/</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осіб</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пов'язаних</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політично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значущими</a:t>
            </a:r>
            <a:r>
              <a:rPr lang="ru-RU" sz="2000" dirty="0">
                <a:solidFill>
                  <a:schemeClr val="tx1">
                    <a:lumMod val="95000"/>
                    <a:lumOff val="5000"/>
                  </a:schemeClr>
                </a:solidFill>
                <a:cs typeface="Times New Roman" panose="02020603050405020304" pitchFamily="18" charset="0"/>
              </a:rPr>
              <a:t> особами;</a:t>
            </a:r>
          </a:p>
          <a:p>
            <a:pPr marL="388620" indent="-342900" algn="just">
              <a:spcBef>
                <a:spcPts val="0"/>
              </a:spcBef>
              <a:buFont typeface="Wingdings" pitchFamily="2" charset="2"/>
              <a:buChar char="Ø"/>
            </a:pPr>
            <a:r>
              <a:rPr lang="ru-RU" sz="2000" dirty="0" err="1">
                <a:solidFill>
                  <a:schemeClr val="tx1">
                    <a:lumMod val="95000"/>
                    <a:lumOff val="5000"/>
                  </a:schemeClr>
                </a:solidFill>
                <a:cs typeface="Times New Roman" panose="02020603050405020304" pitchFamily="18" charset="0"/>
              </a:rPr>
              <a:t>фінансові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переказу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коштів</a:t>
            </a:r>
            <a:r>
              <a:rPr lang="ru-RU" sz="2000" dirty="0">
                <a:solidFill>
                  <a:schemeClr val="tx1">
                    <a:lumMod val="95000"/>
                    <a:lumOff val="5000"/>
                  </a:schemeClr>
                </a:solidFill>
                <a:cs typeface="Times New Roman" panose="02020603050405020304" pitchFamily="18" charset="0"/>
              </a:rPr>
              <a:t> за кордон (у т. ч. до </a:t>
            </a:r>
            <a:r>
              <a:rPr lang="ru-RU" sz="2000" dirty="0" err="1">
                <a:solidFill>
                  <a:schemeClr val="tx1">
                    <a:lumMod val="95000"/>
                    <a:lumOff val="5000"/>
                  </a:schemeClr>
                </a:solidFill>
                <a:cs typeface="Times New Roman" panose="02020603050405020304" pitchFamily="18" charset="0"/>
              </a:rPr>
              <a:t>країн</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віднесених</a:t>
            </a:r>
            <a:r>
              <a:rPr lang="ru-RU" sz="2000" dirty="0">
                <a:solidFill>
                  <a:schemeClr val="tx1">
                    <a:lumMod val="95000"/>
                    <a:lumOff val="5000"/>
                  </a:schemeClr>
                </a:solidFill>
                <a:cs typeface="Times New Roman" panose="02020603050405020304" pitchFamily="18" charset="0"/>
              </a:rPr>
              <a:t> КМУ до </a:t>
            </a:r>
            <a:r>
              <a:rPr lang="ru-RU" sz="2000" dirty="0" err="1">
                <a:solidFill>
                  <a:schemeClr val="tx1">
                    <a:lumMod val="95000"/>
                    <a:lumOff val="5000"/>
                  </a:schemeClr>
                </a:solidFill>
                <a:cs typeface="Times New Roman" panose="02020603050405020304" pitchFamily="18" charset="0"/>
              </a:rPr>
              <a:t>офшорних</a:t>
            </a:r>
            <a:r>
              <a:rPr lang="ru-RU" sz="2000" dirty="0">
                <a:solidFill>
                  <a:schemeClr val="tx1">
                    <a:lumMod val="95000"/>
                    <a:lumOff val="5000"/>
                  </a:schemeClr>
                </a:solidFill>
                <a:cs typeface="Times New Roman" panose="02020603050405020304" pitchFamily="18" charset="0"/>
              </a:rPr>
              <a:t> зон). </a:t>
            </a:r>
            <a:r>
              <a:rPr lang="ru-RU" sz="2000" dirty="0" err="1">
                <a:solidFill>
                  <a:schemeClr val="tx1">
                    <a:lumMod val="95000"/>
                    <a:lumOff val="5000"/>
                  </a:schemeClr>
                </a:solidFill>
                <a:cs typeface="Times New Roman" panose="02020603050405020304" pitchFamily="18" charset="0"/>
              </a:rPr>
              <a:t>Перелік</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офшорних</a:t>
            </a:r>
            <a:r>
              <a:rPr lang="ru-RU" sz="2000" dirty="0">
                <a:solidFill>
                  <a:schemeClr val="tx1">
                    <a:lumMod val="95000"/>
                    <a:lumOff val="5000"/>
                  </a:schemeClr>
                </a:solidFill>
                <a:cs typeface="Times New Roman" panose="02020603050405020304" pitchFamily="18" charset="0"/>
              </a:rPr>
              <a:t> зон наведений у </a:t>
            </a:r>
            <a:r>
              <a:rPr lang="ru-RU" sz="2000" dirty="0" err="1">
                <a:solidFill>
                  <a:schemeClr val="tx1">
                    <a:lumMod val="95000"/>
                    <a:lumOff val="5000"/>
                  </a:schemeClr>
                </a:solidFill>
                <a:cs typeface="Times New Roman" panose="02020603050405020304" pitchFamily="18" charset="0"/>
              </a:rPr>
              <a:t>додатку</a:t>
            </a:r>
            <a:r>
              <a:rPr lang="ru-RU" sz="2000" dirty="0">
                <a:solidFill>
                  <a:schemeClr val="tx1">
                    <a:lumMod val="95000"/>
                    <a:lumOff val="5000"/>
                  </a:schemeClr>
                </a:solidFill>
                <a:cs typeface="Times New Roman" panose="02020603050405020304" pitchFamily="18" charset="0"/>
              </a:rPr>
              <a:t> до </a:t>
            </a:r>
            <a:r>
              <a:rPr lang="ru-RU" sz="2000" dirty="0" err="1">
                <a:solidFill>
                  <a:schemeClr val="tx1">
                    <a:lumMod val="95000"/>
                    <a:lumOff val="5000"/>
                  </a:schemeClr>
                </a:solidFill>
                <a:cs typeface="Times New Roman" panose="02020603050405020304" pitchFamily="18" charset="0"/>
              </a:rPr>
              <a:t>розпорядження</a:t>
            </a:r>
            <a:r>
              <a:rPr lang="ru-RU" sz="2000" dirty="0">
                <a:solidFill>
                  <a:schemeClr val="tx1">
                    <a:lumMod val="95000"/>
                    <a:lumOff val="5000"/>
                  </a:schemeClr>
                </a:solidFill>
                <a:cs typeface="Times New Roman" panose="02020603050405020304" pitchFamily="18" charset="0"/>
              </a:rPr>
              <a:t> КМУ </a:t>
            </a:r>
            <a:r>
              <a:rPr lang="ru-RU" sz="2000" dirty="0" err="1">
                <a:solidFill>
                  <a:schemeClr val="tx1">
                    <a:lumMod val="95000"/>
                    <a:lumOff val="5000"/>
                  </a:schemeClr>
                </a:solidFill>
                <a:cs typeface="Times New Roman" panose="02020603050405020304" pitchFamily="18" charset="0"/>
              </a:rPr>
              <a:t>від</a:t>
            </a:r>
            <a:r>
              <a:rPr lang="ru-RU" sz="2000" dirty="0">
                <a:solidFill>
                  <a:schemeClr val="tx1">
                    <a:lumMod val="95000"/>
                    <a:lumOff val="5000"/>
                  </a:schemeClr>
                </a:solidFill>
                <a:cs typeface="Times New Roman" panose="02020603050405020304" pitchFamily="18" charset="0"/>
              </a:rPr>
              <a:t> 23.02.11 р. № 143-р.;</a:t>
            </a:r>
          </a:p>
          <a:p>
            <a:pPr marL="388620" indent="-342900" algn="just">
              <a:spcBef>
                <a:spcPts val="0"/>
              </a:spcBef>
              <a:buFont typeface="Wingdings" pitchFamily="2" charset="2"/>
              <a:buChar char="Ø"/>
            </a:pPr>
            <a:r>
              <a:rPr lang="ru-RU" sz="2000" dirty="0" err="1">
                <a:solidFill>
                  <a:schemeClr val="tx1">
                    <a:lumMod val="95000"/>
                    <a:lumOff val="5000"/>
                  </a:schemeClr>
                </a:solidFill>
                <a:cs typeface="Times New Roman" panose="02020603050405020304" pitchFamily="18" charset="0"/>
              </a:rPr>
              <a:t>фінансові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з </a:t>
            </a:r>
            <a:r>
              <a:rPr lang="ru-RU" sz="2000" dirty="0" err="1">
                <a:solidFill>
                  <a:schemeClr val="tx1">
                    <a:lumMod val="95000"/>
                    <a:lumOff val="5000"/>
                  </a:schemeClr>
                </a:solidFill>
                <a:cs typeface="Times New Roman" panose="02020603050405020304" pitchFamily="18" charset="0"/>
              </a:rPr>
              <a:t>готівковими</a:t>
            </a:r>
            <a:r>
              <a:rPr lang="ru-RU" sz="2000" dirty="0">
                <a:solidFill>
                  <a:schemeClr val="tx1">
                    <a:lumMod val="95000"/>
                    <a:lumOff val="5000"/>
                  </a:schemeClr>
                </a:solidFill>
                <a:cs typeface="Times New Roman" panose="02020603050405020304" pitchFamily="18" charset="0"/>
              </a:rPr>
              <a:t> коштами (</a:t>
            </a:r>
            <a:r>
              <a:rPr lang="ru-RU" sz="2000" dirty="0" err="1">
                <a:solidFill>
                  <a:schemeClr val="tx1">
                    <a:lumMod val="95000"/>
                    <a:lumOff val="5000"/>
                  </a:schemeClr>
                </a:solidFill>
                <a:cs typeface="Times New Roman" panose="02020603050405020304" pitchFamily="18" charset="0"/>
              </a:rPr>
              <a:t>унесення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переказ</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отримання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76650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117601" y="341523"/>
            <a:ext cx="10401299" cy="5551277"/>
          </a:xfrm>
        </p:spPr>
        <p:txBody>
          <a:bodyPr>
            <a:noAutofit/>
          </a:bodyPr>
          <a:lstStyle/>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Спеціальні</a:t>
            </a:r>
            <a:r>
              <a:rPr lang="ru-RU" sz="2000" dirty="0">
                <a:solidFill>
                  <a:schemeClr val="tx1">
                    <a:lumMod val="95000"/>
                    <a:lumOff val="5000"/>
                  </a:schemeClr>
                </a:solidFill>
                <a:cs typeface="Times New Roman" panose="02020603050405020304" pitchFamily="18" charset="0"/>
              </a:rPr>
              <a:t> СПФМ </a:t>
            </a:r>
            <a:r>
              <a:rPr lang="ru-RU" sz="2000" b="1" dirty="0" err="1">
                <a:solidFill>
                  <a:schemeClr val="tx1">
                    <a:lumMod val="95000"/>
                    <a:lumOff val="5000"/>
                  </a:schemeClr>
                </a:solidFill>
                <a:cs typeface="Times New Roman" panose="02020603050405020304" pitchFamily="18" charset="0"/>
              </a:rPr>
              <a:t>зобов'язані</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повідомляти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Держфінмоніторинг</a:t>
            </a:r>
            <a:r>
              <a:rPr lang="ru-RU" sz="2000" b="1" dirty="0">
                <a:solidFill>
                  <a:schemeClr val="tx1">
                    <a:lumMod val="95000"/>
                    <a:lumOff val="5000"/>
                  </a:schemeClr>
                </a:solidFill>
                <a:cs typeface="Times New Roman" panose="02020603050405020304" pitchFamily="18" charset="0"/>
              </a:rPr>
              <a:t> </a:t>
            </a:r>
            <a:r>
              <a:rPr lang="ru-RU" sz="2000" b="1" i="1" dirty="0">
                <a:solidFill>
                  <a:schemeClr val="tx1">
                    <a:lumMod val="95000"/>
                    <a:lumOff val="5000"/>
                  </a:schemeClr>
                </a:solidFill>
                <a:cs typeface="Times New Roman" panose="02020603050405020304" pitchFamily="18" charset="0"/>
              </a:rPr>
              <a:t>про </a:t>
            </a:r>
            <a:r>
              <a:rPr lang="ru-RU" sz="2000" b="1" i="1" dirty="0" err="1">
                <a:solidFill>
                  <a:schemeClr val="tx1">
                    <a:lumMod val="95000"/>
                    <a:lumOff val="5000"/>
                  </a:schemeClr>
                </a:solidFill>
                <a:cs typeface="Times New Roman" panose="02020603050405020304" pitchFamily="18" charset="0"/>
              </a:rPr>
              <a:t>підозрілі</a:t>
            </a:r>
            <a:r>
              <a:rPr lang="ru-RU" sz="2000" b="1" i="1" dirty="0">
                <a:solidFill>
                  <a:schemeClr val="tx1">
                    <a:lumMod val="95000"/>
                    <a:lumOff val="5000"/>
                  </a:schemeClr>
                </a:solidFill>
                <a:cs typeface="Times New Roman" panose="02020603050405020304" pitchFamily="18" charset="0"/>
              </a:rPr>
              <a:t> </a:t>
            </a:r>
            <a:r>
              <a:rPr lang="ru-RU" sz="2000" b="1" i="1" dirty="0" err="1">
                <a:solidFill>
                  <a:schemeClr val="tx1">
                    <a:lumMod val="95000"/>
                    <a:lumOff val="5000"/>
                  </a:schemeClr>
                </a:solidFill>
                <a:cs typeface="Times New Roman" panose="02020603050405020304" pitchFamily="18" charset="0"/>
              </a:rPr>
              <a:t>операції</a:t>
            </a:r>
            <a:r>
              <a:rPr lang="ru-RU" sz="2000" b="1" i="1"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спробу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їх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Нотаріуси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адвокатські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об'єднання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адвокати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які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працюють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індивідуально</a:t>
            </a:r>
            <a:r>
              <a:rPr lang="ru-RU" sz="2000" dirty="0">
                <a:solidFill>
                  <a:schemeClr val="tx1">
                    <a:lumMod val="95000"/>
                    <a:lumOff val="5000"/>
                  </a:schemeClr>
                </a:solidFill>
                <a:cs typeface="Times New Roman" panose="02020603050405020304" pitchFamily="18" charset="0"/>
              </a:rPr>
              <a:t>, особи, </a:t>
            </a:r>
            <a:r>
              <a:rPr lang="ru-RU" sz="2000" dirty="0" err="1">
                <a:solidFill>
                  <a:schemeClr val="tx1">
                    <a:lumMod val="95000"/>
                    <a:lumOff val="5000"/>
                  </a:schemeClr>
                </a:solidFill>
                <a:cs typeface="Times New Roman" panose="02020603050405020304" pitchFamily="18" charset="0"/>
              </a:rPr>
              <a:t>які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надають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юридичні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послуги</a:t>
            </a:r>
            <a:r>
              <a:rPr lang="ru-RU" sz="2000"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можуть</a:t>
            </a:r>
            <a:r>
              <a:rPr lang="ru-RU" sz="2000" b="1" dirty="0">
                <a:solidFill>
                  <a:schemeClr val="tx1">
                    <a:lumMod val="95000"/>
                    <a:lumOff val="5000"/>
                  </a:schemeClr>
                </a:solidFill>
                <a:cs typeface="Times New Roman" panose="02020603050405020304" pitchFamily="18" charset="0"/>
              </a:rPr>
              <a:t> не </a:t>
            </a:r>
            <a:r>
              <a:rPr lang="ru-RU" sz="2000" b="1" dirty="0" err="1">
                <a:solidFill>
                  <a:schemeClr val="tx1">
                    <a:lumMod val="95000"/>
                    <a:lumOff val="5000"/>
                  </a:schemeClr>
                </a:solidFill>
                <a:cs typeface="Times New Roman" panose="02020603050405020304" pitchFamily="18" charset="0"/>
              </a:rPr>
              <a:t>проводити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належні</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перевірки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клієнтів</a:t>
            </a:r>
            <a:r>
              <a:rPr lang="ru-RU" sz="2000" b="1" dirty="0">
                <a:solidFill>
                  <a:schemeClr val="tx1">
                    <a:lumMod val="95000"/>
                    <a:lumOff val="5000"/>
                  </a:schemeClr>
                </a:solidFill>
                <a:cs typeface="Times New Roman" panose="02020603050405020304" pitchFamily="18" charset="0"/>
              </a:rPr>
              <a:t> і не </a:t>
            </a:r>
            <a:r>
              <a:rPr lang="ru-RU" sz="2000" b="1" dirty="0" err="1">
                <a:solidFill>
                  <a:schemeClr val="tx1">
                    <a:lumMod val="95000"/>
                    <a:lumOff val="5000"/>
                  </a:schemeClr>
                </a:solidFill>
                <a:cs typeface="Times New Roman" panose="02020603050405020304" pitchFamily="18" charset="0"/>
              </a:rPr>
              <a:t>повідомляти</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Держфінмоніторинг</a:t>
            </a:r>
            <a:r>
              <a:rPr lang="ru-RU" sz="2000" b="1" dirty="0">
                <a:solidFill>
                  <a:schemeClr val="tx1">
                    <a:lumMod val="95000"/>
                    <a:lumOff val="5000"/>
                  </a:schemeClr>
                </a:solidFill>
                <a:cs typeface="Times New Roman" panose="02020603050405020304" pitchFamily="18" charset="0"/>
              </a:rPr>
              <a:t> про </a:t>
            </a:r>
            <a:r>
              <a:rPr lang="ru-RU" sz="2000" b="1" dirty="0" err="1">
                <a:solidFill>
                  <a:schemeClr val="tx1">
                    <a:lumMod val="95000"/>
                    <a:lumOff val="5000"/>
                  </a:schemeClr>
                </a:solidFill>
                <a:cs typeface="Times New Roman" panose="02020603050405020304" pitchFamily="18" charset="0"/>
              </a:rPr>
              <a:t>свої</a:t>
            </a:r>
            <a:r>
              <a:rPr lang="ru-RU" sz="2000" b="1" dirty="0">
                <a:solidFill>
                  <a:schemeClr val="tx1">
                    <a:lumMod val="95000"/>
                    <a:lumOff val="5000"/>
                  </a:schemeClr>
                </a:solidFill>
                <a:cs typeface="Times New Roman" panose="02020603050405020304" pitchFamily="18" charset="0"/>
              </a:rPr>
              <a:t> </a:t>
            </a:r>
            <a:r>
              <a:rPr lang="ru-RU" sz="2000" b="1" dirty="0" err="1">
                <a:solidFill>
                  <a:schemeClr val="tx1">
                    <a:lumMod val="95000"/>
                    <a:lumOff val="5000"/>
                  </a:schemeClr>
                </a:solidFill>
                <a:cs typeface="Times New Roman" panose="02020603050405020304" pitchFamily="18" charset="0"/>
              </a:rPr>
              <a:t>підозри</a:t>
            </a:r>
            <a:r>
              <a:rPr lang="ru-RU" sz="2000" dirty="0">
                <a:solidFill>
                  <a:schemeClr val="tx1">
                    <a:lumMod val="95000"/>
                    <a:lumOff val="5000"/>
                  </a:schemeClr>
                </a:solidFill>
                <a:cs typeface="Times New Roman" panose="02020603050405020304" pitchFamily="18" charset="0"/>
              </a:rPr>
              <a:t>, коли </a:t>
            </a:r>
            <a:r>
              <a:rPr lang="ru-RU" sz="2000" dirty="0" err="1">
                <a:solidFill>
                  <a:schemeClr val="tx1">
                    <a:lumMod val="95000"/>
                    <a:lumOff val="5000"/>
                  </a:schemeClr>
                </a:solidFill>
                <a:cs typeface="Times New Roman" panose="02020603050405020304" pitchFamily="18" charset="0"/>
              </a:rPr>
              <a:t>надають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послуги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із</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захисту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клієнта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його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представництву</a:t>
            </a:r>
            <a:r>
              <a:rPr lang="ru-RU" sz="2000" dirty="0">
                <a:solidFill>
                  <a:schemeClr val="tx1">
                    <a:lumMod val="95000"/>
                    <a:lumOff val="5000"/>
                  </a:schemeClr>
                </a:solidFill>
                <a:cs typeface="Times New Roman" panose="02020603050405020304" pitchFamily="18" charset="0"/>
              </a:rPr>
              <a:t> в </a:t>
            </a:r>
            <a:r>
              <a:rPr lang="ru-RU" sz="2000" dirty="0" err="1">
                <a:solidFill>
                  <a:schemeClr val="tx1">
                    <a:lumMod val="95000"/>
                    <a:lumOff val="5000"/>
                  </a:schemeClr>
                </a:solidFill>
                <a:cs typeface="Times New Roman" panose="02020603050405020304" pitchFamily="18" charset="0"/>
              </a:rPr>
              <a:t>суді</a:t>
            </a:r>
            <a:r>
              <a:rPr lang="ru-RU" sz="2000" dirty="0">
                <a:solidFill>
                  <a:schemeClr val="tx1">
                    <a:lumMod val="95000"/>
                    <a:lumOff val="5000"/>
                  </a:schemeClr>
                </a:solidFill>
                <a:cs typeface="Times New Roman" panose="02020603050405020304" pitchFamily="18" charset="0"/>
              </a:rPr>
              <a:t> та у справах </a:t>
            </a:r>
            <a:r>
              <a:rPr lang="ru-RU" sz="2000" dirty="0" err="1">
                <a:solidFill>
                  <a:schemeClr val="tx1">
                    <a:lumMod val="95000"/>
                    <a:lumOff val="5000"/>
                  </a:schemeClr>
                </a:solidFill>
                <a:cs typeface="Times New Roman" panose="02020603050405020304" pitchFamily="18" charset="0"/>
              </a:rPr>
              <a:t>досудового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врегулювання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надають</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консультації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щодо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захисту</a:t>
            </a:r>
            <a:r>
              <a:rPr lang="ru-RU" sz="2000" dirty="0">
                <a:solidFill>
                  <a:schemeClr val="tx1">
                    <a:lumMod val="95000"/>
                    <a:lumOff val="5000"/>
                  </a:schemeClr>
                </a:solidFill>
                <a:cs typeface="Times New Roman" panose="02020603050405020304" pitchFamily="18" charset="0"/>
              </a:rPr>
              <a:t> і </a:t>
            </a:r>
            <a:r>
              <a:rPr lang="ru-RU" sz="2000" dirty="0" err="1">
                <a:solidFill>
                  <a:schemeClr val="tx1">
                    <a:lumMod val="95000"/>
                    <a:lumOff val="5000"/>
                  </a:schemeClr>
                </a:solidFill>
                <a:cs typeface="Times New Roman" panose="02020603050405020304" pitchFamily="18" charset="0"/>
              </a:rPr>
              <a:t>представництва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клієнта</a:t>
            </a:r>
            <a:r>
              <a:rPr lang="ru-RU" sz="2000" dirty="0">
                <a:solidFill>
                  <a:schemeClr val="tx1">
                    <a:lumMod val="95000"/>
                    <a:lumOff val="5000"/>
                  </a:schemeClr>
                </a:solidFill>
                <a:cs typeface="Times New Roman" panose="02020603050405020304" pitchFamily="18" charset="0"/>
              </a:rPr>
              <a:t> (п. 3 ст. 10).</a:t>
            </a: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2000" i="1" dirty="0">
              <a:solidFill>
                <a:schemeClr val="tx1">
                  <a:lumMod val="95000"/>
                  <a:lumOff val="5000"/>
                </a:schemeClr>
              </a:solidFill>
              <a:cs typeface="Times New Roman" panose="02020603050405020304" pitchFamily="18" charset="0"/>
            </a:endParaRPr>
          </a:p>
          <a:p>
            <a:pPr marL="45720" indent="457200" algn="ctr">
              <a:spcBef>
                <a:spcPts val="0"/>
              </a:spcBef>
              <a:buNone/>
            </a:pPr>
            <a:r>
              <a:rPr lang="ru-RU" sz="2000" b="1" dirty="0">
                <a:solidFill>
                  <a:srgbClr val="FF0000"/>
                </a:solidFill>
                <a:cs typeface="Times New Roman" panose="02020603050405020304" pitchFamily="18" charset="0"/>
              </a:rPr>
              <a:t>КРИТЕРІЇ ПІДОЗРІЛИХ ОПЕРАЦІЙ ПРЯМО НЕ ВСТАНОВЛЕНІ!</a:t>
            </a:r>
            <a:endParaRPr lang="ru-RU" sz="20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dirty="0" err="1">
                <a:solidFill>
                  <a:schemeClr val="tx1">
                    <a:lumMod val="95000"/>
                    <a:lumOff val="5000"/>
                  </a:schemeClr>
                </a:solidFill>
                <a:cs typeface="Times New Roman" panose="02020603050405020304" pitchFamily="18" charset="0"/>
              </a:rPr>
              <a:t>Фінансові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спроба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їх</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проведення</a:t>
            </a:r>
            <a:r>
              <a:rPr lang="ru-RU" sz="2000" dirty="0">
                <a:solidFill>
                  <a:schemeClr val="tx1">
                    <a:lumMod val="95000"/>
                    <a:lumOff val="5000"/>
                  </a:schemeClr>
                </a:solidFill>
                <a:cs typeface="Times New Roman" panose="02020603050405020304" pitchFamily="18" charset="0"/>
              </a:rPr>
              <a:t> – </a:t>
            </a:r>
            <a:r>
              <a:rPr lang="ru-RU" sz="2000" dirty="0" err="1">
                <a:solidFill>
                  <a:schemeClr val="tx1">
                    <a:lumMod val="95000"/>
                    <a:lumOff val="5000"/>
                  </a:schemeClr>
                </a:solidFill>
                <a:cs typeface="Times New Roman" panose="02020603050405020304" pitchFamily="18" charset="0"/>
              </a:rPr>
              <a:t>незалежно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від</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суми</a:t>
            </a:r>
            <a:r>
              <a:rPr lang="ru-RU" sz="2000" dirty="0">
                <a:solidFill>
                  <a:schemeClr val="tx1">
                    <a:lumMod val="95000"/>
                    <a:lumOff val="5000"/>
                  </a:schemeClr>
                </a:solidFill>
                <a:cs typeface="Times New Roman" panose="02020603050405020304" pitchFamily="18" charset="0"/>
              </a:rPr>
              <a:t>, на яку вони </a:t>
            </a:r>
            <a:r>
              <a:rPr lang="ru-RU" sz="2000" dirty="0" err="1">
                <a:solidFill>
                  <a:schemeClr val="tx1">
                    <a:lumMod val="95000"/>
                    <a:lumOff val="5000"/>
                  </a:schemeClr>
                </a:solidFill>
                <a:cs typeface="Times New Roman" panose="02020603050405020304" pitchFamily="18" charset="0"/>
              </a:rPr>
              <a:t>проводяться</a:t>
            </a:r>
            <a:r>
              <a:rPr lang="ru-RU" sz="2000" dirty="0">
                <a:solidFill>
                  <a:schemeClr val="tx1">
                    <a:lumMod val="95000"/>
                    <a:lumOff val="5000"/>
                  </a:schemeClr>
                </a:solidFill>
                <a:cs typeface="Times New Roman" panose="02020603050405020304" pitchFamily="18" charset="0"/>
              </a:rPr>
              <a:t>, – </a:t>
            </a:r>
            <a:r>
              <a:rPr lang="ru-RU" sz="2000" dirty="0" err="1">
                <a:solidFill>
                  <a:schemeClr val="tx1">
                    <a:lumMod val="95000"/>
                    <a:lumOff val="5000"/>
                  </a:schemeClr>
                </a:solidFill>
                <a:cs typeface="Times New Roman" panose="02020603050405020304" pitchFamily="18" charset="0"/>
              </a:rPr>
              <a:t>уважаються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підозрілими</a:t>
            </a:r>
            <a:r>
              <a:rPr lang="ru-RU" sz="2000"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якщо</a:t>
            </a:r>
            <a:r>
              <a:rPr lang="ru-RU" sz="2000" u="sng" dirty="0">
                <a:solidFill>
                  <a:schemeClr val="tx1">
                    <a:lumMod val="95000"/>
                    <a:lumOff val="5000"/>
                  </a:schemeClr>
                </a:solidFill>
                <a:cs typeface="Times New Roman" panose="02020603050405020304" pitchFamily="18" charset="0"/>
              </a:rPr>
              <a:t> СПФМ </a:t>
            </a:r>
            <a:r>
              <a:rPr lang="ru-RU" sz="2000" u="sng" dirty="0" err="1">
                <a:solidFill>
                  <a:schemeClr val="tx1">
                    <a:lumMod val="95000"/>
                    <a:lumOff val="5000"/>
                  </a:schemeClr>
                </a:solidFill>
                <a:cs typeface="Times New Roman" panose="02020603050405020304" pitchFamily="18" charset="0"/>
              </a:rPr>
              <a:t>підозрює</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або</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має</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достатні</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підстави</a:t>
            </a:r>
            <a:r>
              <a:rPr lang="ru-RU" sz="2000" u="sng" dirty="0">
                <a:solidFill>
                  <a:schemeClr val="tx1">
                    <a:lumMod val="95000"/>
                    <a:lumOff val="5000"/>
                  </a:schemeClr>
                </a:solidFill>
                <a:cs typeface="Times New Roman" panose="02020603050405020304" pitchFamily="18" charset="0"/>
              </a:rPr>
              <a:t> </a:t>
            </a:r>
            <a:r>
              <a:rPr lang="ru-RU" sz="2000" u="sng" dirty="0" err="1">
                <a:solidFill>
                  <a:schemeClr val="tx1">
                    <a:lumMod val="95000"/>
                    <a:lumOff val="5000"/>
                  </a:schemeClr>
                </a:solidFill>
                <a:cs typeface="Times New Roman" panose="02020603050405020304" pitchFamily="18" charset="0"/>
              </a:rPr>
              <a:t>підозрювати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що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ці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операції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спроба</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є</a:t>
            </a:r>
            <a:r>
              <a:rPr lang="ru-RU" sz="2000" dirty="0">
                <a:solidFill>
                  <a:schemeClr val="tx1">
                    <a:lumMod val="95000"/>
                    <a:lumOff val="5000"/>
                  </a:schemeClr>
                </a:solidFill>
                <a:cs typeface="Times New Roman" panose="02020603050405020304" pitchFamily="18" charset="0"/>
              </a:rPr>
              <a:t> результатом </a:t>
            </a:r>
            <a:r>
              <a:rPr lang="ru-RU" sz="2000" dirty="0" err="1">
                <a:solidFill>
                  <a:schemeClr val="tx1">
                    <a:lumMod val="95000"/>
                    <a:lumOff val="5000"/>
                  </a:schemeClr>
                </a:solidFill>
                <a:cs typeface="Times New Roman" panose="02020603050405020304" pitchFamily="18" charset="0"/>
              </a:rPr>
              <a:t>злочинної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діяльності</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або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стосуються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фінансування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тероризму</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чи</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розповсюдження</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зброї</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масового</a:t>
            </a:r>
            <a:r>
              <a:rPr lang="ru-RU" sz="2000" dirty="0">
                <a:solidFill>
                  <a:schemeClr val="tx1">
                    <a:lumMod val="95000"/>
                    <a:lumOff val="5000"/>
                  </a:schemeClr>
                </a:solidFill>
                <a:cs typeface="Times New Roman" panose="02020603050405020304" pitchFamily="18" charset="0"/>
              </a:rPr>
              <a:t> </a:t>
            </a:r>
            <a:r>
              <a:rPr lang="ru-RU" sz="2000" dirty="0" err="1">
                <a:solidFill>
                  <a:schemeClr val="tx1">
                    <a:lumMod val="95000"/>
                    <a:lumOff val="5000"/>
                  </a:schemeClr>
                </a:solidFill>
                <a:cs typeface="Times New Roman" panose="02020603050405020304" pitchFamily="18" charset="0"/>
              </a:rPr>
              <a:t>знищення</a:t>
            </a:r>
            <a:r>
              <a:rPr lang="ru-RU" sz="20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20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2000" i="1" dirty="0" err="1">
                <a:solidFill>
                  <a:schemeClr val="tx1">
                    <a:lumMod val="95000"/>
                    <a:lumOff val="5000"/>
                  </a:schemeClr>
                </a:solidFill>
                <a:cs typeface="Times New Roman" panose="02020603050405020304" pitchFamily="18" charset="0"/>
              </a:rPr>
              <a:t>Використовуються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типологічні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дослідження</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підготовлені</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спеціально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уповноваженим</a:t>
            </a:r>
            <a:r>
              <a:rPr lang="ru-RU" sz="2000" i="1" dirty="0">
                <a:solidFill>
                  <a:schemeClr val="tx1">
                    <a:lumMod val="95000"/>
                    <a:lumOff val="5000"/>
                  </a:schemeClr>
                </a:solidFill>
                <a:cs typeface="Times New Roman" panose="02020603050405020304" pitchFamily="18" charset="0"/>
              </a:rPr>
              <a:t> органом і </a:t>
            </a:r>
            <a:r>
              <a:rPr lang="ru-RU" sz="2000" i="1" dirty="0" err="1">
                <a:solidFill>
                  <a:schemeClr val="tx1">
                    <a:lumMod val="95000"/>
                    <a:lumOff val="5000"/>
                  </a:schemeClr>
                </a:solidFill>
                <a:cs typeface="Times New Roman" panose="02020603050405020304" pitchFamily="18" charset="0"/>
              </a:rPr>
              <a:t>оприлюднені</a:t>
            </a:r>
            <a:r>
              <a:rPr lang="ru-RU" sz="2000" i="1" dirty="0">
                <a:solidFill>
                  <a:schemeClr val="tx1">
                    <a:lumMod val="95000"/>
                    <a:lumOff val="5000"/>
                  </a:schemeClr>
                </a:solidFill>
                <a:cs typeface="Times New Roman" panose="02020603050405020304" pitchFamily="18" charset="0"/>
              </a:rPr>
              <a:t> ним на </a:t>
            </a:r>
            <a:r>
              <a:rPr lang="ru-RU" sz="2000" i="1" dirty="0" err="1">
                <a:solidFill>
                  <a:schemeClr val="tx1">
                    <a:lumMod val="95000"/>
                    <a:lumOff val="5000"/>
                  </a:schemeClr>
                </a:solidFill>
                <a:cs typeface="Times New Roman" panose="02020603050405020304" pitchFamily="18" charset="0"/>
              </a:rPr>
              <a:t>своєму</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сайті</a:t>
            </a:r>
            <a:r>
              <a:rPr lang="ru-RU" sz="2000" i="1" dirty="0">
                <a:solidFill>
                  <a:schemeClr val="tx1">
                    <a:lumMod val="95000"/>
                    <a:lumOff val="5000"/>
                  </a:schemeClr>
                </a:solidFill>
                <a:cs typeface="Times New Roman" panose="02020603050405020304" pitchFamily="18" charset="0"/>
              </a:rPr>
              <a:t>, а </a:t>
            </a:r>
            <a:r>
              <a:rPr lang="ru-RU" sz="2000" i="1" dirty="0" err="1">
                <a:solidFill>
                  <a:schemeClr val="tx1">
                    <a:lumMod val="95000"/>
                    <a:lumOff val="5000"/>
                  </a:schemeClr>
                </a:solidFill>
                <a:cs typeface="Times New Roman" panose="02020603050405020304" pitchFamily="18" charset="0"/>
              </a:rPr>
              <a:t>також</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рекомендації</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суб’єктів</a:t>
            </a:r>
            <a:r>
              <a:rPr lang="ru-RU" sz="2000" i="1" dirty="0">
                <a:solidFill>
                  <a:schemeClr val="tx1">
                    <a:lumMod val="95000"/>
                    <a:lumOff val="5000"/>
                  </a:schemeClr>
                </a:solidFill>
                <a:cs typeface="Times New Roman" panose="02020603050405020304" pitchFamily="18" charset="0"/>
              </a:rPr>
              <a:t> державного </a:t>
            </a:r>
            <a:r>
              <a:rPr lang="ru-RU" sz="2000" i="1" dirty="0" err="1">
                <a:solidFill>
                  <a:schemeClr val="tx1">
                    <a:lumMod val="95000"/>
                    <a:lumOff val="5000"/>
                  </a:schemeClr>
                </a:solidFill>
                <a:cs typeface="Times New Roman" panose="02020603050405020304" pitchFamily="18" charset="0"/>
              </a:rPr>
              <a:t>фінансового</a:t>
            </a:r>
            <a:r>
              <a:rPr lang="ru-RU"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моніторингу</a:t>
            </a:r>
            <a:r>
              <a:rPr lang="ru-RU" sz="2000" i="1" dirty="0">
                <a:solidFill>
                  <a:schemeClr val="tx1">
                    <a:lumMod val="95000"/>
                    <a:lumOff val="5000"/>
                  </a:schemeClr>
                </a:solidFill>
                <a:cs typeface="Times New Roman" panose="02020603050405020304" pitchFamily="18" charset="0"/>
              </a:rPr>
              <a:t>. </a:t>
            </a:r>
            <a:r>
              <a:rPr lang="en-US" sz="2000" i="1" dirty="0">
                <a:solidFill>
                  <a:schemeClr val="tx1">
                    <a:lumMod val="95000"/>
                    <a:lumOff val="5000"/>
                  </a:schemeClr>
                </a:solidFill>
                <a:cs typeface="Times New Roman" panose="02020603050405020304" pitchFamily="18" charset="0"/>
              </a:rPr>
              <a:t>https://</a:t>
            </a:r>
            <a:r>
              <a:rPr lang="en-US" sz="2000" i="1" dirty="0" err="1">
                <a:solidFill>
                  <a:schemeClr val="tx1">
                    <a:lumMod val="95000"/>
                    <a:lumOff val="5000"/>
                  </a:schemeClr>
                </a:solidFill>
                <a:cs typeface="Times New Roman" panose="02020603050405020304" pitchFamily="18" charset="0"/>
              </a:rPr>
              <a:t>fiu.gov.ua</a:t>
            </a:r>
            <a:r>
              <a:rPr lang="en-US" sz="2000" i="1" dirty="0">
                <a:solidFill>
                  <a:schemeClr val="tx1">
                    <a:lumMod val="95000"/>
                    <a:lumOff val="5000"/>
                  </a:schemeClr>
                </a:solidFill>
                <a:cs typeface="Times New Roman" panose="02020603050405020304" pitchFamily="18" charset="0"/>
              </a:rPr>
              <a:t>/ </a:t>
            </a:r>
            <a:r>
              <a:rPr lang="ru-RU" sz="2000" i="1" dirty="0" err="1">
                <a:solidFill>
                  <a:schemeClr val="tx1">
                    <a:lumMod val="95000"/>
                    <a:lumOff val="5000"/>
                  </a:schemeClr>
                </a:solidFill>
                <a:cs typeface="Times New Roman" panose="02020603050405020304" pitchFamily="18" charset="0"/>
              </a:rPr>
              <a:t>або</a:t>
            </a:r>
            <a:r>
              <a:rPr lang="ru-RU" sz="2000" i="1" dirty="0">
                <a:solidFill>
                  <a:schemeClr val="tx1">
                    <a:lumMod val="95000"/>
                    <a:lumOff val="5000"/>
                  </a:schemeClr>
                </a:solidFill>
                <a:cs typeface="Times New Roman" panose="02020603050405020304" pitchFamily="18" charset="0"/>
              </a:rPr>
              <a:t> </a:t>
            </a:r>
            <a:r>
              <a:rPr lang="en-US" sz="2000" i="1" dirty="0">
                <a:solidFill>
                  <a:schemeClr val="tx1">
                    <a:lumMod val="95000"/>
                    <a:lumOff val="5000"/>
                  </a:schemeClr>
                </a:solidFill>
                <a:cs typeface="Times New Roman" panose="02020603050405020304" pitchFamily="18" charset="0"/>
              </a:rPr>
              <a:t>https://</a:t>
            </a:r>
            <a:r>
              <a:rPr lang="en-US" sz="2000" i="1" dirty="0" err="1">
                <a:solidFill>
                  <a:schemeClr val="tx1">
                    <a:lumMod val="95000"/>
                    <a:lumOff val="5000"/>
                  </a:schemeClr>
                </a:solidFill>
                <a:cs typeface="Times New Roman" panose="02020603050405020304" pitchFamily="18" charset="0"/>
              </a:rPr>
              <a:t>finmonitoring.in.ua</a:t>
            </a:r>
            <a:r>
              <a:rPr lang="en-US" sz="2000" i="1" dirty="0">
                <a:solidFill>
                  <a:schemeClr val="tx1">
                    <a:lumMod val="95000"/>
                    <a:lumOff val="5000"/>
                  </a:schemeClr>
                </a:solidFill>
                <a:cs typeface="Times New Roman" panose="02020603050405020304" pitchFamily="18" charset="0"/>
              </a:rPr>
              <a:t>/)</a:t>
            </a:r>
            <a:endParaRPr lang="ru-RU" sz="2000" i="1"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269450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117601" y="341523"/>
            <a:ext cx="10401299" cy="5551277"/>
          </a:xfrm>
        </p:spPr>
        <p:txBody>
          <a:bodyPr>
            <a:noAutofit/>
          </a:bodyPr>
          <a:lstStyle/>
          <a:p>
            <a:pPr marL="45720" indent="457200" algn="ctr">
              <a:spcBef>
                <a:spcPts val="0"/>
              </a:spcBef>
              <a:buNone/>
            </a:pPr>
            <a:r>
              <a:rPr lang="ru-RU" sz="1800" b="1" u="sng" dirty="0" err="1">
                <a:solidFill>
                  <a:srgbClr val="FF0000"/>
                </a:solidFill>
                <a:cs typeface="Times New Roman" panose="02020603050405020304" pitchFamily="18" charset="0"/>
              </a:rPr>
              <a:t>Ознаки</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щодо</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учасників</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фінансових</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операцій</a:t>
            </a:r>
            <a:r>
              <a:rPr lang="ru-RU" sz="1800" b="1" u="sng" dirty="0">
                <a:solidFill>
                  <a:srgbClr val="FF0000"/>
                </a:solidFill>
                <a:cs typeface="Times New Roman" panose="02020603050405020304" pitchFamily="18" charset="0"/>
              </a:rPr>
              <a:t>:</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a:p>
            <a:pPr marL="388620" indent="-34290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реєстрація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підприємств</a:t>
            </a:r>
            <a:r>
              <a:rPr lang="ru-RU" sz="1800" dirty="0">
                <a:solidFill>
                  <a:schemeClr val="tx1">
                    <a:lumMod val="95000"/>
                    <a:lumOff val="5000"/>
                  </a:schemeClr>
                </a:solidFill>
                <a:cs typeface="Times New Roman" panose="02020603050405020304" pitchFamily="18" charset="0"/>
              </a:rPr>
              <a:t> на </a:t>
            </a:r>
            <a:r>
              <a:rPr lang="ru-RU" sz="1800" dirty="0" err="1">
                <a:solidFill>
                  <a:schemeClr val="tx1">
                    <a:lumMod val="95000"/>
                    <a:lumOff val="5000"/>
                  </a:schemeClr>
                </a:solidFill>
                <a:cs typeface="Times New Roman" panose="02020603050405020304" pitchFamily="18" charset="0"/>
              </a:rPr>
              <a:t>підставних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осіб</a:t>
            </a:r>
            <a:r>
              <a:rPr lang="ru-RU" sz="18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виконання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засновником</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функцій</a:t>
            </a:r>
            <a:r>
              <a:rPr lang="ru-RU" sz="1800" dirty="0">
                <a:solidFill>
                  <a:schemeClr val="tx1">
                    <a:lumMod val="95000"/>
                    <a:lumOff val="5000"/>
                  </a:schemeClr>
                </a:solidFill>
                <a:cs typeface="Times New Roman" panose="02020603050405020304" pitchFamily="18" charset="0"/>
              </a:rPr>
              <a:t> директора і бухгалтера </a:t>
            </a:r>
            <a:r>
              <a:rPr lang="ru-RU" sz="1800" dirty="0" err="1">
                <a:solidFill>
                  <a:schemeClr val="tx1">
                    <a:lumMod val="95000"/>
                    <a:lumOff val="5000"/>
                  </a:schemeClr>
                </a:solidFill>
                <a:cs typeface="Times New Roman" panose="02020603050405020304" pitchFamily="18" charset="0"/>
              </a:rPr>
              <a:t>підприємства</a:t>
            </a:r>
            <a:r>
              <a:rPr lang="ru-RU" sz="1800" dirty="0">
                <a:solidFill>
                  <a:schemeClr val="tx1">
                    <a:lumMod val="95000"/>
                    <a:lumOff val="5000"/>
                  </a:schemeClr>
                </a:solidFill>
                <a:cs typeface="Times New Roman" panose="02020603050405020304" pitchFamily="18" charset="0"/>
              </a:rPr>
              <a:t>, часта </a:t>
            </a:r>
            <a:r>
              <a:rPr lang="ru-RU" sz="1800" dirty="0" err="1">
                <a:solidFill>
                  <a:schemeClr val="tx1">
                    <a:lumMod val="95000"/>
                    <a:lumOff val="5000"/>
                  </a:schemeClr>
                </a:solidFill>
                <a:cs typeface="Times New Roman" panose="02020603050405020304" pitchFamily="18" charset="0"/>
              </a:rPr>
              <a:t>зміна</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засновників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посадових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осіб</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неможливість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установити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їх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місце</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перебування</a:t>
            </a:r>
            <a:r>
              <a:rPr lang="ru-RU" sz="18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800" dirty="0">
                <a:solidFill>
                  <a:schemeClr val="tx1">
                    <a:lumMod val="95000"/>
                    <a:lumOff val="5000"/>
                  </a:schemeClr>
                </a:solidFill>
                <a:cs typeface="Times New Roman" panose="02020603050405020304" pitchFamily="18" charset="0"/>
              </a:rPr>
              <a:t>невеликий </a:t>
            </a:r>
            <a:r>
              <a:rPr lang="ru-RU" sz="1800" dirty="0" err="1">
                <a:solidFill>
                  <a:schemeClr val="tx1">
                    <a:lumMod val="95000"/>
                    <a:lumOff val="5000"/>
                  </a:schemeClr>
                </a:solidFill>
                <a:cs typeface="Times New Roman" panose="02020603050405020304" pitchFamily="18" charset="0"/>
              </a:rPr>
              <a:t>розмір</a:t>
            </a:r>
            <a:r>
              <a:rPr lang="ru-RU" sz="1800" dirty="0">
                <a:solidFill>
                  <a:schemeClr val="tx1">
                    <a:lumMod val="95000"/>
                    <a:lumOff val="5000"/>
                  </a:schemeClr>
                </a:solidFill>
                <a:cs typeface="Times New Roman" panose="02020603050405020304" pitchFamily="18" charset="0"/>
              </a:rPr>
              <a:t> статутного </a:t>
            </a:r>
            <a:r>
              <a:rPr lang="ru-RU" sz="1800" dirty="0" err="1">
                <a:solidFill>
                  <a:schemeClr val="tx1">
                    <a:lumMod val="95000"/>
                    <a:lumOff val="5000"/>
                  </a:schemeClr>
                </a:solidFill>
                <a:cs typeface="Times New Roman" panose="02020603050405020304" pitchFamily="18" charset="0"/>
              </a:rPr>
              <a:t>капіталу</a:t>
            </a:r>
            <a:r>
              <a:rPr lang="ru-RU" sz="18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відсутність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ознак</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ведення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статутної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ведення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такої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в </a:t>
            </a:r>
            <a:r>
              <a:rPr lang="ru-RU" sz="1800" dirty="0" err="1">
                <a:solidFill>
                  <a:schemeClr val="tx1">
                    <a:lumMod val="95000"/>
                    <a:lumOff val="5000"/>
                  </a:schemeClr>
                </a:solidFill>
                <a:cs typeface="Times New Roman" panose="02020603050405020304" pitchFamily="18" charset="0"/>
              </a:rPr>
              <a:t>мінімальному</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розмірі</a:t>
            </a:r>
            <a:r>
              <a:rPr lang="ru-RU" sz="18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відсутність</a:t>
            </a:r>
            <a:r>
              <a:rPr lang="ru-RU" sz="1800" dirty="0">
                <a:solidFill>
                  <a:schemeClr val="tx1">
                    <a:lumMod val="95000"/>
                    <a:lumOff val="5000"/>
                  </a:schemeClr>
                </a:solidFill>
                <a:cs typeface="Times New Roman" panose="02020603050405020304" pitchFamily="18" charset="0"/>
              </a:rPr>
              <a:t> штату </a:t>
            </a:r>
            <a:r>
              <a:rPr lang="ru-RU" sz="1800" dirty="0" err="1">
                <a:solidFill>
                  <a:schemeClr val="tx1">
                    <a:lumMod val="95000"/>
                    <a:lumOff val="5000"/>
                  </a:schemeClr>
                </a:solidFill>
                <a:cs typeface="Times New Roman" panose="02020603050405020304" pitchFamily="18" charset="0"/>
              </a:rPr>
              <a:t>працівників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виробничих</a:t>
            </a:r>
            <a:r>
              <a:rPr lang="ru-RU" sz="1800" dirty="0">
                <a:solidFill>
                  <a:schemeClr val="tx1">
                    <a:lumMod val="95000"/>
                    <a:lumOff val="5000"/>
                  </a:schemeClr>
                </a:solidFill>
                <a:cs typeface="Times New Roman" panose="02020603050405020304" pitchFamily="18" charset="0"/>
              </a:rPr>
              <a:t> і </a:t>
            </a:r>
            <a:r>
              <a:rPr lang="ru-RU" sz="1800" dirty="0" err="1">
                <a:solidFill>
                  <a:schemeClr val="tx1">
                    <a:lumMod val="95000"/>
                    <a:lumOff val="5000"/>
                  </a:schemeClr>
                </a:solidFill>
                <a:cs typeface="Times New Roman" panose="02020603050405020304" pitchFamily="18" charset="0"/>
              </a:rPr>
              <a:t>складських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приміщень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необхідних</a:t>
            </a:r>
            <a:r>
              <a:rPr lang="ru-RU" sz="1800" dirty="0">
                <a:solidFill>
                  <a:schemeClr val="tx1">
                    <a:lumMod val="95000"/>
                    <a:lumOff val="5000"/>
                  </a:schemeClr>
                </a:solidFill>
                <a:cs typeface="Times New Roman" panose="02020603050405020304" pitchFamily="18" charset="0"/>
              </a:rPr>
              <a:t> для </a:t>
            </a:r>
            <a:r>
              <a:rPr lang="ru-RU" sz="1800" dirty="0" err="1">
                <a:solidFill>
                  <a:schemeClr val="tx1">
                    <a:lumMod val="95000"/>
                    <a:lumOff val="5000"/>
                  </a:schemeClr>
                </a:solidFill>
                <a:cs typeface="Times New Roman" panose="02020603050405020304" pitchFamily="18" charset="0"/>
              </a:rPr>
              <a:t>ведення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статутної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реєстрація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офісів</a:t>
            </a:r>
            <a:r>
              <a:rPr lang="ru-RU" sz="1800" dirty="0">
                <a:solidFill>
                  <a:schemeClr val="tx1">
                    <a:lumMod val="95000"/>
                    <a:lumOff val="5000"/>
                  </a:schemeClr>
                </a:solidFill>
                <a:cs typeface="Times New Roman" panose="02020603050405020304" pitchFamily="18" charset="0"/>
              </a:rPr>
              <a:t> за </a:t>
            </a:r>
            <a:r>
              <a:rPr lang="ru-RU" sz="1800" dirty="0" err="1">
                <a:solidFill>
                  <a:schemeClr val="tx1">
                    <a:lumMod val="95000"/>
                    <a:lumOff val="5000"/>
                  </a:schemeClr>
                </a:solidFill>
                <a:cs typeface="Times New Roman" panose="02020603050405020304" pitchFamily="18" charset="0"/>
              </a:rPr>
              <a:t>місцем</a:t>
            </a:r>
            <a:r>
              <a:rPr lang="ru-RU" sz="1800" dirty="0">
                <a:solidFill>
                  <a:schemeClr val="tx1">
                    <a:lumMod val="95000"/>
                    <a:lumOff val="5000"/>
                  </a:schemeClr>
                </a:solidFill>
                <a:cs typeface="Times New Roman" panose="02020603050405020304" pitchFamily="18" charset="0"/>
              </a:rPr>
              <a:t> так </a:t>
            </a:r>
            <a:r>
              <a:rPr lang="ru-RU" sz="1800" dirty="0" err="1">
                <a:solidFill>
                  <a:schemeClr val="tx1">
                    <a:lumMod val="95000"/>
                    <a:lumOff val="5000"/>
                  </a:schemeClr>
                </a:solidFill>
                <a:cs typeface="Times New Roman" panose="02020603050405020304" pitchFamily="18" charset="0"/>
              </a:rPr>
              <a:t>званої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масової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реєстрації</a:t>
            </a:r>
            <a:r>
              <a:rPr lang="ru-RU" sz="1800" dirty="0">
                <a:solidFill>
                  <a:schemeClr val="tx1">
                    <a:lumMod val="95000"/>
                    <a:lumOff val="5000"/>
                  </a:schemeClr>
                </a:solidFill>
                <a:cs typeface="Times New Roman" panose="02020603050405020304" pitchFamily="18" charset="0"/>
              </a:rPr>
              <a:t>;</a:t>
            </a:r>
          </a:p>
          <a:p>
            <a:pPr marL="388620" indent="-34290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подання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звітності</a:t>
            </a:r>
            <a:r>
              <a:rPr lang="ru-RU" sz="1800" dirty="0">
                <a:solidFill>
                  <a:schemeClr val="tx1">
                    <a:lumMod val="95000"/>
                    <a:lumOff val="5000"/>
                  </a:schemeClr>
                </a:solidFill>
                <a:cs typeface="Times New Roman" panose="02020603050405020304" pitchFamily="18" charset="0"/>
              </a:rPr>
              <a:t> з </a:t>
            </a:r>
            <a:r>
              <a:rPr lang="ru-RU" sz="1800" dirty="0" err="1">
                <a:solidFill>
                  <a:schemeClr val="tx1">
                    <a:lumMod val="95000"/>
                    <a:lumOff val="5000"/>
                  </a:schemeClr>
                </a:solidFill>
                <a:cs typeface="Times New Roman" panose="02020603050405020304" pitchFamily="18" charset="0"/>
              </a:rPr>
              <a:t>мінімальним</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обсягом</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доходів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з великим оборотом, але </a:t>
            </a:r>
            <a:r>
              <a:rPr lang="ru-RU" sz="1800" dirty="0" err="1">
                <a:solidFill>
                  <a:schemeClr val="tx1">
                    <a:lumMod val="95000"/>
                    <a:lumOff val="5000"/>
                  </a:schemeClr>
                </a:solidFill>
                <a:cs typeface="Times New Roman" panose="02020603050405020304" pitchFamily="18" charset="0"/>
              </a:rPr>
              <a:t>мізерною</a:t>
            </a:r>
            <a:r>
              <a:rPr lang="ru-RU" sz="1800" dirty="0">
                <a:solidFill>
                  <a:schemeClr val="tx1">
                    <a:lumMod val="95000"/>
                    <a:lumOff val="5000"/>
                  </a:schemeClr>
                </a:solidFill>
                <a:cs typeface="Times New Roman" panose="02020603050405020304" pitchFamily="18" charset="0"/>
              </a:rPr>
              <a:t> сумою </a:t>
            </a:r>
            <a:r>
              <a:rPr lang="ru-RU" sz="1800" dirty="0" err="1">
                <a:solidFill>
                  <a:schemeClr val="tx1">
                    <a:lumMod val="95000"/>
                    <a:lumOff val="5000"/>
                  </a:schemeClr>
                </a:solidFill>
                <a:cs typeface="Times New Roman" panose="02020603050405020304" pitchFamily="18" charset="0"/>
              </a:rPr>
              <a:t>податків</a:t>
            </a:r>
            <a:r>
              <a:rPr lang="ru-RU" sz="18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1800" b="1" u="sng" dirty="0" err="1">
                <a:solidFill>
                  <a:srgbClr val="FF0000"/>
                </a:solidFill>
                <a:cs typeface="Times New Roman" panose="02020603050405020304" pitchFamily="18" charset="0"/>
              </a:rPr>
              <a:t>Ознаки</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щодо</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фінансово-господарської</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діяльності</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учасників</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фінансових</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операцій</a:t>
            </a:r>
            <a:r>
              <a:rPr lang="ru-RU" sz="1800" b="1" u="sng" dirty="0">
                <a:solidFill>
                  <a:srgbClr val="FF0000"/>
                </a:solidFill>
                <a:cs typeface="Times New Roman" panose="02020603050405020304" pitchFamily="18" charset="0"/>
              </a:rPr>
              <a:t>:</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збільшення</a:t>
            </a:r>
            <a:r>
              <a:rPr lang="ru-RU" sz="1800" dirty="0">
                <a:solidFill>
                  <a:schemeClr val="tx1">
                    <a:lumMod val="95000"/>
                    <a:lumOff val="5000"/>
                  </a:schemeClr>
                </a:solidFill>
                <a:cs typeface="Times New Roman" panose="02020603050405020304" pitchFamily="18" charset="0"/>
              </a:rPr>
              <a:t> денного грошового обороту до </a:t>
            </a:r>
            <a:r>
              <a:rPr lang="ru-RU" sz="1800" dirty="0" err="1">
                <a:solidFill>
                  <a:schemeClr val="tx1">
                    <a:lumMod val="95000"/>
                    <a:lumOff val="5000"/>
                  </a:schemeClr>
                </a:solidFill>
                <a:cs typeface="Times New Roman" panose="02020603050405020304" pitchFamily="18" charset="0"/>
              </a:rPr>
              <a:t>кінця</a:t>
            </a:r>
            <a:r>
              <a:rPr lang="ru-RU" sz="1800" dirty="0">
                <a:solidFill>
                  <a:schemeClr val="tx1">
                    <a:lumMod val="95000"/>
                    <a:lumOff val="5000"/>
                  </a:schemeClr>
                </a:solidFill>
                <a:cs typeface="Times New Roman" panose="02020603050405020304" pitchFamily="18" charset="0"/>
              </a:rPr>
              <a:t> дня (</a:t>
            </a:r>
            <a:r>
              <a:rPr lang="ru-RU" sz="1800" dirty="0" err="1">
                <a:solidFill>
                  <a:schemeClr val="tx1">
                    <a:lumMod val="95000"/>
                    <a:lumOff val="5000"/>
                  </a:schemeClr>
                </a:solidFill>
                <a:cs typeface="Times New Roman" panose="02020603050405020304" pitchFamily="18" charset="0"/>
              </a:rPr>
              <a:t>тижня</a:t>
            </a:r>
            <a:r>
              <a:rPr lang="ru-RU" sz="1800" dirty="0">
                <a:solidFill>
                  <a:schemeClr val="tx1">
                    <a:lumMod val="95000"/>
                    <a:lumOff val="5000"/>
                  </a:schemeClr>
                </a:solidFill>
                <a:cs typeface="Times New Roman" panose="02020603050405020304" pitchFamily="18" charset="0"/>
              </a:rPr>
              <a:t>), а </a:t>
            </a:r>
            <a:r>
              <a:rPr lang="ru-RU" sz="1800" dirty="0" err="1">
                <a:solidFill>
                  <a:schemeClr val="tx1">
                    <a:lumMod val="95000"/>
                    <a:lumOff val="5000"/>
                  </a:schemeClr>
                </a:solidFill>
                <a:cs typeface="Times New Roman" panose="02020603050405020304" pitchFamily="18" charset="0"/>
              </a:rPr>
              <a:t>потім</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різке</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зниження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цього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показника</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застосування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багатобічних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розрахунків</a:t>
            </a:r>
            <a:r>
              <a:rPr lang="ru-RU" sz="1800" dirty="0">
                <a:solidFill>
                  <a:schemeClr val="tx1">
                    <a:lumMod val="95000"/>
                    <a:lumOff val="5000"/>
                  </a:schemeClr>
                </a:solidFill>
                <a:cs typeface="Times New Roman" panose="02020603050405020304" pitchFamily="18" charset="0"/>
              </a:rPr>
              <a:t> і </a:t>
            </a:r>
            <a:r>
              <a:rPr lang="ru-RU" sz="1800" dirty="0" err="1">
                <a:solidFill>
                  <a:schemeClr val="tx1">
                    <a:lumMod val="95000"/>
                    <a:lumOff val="5000"/>
                  </a:schemeClr>
                </a:solidFill>
                <a:cs typeface="Times New Roman" panose="02020603050405020304" pitchFamily="18" charset="0"/>
              </a:rPr>
              <a:t>платежів</a:t>
            </a:r>
            <a:r>
              <a:rPr lang="ru-RU" sz="1800" dirty="0">
                <a:solidFill>
                  <a:schemeClr val="tx1">
                    <a:lumMod val="95000"/>
                    <a:lumOff val="5000"/>
                  </a:schemeClr>
                </a:solidFill>
                <a:cs typeface="Times New Roman" panose="02020603050405020304" pitchFamily="18" charset="0"/>
              </a:rPr>
              <a:t> з великою </a:t>
            </a:r>
            <a:r>
              <a:rPr lang="ru-RU" sz="1800" dirty="0" err="1">
                <a:solidFill>
                  <a:schemeClr val="tx1">
                    <a:lumMod val="95000"/>
                    <a:lumOff val="5000"/>
                  </a:schemeClr>
                </a:solidFill>
                <a:cs typeface="Times New Roman" panose="02020603050405020304" pitchFamily="18" charset="0"/>
              </a:rPr>
              <a:t>кількістю</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учасників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операцій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які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розташовані</a:t>
            </a:r>
            <a:r>
              <a:rPr lang="ru-RU" sz="1800" dirty="0">
                <a:solidFill>
                  <a:schemeClr val="tx1">
                    <a:lumMod val="95000"/>
                    <a:lumOff val="5000"/>
                  </a:schemeClr>
                </a:solidFill>
                <a:cs typeface="Times New Roman" panose="02020603050405020304" pitchFamily="18" charset="0"/>
              </a:rPr>
              <a:t> в </a:t>
            </a:r>
            <a:r>
              <a:rPr lang="ru-RU" sz="1800" dirty="0" err="1">
                <a:solidFill>
                  <a:schemeClr val="tx1">
                    <a:lumMod val="95000"/>
                    <a:lumOff val="5000"/>
                  </a:schemeClr>
                </a:solidFill>
                <a:cs typeface="Times New Roman" panose="02020603050405020304" pitchFamily="18" charset="0"/>
              </a:rPr>
              <a:t>різних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територіальних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одиницях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зареєстровані</a:t>
            </a:r>
            <a:r>
              <a:rPr lang="ru-RU" sz="1800" dirty="0">
                <a:solidFill>
                  <a:schemeClr val="tx1">
                    <a:lumMod val="95000"/>
                    <a:lumOff val="5000"/>
                  </a:schemeClr>
                </a:solidFill>
                <a:cs typeface="Times New Roman" panose="02020603050405020304" pitchFamily="18" charset="0"/>
              </a:rPr>
              <a:t> за </a:t>
            </a:r>
            <a:r>
              <a:rPr lang="ru-RU" sz="1800" dirty="0" err="1">
                <a:solidFill>
                  <a:schemeClr val="tx1">
                    <a:lumMod val="95000"/>
                    <a:lumOff val="5000"/>
                  </a:schemeClr>
                </a:solidFill>
                <a:cs typeface="Times New Roman" panose="02020603050405020304" pitchFamily="18" charset="0"/>
              </a:rPr>
              <a:t>однією</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адресою</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відсутність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руху</a:t>
            </a:r>
            <a:r>
              <a:rPr lang="ru-RU" sz="1800" dirty="0">
                <a:solidFill>
                  <a:schemeClr val="tx1">
                    <a:lumMod val="95000"/>
                    <a:lumOff val="5000"/>
                  </a:schemeClr>
                </a:solidFill>
                <a:cs typeface="Times New Roman" panose="02020603050405020304" pitchFamily="18" charset="0"/>
              </a:rPr>
              <a:t> грошей за </a:t>
            </a:r>
            <a:r>
              <a:rPr lang="ru-RU" sz="1800" dirty="0" err="1">
                <a:solidFill>
                  <a:schemeClr val="tx1">
                    <a:lumMod val="95000"/>
                    <a:lumOff val="5000"/>
                  </a:schemeClr>
                </a:solidFill>
                <a:cs typeface="Times New Roman" panose="02020603050405020304" pitchFamily="18" charset="0"/>
              </a:rPr>
              <a:t>рахунками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занадто</a:t>
            </a:r>
            <a:r>
              <a:rPr lang="ru-RU" sz="1800" dirty="0">
                <a:solidFill>
                  <a:schemeClr val="tx1">
                    <a:lumMod val="95000"/>
                    <a:lumOff val="5000"/>
                  </a:schemeClr>
                </a:solidFill>
                <a:cs typeface="Times New Roman" panose="02020603050405020304" pitchFamily="18" charset="0"/>
              </a:rPr>
              <a:t> великий </a:t>
            </a:r>
            <a:r>
              <a:rPr lang="ru-RU" sz="1800" dirty="0" err="1">
                <a:solidFill>
                  <a:schemeClr val="tx1">
                    <a:lumMod val="95000"/>
                    <a:lumOff val="5000"/>
                  </a:schemeClr>
                </a:solidFill>
                <a:cs typeface="Times New Roman" panose="02020603050405020304" pitchFamily="18" charset="0"/>
              </a:rPr>
              <a:t>обсяг</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фінансових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операцій</a:t>
            </a:r>
            <a:r>
              <a:rPr lang="ru-RU" sz="1800" dirty="0">
                <a:solidFill>
                  <a:schemeClr val="tx1">
                    <a:lumMod val="95000"/>
                    <a:lumOff val="5000"/>
                  </a:schemeClr>
                </a:solidFill>
                <a:cs typeface="Times New Roman" panose="02020603050405020304" pitchFamily="18" charset="0"/>
              </a:rPr>
              <a:t> у </a:t>
            </a:r>
            <a:r>
              <a:rPr lang="ru-RU" sz="1800" dirty="0" err="1">
                <a:solidFill>
                  <a:schemeClr val="tx1">
                    <a:lumMod val="95000"/>
                    <a:lumOff val="5000"/>
                  </a:schemeClr>
                </a:solidFill>
                <a:cs typeface="Times New Roman" panose="02020603050405020304" pitchFamily="18" charset="0"/>
              </a:rPr>
              <a:t>новоствореного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підприємства</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a:solidFill>
                  <a:schemeClr val="tx1">
                    <a:lumMod val="95000"/>
                    <a:lumOff val="5000"/>
                  </a:schemeClr>
                </a:solidFill>
                <a:cs typeface="Times New Roman" panose="02020603050405020304" pitchFamily="18" charset="0"/>
              </a:rPr>
              <a:t>велика </a:t>
            </a:r>
            <a:r>
              <a:rPr lang="ru-RU" sz="1800" dirty="0" err="1">
                <a:solidFill>
                  <a:schemeClr val="tx1">
                    <a:lumMod val="95000"/>
                    <a:lumOff val="5000"/>
                  </a:schemeClr>
                </a:solidFill>
                <a:cs typeface="Times New Roman" panose="02020603050405020304" pitchFamily="18" charset="0"/>
              </a:rPr>
              <a:t>кількість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контрагентів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що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перераховують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гроші</a:t>
            </a:r>
            <a:r>
              <a:rPr lang="ru-RU" sz="1800" dirty="0">
                <a:solidFill>
                  <a:schemeClr val="tx1">
                    <a:lumMod val="95000"/>
                    <a:lumOff val="5000"/>
                  </a:schemeClr>
                </a:solidFill>
                <a:cs typeface="Times New Roman" panose="02020603050405020304" pitchFamily="18" charset="0"/>
              </a:rPr>
              <a:t> на </a:t>
            </a:r>
            <a:r>
              <a:rPr lang="ru-RU" sz="1800" dirty="0" err="1">
                <a:solidFill>
                  <a:schemeClr val="tx1">
                    <a:lumMod val="95000"/>
                    <a:lumOff val="5000"/>
                  </a:schemeClr>
                </a:solidFill>
                <a:cs typeface="Times New Roman" panose="02020603050405020304" pitchFamily="18" charset="0"/>
              </a:rPr>
              <a:t>рахунки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клієнта</a:t>
            </a:r>
            <a:r>
              <a:rPr lang="ru-RU" sz="1800" dirty="0">
                <a:solidFill>
                  <a:schemeClr val="tx1">
                    <a:lumMod val="95000"/>
                    <a:lumOff val="5000"/>
                  </a:schemeClr>
                </a:solidFill>
                <a:cs typeface="Times New Roman" panose="02020603050405020304" pitchFamily="18" charset="0"/>
              </a:rPr>
              <a:t> з </a:t>
            </a:r>
            <a:r>
              <a:rPr lang="ru-RU" sz="1800" dirty="0" err="1">
                <a:solidFill>
                  <a:schemeClr val="tx1">
                    <a:lumMod val="95000"/>
                    <a:lumOff val="5000"/>
                  </a:schemeClr>
                </a:solidFill>
                <a:cs typeface="Times New Roman" panose="02020603050405020304" pitchFamily="18" charset="0"/>
              </a:rPr>
              <a:t>різними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призначеннями</a:t>
            </a:r>
            <a:r>
              <a:rPr lang="ru-RU" sz="1800" dirty="0">
                <a:solidFill>
                  <a:schemeClr val="tx1">
                    <a:lumMod val="95000"/>
                    <a:lumOff val="5000"/>
                  </a:schemeClr>
                </a:solidFill>
                <a:cs typeface="Times New Roman" panose="02020603050405020304" pitchFamily="18" charset="0"/>
              </a:rPr>
              <a:t> платежу.</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1239916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117601" y="341523"/>
            <a:ext cx="10401299" cy="5551277"/>
          </a:xfrm>
        </p:spPr>
        <p:txBody>
          <a:bodyPr>
            <a:noAutofit/>
          </a:bodyPr>
          <a:lstStyle/>
          <a:p>
            <a:pPr marL="45720" indent="457200" algn="ctr">
              <a:spcBef>
                <a:spcPts val="0"/>
              </a:spcBef>
              <a:buNone/>
            </a:pPr>
            <a:r>
              <a:rPr lang="ru-RU" sz="1800" b="1" u="sng" dirty="0" err="1">
                <a:solidFill>
                  <a:srgbClr val="FF0000"/>
                </a:solidFill>
                <a:cs typeface="Times New Roman" panose="02020603050405020304" pitchFamily="18" charset="0"/>
              </a:rPr>
              <a:t>Ознаки</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щодо</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змісту</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фінансових</a:t>
            </a:r>
            <a:r>
              <a:rPr lang="ru-RU" sz="1800" b="1" u="sng" dirty="0">
                <a:solidFill>
                  <a:srgbClr val="FF0000"/>
                </a:solidFill>
                <a:cs typeface="Times New Roman" panose="02020603050405020304" pitchFamily="18" charset="0"/>
              </a:rPr>
              <a:t> </a:t>
            </a:r>
            <a:r>
              <a:rPr lang="ru-RU" sz="1800" b="1" u="sng" dirty="0" err="1">
                <a:solidFill>
                  <a:srgbClr val="FF0000"/>
                </a:solidFill>
                <a:cs typeface="Times New Roman" panose="02020603050405020304" pitchFamily="18" charset="0"/>
              </a:rPr>
              <a:t>операцій</a:t>
            </a:r>
            <a:r>
              <a:rPr lang="ru-RU" sz="1800" b="1" u="sng" dirty="0">
                <a:solidFill>
                  <a:srgbClr val="FF0000"/>
                </a:solidFill>
                <a:cs typeface="Times New Roman" panose="02020603050405020304" pitchFamily="18" charset="0"/>
              </a:rPr>
              <a:t>:</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заплутаний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незвичайний</a:t>
            </a:r>
            <a:r>
              <a:rPr lang="ru-RU" sz="1800" dirty="0">
                <a:solidFill>
                  <a:schemeClr val="tx1">
                    <a:lumMod val="95000"/>
                    <a:lumOff val="5000"/>
                  </a:schemeClr>
                </a:solidFill>
                <a:cs typeface="Times New Roman" panose="02020603050405020304" pitchFamily="18" charset="0"/>
              </a:rPr>
              <a:t> характер договору, </a:t>
            </a:r>
            <a:r>
              <a:rPr lang="ru-RU" sz="1800" dirty="0" err="1">
                <a:solidFill>
                  <a:schemeClr val="tx1">
                    <a:lumMod val="95000"/>
                    <a:lumOff val="5000"/>
                  </a:schemeClr>
                </a:solidFill>
                <a:cs typeface="Times New Roman" panose="02020603050405020304" pitchFamily="18" charset="0"/>
              </a:rPr>
              <a:t>що</a:t>
            </a:r>
            <a:r>
              <a:rPr lang="ru-RU" sz="1800" dirty="0">
                <a:solidFill>
                  <a:schemeClr val="tx1">
                    <a:lumMod val="95000"/>
                    <a:lumOff val="5000"/>
                  </a:schemeClr>
                </a:solidFill>
                <a:cs typeface="Times New Roman" panose="02020603050405020304" pitchFamily="18" charset="0"/>
              </a:rPr>
              <a:t> не </a:t>
            </a:r>
            <a:r>
              <a:rPr lang="ru-RU" sz="1800" dirty="0" err="1">
                <a:solidFill>
                  <a:schemeClr val="tx1">
                    <a:lumMod val="95000"/>
                    <a:lumOff val="5000"/>
                  </a:schemeClr>
                </a:solidFill>
                <a:cs typeface="Times New Roman" panose="02020603050405020304" pitchFamily="18" charset="0"/>
              </a:rPr>
              <a:t>має</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економічного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сенсу</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очевидної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законної</a:t>
            </a:r>
            <a:r>
              <a:rPr lang="ru-RU" sz="1800" dirty="0">
                <a:solidFill>
                  <a:schemeClr val="tx1">
                    <a:lumMod val="95000"/>
                    <a:lumOff val="5000"/>
                  </a:schemeClr>
                </a:solidFill>
                <a:cs typeface="Times New Roman" panose="02020603050405020304" pitchFamily="18" charset="0"/>
              </a:rPr>
              <a:t> мети;</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невідповідність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суті</a:t>
            </a:r>
            <a:r>
              <a:rPr lang="ru-RU" sz="1800" dirty="0">
                <a:solidFill>
                  <a:schemeClr val="tx1">
                    <a:lumMod val="95000"/>
                    <a:lumOff val="5000"/>
                  </a:schemeClr>
                </a:solidFill>
                <a:cs typeface="Times New Roman" panose="02020603050405020304" pitchFamily="18" charset="0"/>
              </a:rPr>
              <a:t> договору (</a:t>
            </a:r>
            <a:r>
              <a:rPr lang="ru-RU" sz="1800" dirty="0" err="1">
                <a:solidFill>
                  <a:schemeClr val="tx1">
                    <a:lumMod val="95000"/>
                    <a:lumOff val="5000"/>
                  </a:schemeClr>
                </a:solidFill>
                <a:cs typeface="Times New Roman" panose="02020603050405020304" pitchFamily="18" charset="0"/>
              </a:rPr>
              <a:t>операції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статутній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СГ;</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відсутність</a:t>
            </a:r>
            <a:r>
              <a:rPr lang="ru-RU" sz="1800" dirty="0">
                <a:solidFill>
                  <a:schemeClr val="tx1">
                    <a:lumMod val="95000"/>
                    <a:lumOff val="5000"/>
                  </a:schemeClr>
                </a:solidFill>
                <a:cs typeface="Times New Roman" panose="02020603050405020304" pitchFamily="18" charset="0"/>
              </a:rPr>
              <a:t> у договорах </a:t>
            </a:r>
            <a:r>
              <a:rPr lang="ru-RU" sz="1800" dirty="0" err="1">
                <a:solidFill>
                  <a:schemeClr val="tx1">
                    <a:lumMod val="95000"/>
                    <a:lumOff val="5000"/>
                  </a:schemeClr>
                </a:solidFill>
                <a:cs typeface="Times New Roman" panose="02020603050405020304" pitchFamily="18" charset="0"/>
              </a:rPr>
              <a:t>умови</a:t>
            </a:r>
            <a:r>
              <a:rPr lang="ru-RU" sz="1800" dirty="0">
                <a:solidFill>
                  <a:schemeClr val="tx1">
                    <a:lumMod val="95000"/>
                    <a:lumOff val="5000"/>
                  </a:schemeClr>
                </a:solidFill>
                <a:cs typeface="Times New Roman" panose="02020603050405020304" pitchFamily="18" charset="0"/>
              </a:rPr>
              <a:t> про </a:t>
            </a:r>
            <a:r>
              <a:rPr lang="ru-RU" sz="1800" dirty="0" err="1">
                <a:solidFill>
                  <a:schemeClr val="tx1">
                    <a:lumMod val="95000"/>
                    <a:lumOff val="5000"/>
                  </a:schemeClr>
                </a:solidFill>
                <a:cs typeface="Times New Roman" panose="02020603050405020304" pitchFamily="18" charset="0"/>
              </a:rPr>
              <a:t>відповідальність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сторін</a:t>
            </a:r>
            <a:r>
              <a:rPr lang="ru-RU" sz="1800" dirty="0">
                <a:solidFill>
                  <a:schemeClr val="tx1">
                    <a:lumMod val="95000"/>
                    <a:lumOff val="5000"/>
                  </a:schemeClr>
                </a:solidFill>
                <a:cs typeface="Times New Roman" panose="02020603050405020304" pitchFamily="18" charset="0"/>
              </a:rPr>
              <a:t> за </a:t>
            </a:r>
            <a:r>
              <a:rPr lang="ru-RU" sz="1800" dirty="0" err="1">
                <a:solidFill>
                  <a:schemeClr val="tx1">
                    <a:lumMod val="95000"/>
                    <a:lumOff val="5000"/>
                  </a:schemeClr>
                </a:solidFill>
                <a:cs typeface="Times New Roman" panose="02020603050405020304" pitchFamily="18" charset="0"/>
              </a:rPr>
              <a:t>порушення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договірних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зобов'язань</a:t>
            </a:r>
            <a:r>
              <a:rPr lang="ru-RU" sz="1800" dirty="0">
                <a:solidFill>
                  <a:schemeClr val="tx1">
                    <a:lumMod val="95000"/>
                    <a:lumOff val="5000"/>
                  </a:schemeClr>
                </a:solidFill>
                <a:cs typeface="Times New Roman" panose="02020603050405020304" pitchFamily="18" charset="0"/>
              </a:rPr>
              <a:t> (у </a:t>
            </a:r>
            <a:r>
              <a:rPr lang="ru-RU" sz="1800" dirty="0" err="1">
                <a:solidFill>
                  <a:schemeClr val="tx1">
                    <a:lumMod val="95000"/>
                    <a:lumOff val="5000"/>
                  </a:schemeClr>
                </a:solidFill>
                <a:cs typeface="Times New Roman" panose="02020603050405020304" pitchFamily="18" charset="0"/>
              </a:rPr>
              <a:t>вигляді</a:t>
            </a:r>
            <a:r>
              <a:rPr lang="ru-RU" sz="1800" dirty="0">
                <a:solidFill>
                  <a:schemeClr val="tx1">
                    <a:lumMod val="95000"/>
                    <a:lumOff val="5000"/>
                  </a:schemeClr>
                </a:solidFill>
                <a:cs typeface="Times New Roman" panose="02020603050405020304" pitchFamily="18" charset="0"/>
              </a:rPr>
              <a:t> штрафу, </a:t>
            </a:r>
            <a:r>
              <a:rPr lang="ru-RU" sz="1800" dirty="0" err="1">
                <a:solidFill>
                  <a:schemeClr val="tx1">
                    <a:lumMod val="95000"/>
                    <a:lumOff val="5000"/>
                  </a:schemeClr>
                </a:solidFill>
                <a:cs typeface="Times New Roman" panose="02020603050405020304" pitchFamily="18" charset="0"/>
              </a:rPr>
              <a:t>пені</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a:solidFill>
                  <a:schemeClr val="tx1">
                    <a:lumMod val="95000"/>
                    <a:lumOff val="5000"/>
                  </a:schemeClr>
                </a:solidFill>
                <a:cs typeface="Times New Roman" panose="02020603050405020304" pitchFamily="18" charset="0"/>
              </a:rPr>
              <a:t>велика сума </a:t>
            </a:r>
            <a:r>
              <a:rPr lang="ru-RU" sz="1800" dirty="0" err="1">
                <a:solidFill>
                  <a:schemeClr val="tx1">
                    <a:lumMod val="95000"/>
                    <a:lumOff val="5000"/>
                  </a:schemeClr>
                </a:solidFill>
                <a:cs typeface="Times New Roman" panose="02020603050405020304" pitchFamily="18" charset="0"/>
              </a:rPr>
              <a:t>готівки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отримана</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від</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комерційної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для </a:t>
            </a:r>
            <a:r>
              <a:rPr lang="ru-RU" sz="1800" dirty="0" err="1">
                <a:solidFill>
                  <a:schemeClr val="tx1">
                    <a:lumMod val="95000"/>
                    <a:lumOff val="5000"/>
                  </a:schemeClr>
                </a:solidFill>
                <a:cs typeface="Times New Roman" panose="02020603050405020304" pitchFamily="18" charset="0"/>
              </a:rPr>
              <a:t>якої</a:t>
            </a:r>
            <a:r>
              <a:rPr lang="ru-RU" sz="1800" dirty="0">
                <a:solidFill>
                  <a:schemeClr val="tx1">
                    <a:lumMod val="95000"/>
                    <a:lumOff val="5000"/>
                  </a:schemeClr>
                </a:solidFill>
                <a:cs typeface="Times New Roman" panose="02020603050405020304" pitchFamily="18" charset="0"/>
              </a:rPr>
              <a:t> не </a:t>
            </a:r>
            <a:r>
              <a:rPr lang="ru-RU" sz="1800" dirty="0" err="1">
                <a:solidFill>
                  <a:schemeClr val="tx1">
                    <a:lumMod val="95000"/>
                    <a:lumOff val="5000"/>
                  </a:schemeClr>
                </a:solidFill>
                <a:cs typeface="Times New Roman" panose="02020603050405020304" pitchFamily="18" charset="0"/>
              </a:rPr>
              <a:t>властиві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готівкові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розрахунки</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зарахування</a:t>
            </a:r>
            <a:r>
              <a:rPr lang="ru-RU" sz="1800" dirty="0">
                <a:solidFill>
                  <a:schemeClr val="tx1">
                    <a:lumMod val="95000"/>
                    <a:lumOff val="5000"/>
                  </a:schemeClr>
                </a:solidFill>
                <a:cs typeface="Times New Roman" panose="02020603050405020304" pitchFamily="18" charset="0"/>
              </a:rPr>
              <a:t> в один </a:t>
            </a:r>
            <a:r>
              <a:rPr lang="ru-RU" sz="1800" dirty="0" err="1">
                <a:solidFill>
                  <a:schemeClr val="tx1">
                    <a:lumMod val="95000"/>
                    <a:lumOff val="5000"/>
                  </a:schemeClr>
                </a:solidFill>
                <a:cs typeface="Times New Roman" panose="02020603050405020304" pitchFamily="18" charset="0"/>
              </a:rPr>
              <a:t>операційний</a:t>
            </a:r>
            <a:r>
              <a:rPr lang="ru-RU" sz="1800" dirty="0">
                <a:solidFill>
                  <a:schemeClr val="tx1">
                    <a:lumMod val="95000"/>
                    <a:lumOff val="5000"/>
                  </a:schemeClr>
                </a:solidFill>
                <a:cs typeface="Times New Roman" panose="02020603050405020304" pitchFamily="18" charset="0"/>
              </a:rPr>
              <a:t> день на </a:t>
            </a:r>
            <a:r>
              <a:rPr lang="ru-RU" sz="1800" dirty="0" err="1">
                <a:solidFill>
                  <a:schemeClr val="tx1">
                    <a:lumMod val="95000"/>
                    <a:lumOff val="5000"/>
                  </a:schemeClr>
                </a:solidFill>
                <a:cs typeface="Times New Roman" panose="02020603050405020304" pitchFamily="18" charset="0"/>
              </a:rPr>
              <a:t>рахунок</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клієнта</a:t>
            </a:r>
            <a:r>
              <a:rPr lang="ru-RU" sz="1800" dirty="0">
                <a:solidFill>
                  <a:schemeClr val="tx1">
                    <a:lumMod val="95000"/>
                    <a:lumOff val="5000"/>
                  </a:schemeClr>
                </a:solidFill>
                <a:cs typeface="Times New Roman" panose="02020603050405020304" pitchFamily="18" charset="0"/>
              </a:rPr>
              <a:t> грошей </a:t>
            </a:r>
            <a:r>
              <a:rPr lang="ru-RU" sz="1800" dirty="0" err="1">
                <a:solidFill>
                  <a:schemeClr val="tx1">
                    <a:lumMod val="95000"/>
                    <a:lumOff val="5000"/>
                  </a:schemeClr>
                </a:solidFill>
                <a:cs typeface="Times New Roman" panose="02020603050405020304" pitchFamily="18" charset="0"/>
              </a:rPr>
              <a:t>від</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великої</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кількості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контрагентів</a:t>
            </a:r>
            <a:r>
              <a:rPr lang="ru-RU" sz="1800" dirty="0">
                <a:solidFill>
                  <a:schemeClr val="tx1">
                    <a:lumMod val="95000"/>
                    <a:lumOff val="5000"/>
                  </a:schemeClr>
                </a:solidFill>
                <a:cs typeface="Times New Roman" panose="02020603050405020304" pitchFamily="18" charset="0"/>
              </a:rPr>
              <a:t> і </a:t>
            </a:r>
            <a:r>
              <a:rPr lang="ru-RU" sz="1800" dirty="0" err="1">
                <a:solidFill>
                  <a:schemeClr val="tx1">
                    <a:lumMod val="95000"/>
                    <a:lumOff val="5000"/>
                  </a:schemeClr>
                </a:solidFill>
                <a:cs typeface="Times New Roman" panose="02020603050405020304" pitchFamily="18" charset="0"/>
              </a:rPr>
              <a:t>переказ</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їх</a:t>
            </a:r>
            <a:r>
              <a:rPr lang="ru-RU" sz="1800" dirty="0">
                <a:solidFill>
                  <a:schemeClr val="tx1">
                    <a:lumMod val="95000"/>
                    <a:lumOff val="5000"/>
                  </a:schemeClr>
                </a:solidFill>
                <a:cs typeface="Times New Roman" panose="02020603050405020304" pitchFamily="18" charset="0"/>
              </a:rPr>
              <a:t> того самого дня на </a:t>
            </a:r>
            <a:r>
              <a:rPr lang="ru-RU" sz="1800" dirty="0" err="1">
                <a:solidFill>
                  <a:schemeClr val="tx1">
                    <a:lumMod val="95000"/>
                    <a:lumOff val="5000"/>
                  </a:schemeClr>
                </a:solidFill>
                <a:cs typeface="Times New Roman" panose="02020603050405020304" pitchFamily="18" charset="0"/>
              </a:rPr>
              <a:t>інший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рахунок</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зняття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готівкою</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поповнення</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рахунка</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готівкою</a:t>
            </a:r>
            <a:r>
              <a:rPr lang="ru-RU" sz="1800" dirty="0">
                <a:solidFill>
                  <a:schemeClr val="tx1">
                    <a:lumMod val="95000"/>
                    <a:lumOff val="5000"/>
                  </a:schemeClr>
                </a:solidFill>
                <a:cs typeface="Times New Roman" panose="02020603050405020304" pitchFamily="18" charset="0"/>
              </a:rPr>
              <a:t> особою, </a:t>
            </a:r>
            <a:r>
              <a:rPr lang="ru-RU" sz="1800" dirty="0" err="1">
                <a:solidFill>
                  <a:schemeClr val="tx1">
                    <a:lumMod val="95000"/>
                    <a:lumOff val="5000"/>
                  </a:schemeClr>
                </a:solidFill>
                <a:cs typeface="Times New Roman" panose="02020603050405020304" pitchFamily="18" charset="0"/>
              </a:rPr>
              <a:t>рівень</a:t>
            </a:r>
            <a:r>
              <a:rPr lang="ru-RU" sz="1800" dirty="0">
                <a:solidFill>
                  <a:schemeClr val="tx1">
                    <a:lumMod val="95000"/>
                    <a:lumOff val="5000"/>
                  </a:schemeClr>
                </a:solidFill>
                <a:cs typeface="Times New Roman" panose="02020603050405020304" pitchFamily="18" charset="0"/>
              </a:rPr>
              <a:t> доходу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сфера </a:t>
            </a:r>
            <a:r>
              <a:rPr lang="ru-RU" sz="1800" dirty="0" err="1">
                <a:solidFill>
                  <a:schemeClr val="tx1">
                    <a:lumMod val="95000"/>
                    <a:lumOff val="5000"/>
                  </a:schemeClr>
                </a:solidFill>
                <a:cs typeface="Times New Roman" panose="02020603050405020304" pitchFamily="18" charset="0"/>
              </a:rPr>
              <a:t>діяльності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якої</a:t>
            </a:r>
            <a:r>
              <a:rPr lang="ru-RU" sz="1800" dirty="0">
                <a:solidFill>
                  <a:schemeClr val="tx1">
                    <a:lumMod val="95000"/>
                    <a:lumOff val="5000"/>
                  </a:schemeClr>
                </a:solidFill>
                <a:cs typeface="Times New Roman" panose="02020603050405020304" pitchFamily="18" charset="0"/>
              </a:rPr>
              <a:t> не </a:t>
            </a:r>
            <a:r>
              <a:rPr lang="ru-RU" sz="1800" dirty="0" err="1">
                <a:solidFill>
                  <a:schemeClr val="tx1">
                    <a:lumMod val="95000"/>
                    <a:lumOff val="5000"/>
                  </a:schemeClr>
                </a:solidFill>
                <a:cs typeface="Times New Roman" panose="02020603050405020304" pitchFamily="18" charset="0"/>
              </a:rPr>
              <a:t>дозволяє</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здійснювати</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фіноперацію</a:t>
            </a:r>
            <a:r>
              <a:rPr lang="ru-RU" sz="1800" dirty="0">
                <a:solidFill>
                  <a:schemeClr val="tx1">
                    <a:lumMod val="95000"/>
                    <a:lumOff val="5000"/>
                  </a:schemeClr>
                </a:solidFill>
                <a:cs typeface="Times New Roman" panose="02020603050405020304" pitchFamily="18" charset="0"/>
              </a:rPr>
              <a:t> на </a:t>
            </a:r>
            <a:r>
              <a:rPr lang="ru-RU" sz="1800" dirty="0" err="1">
                <a:solidFill>
                  <a:schemeClr val="tx1">
                    <a:lumMod val="95000"/>
                    <a:lumOff val="5000"/>
                  </a:schemeClr>
                </a:solidFill>
                <a:cs typeface="Times New Roman" panose="02020603050405020304" pitchFamily="18" charset="0"/>
              </a:rPr>
              <a:t>таку</a:t>
            </a:r>
            <a:r>
              <a:rPr lang="ru-RU" sz="1800" dirty="0">
                <a:solidFill>
                  <a:schemeClr val="tx1">
                    <a:lumMod val="95000"/>
                    <a:lumOff val="5000"/>
                  </a:schemeClr>
                </a:solidFill>
                <a:cs typeface="Times New Roman" panose="02020603050405020304" pitchFamily="18" charset="0"/>
              </a:rPr>
              <a:t> суму;</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сплата</a:t>
            </a:r>
            <a:r>
              <a:rPr lang="ru-RU" sz="1800" dirty="0">
                <a:solidFill>
                  <a:schemeClr val="tx1">
                    <a:lumMod val="95000"/>
                    <a:lumOff val="5000"/>
                  </a:schemeClr>
                </a:solidFill>
                <a:cs typeface="Times New Roman" panose="02020603050405020304" pitchFamily="18" charset="0"/>
              </a:rPr>
              <a:t> неустойки, штрафу за договором у </a:t>
            </a:r>
            <a:r>
              <a:rPr lang="ru-RU" sz="1800" dirty="0" err="1">
                <a:solidFill>
                  <a:schemeClr val="tx1">
                    <a:lumMod val="95000"/>
                    <a:lumOff val="5000"/>
                  </a:schemeClr>
                </a:solidFill>
                <a:cs typeface="Times New Roman" panose="02020603050405020304" pitchFamily="18" charset="0"/>
              </a:rPr>
              <a:t>неадекватній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сумі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більше</a:t>
            </a:r>
            <a:r>
              <a:rPr lang="ru-RU" sz="1800" dirty="0">
                <a:solidFill>
                  <a:schemeClr val="tx1">
                    <a:lumMod val="95000"/>
                    <a:lumOff val="5000"/>
                  </a:schemeClr>
                </a:solidFill>
                <a:cs typeface="Times New Roman" panose="02020603050405020304" pitchFamily="18" charset="0"/>
              </a:rPr>
              <a:t> 10 % </a:t>
            </a:r>
            <a:r>
              <a:rPr lang="ru-RU" sz="1800" dirty="0" err="1">
                <a:solidFill>
                  <a:schemeClr val="tx1">
                    <a:lumMod val="95000"/>
                    <a:lumOff val="5000"/>
                  </a:schemeClr>
                </a:solidFill>
                <a:cs typeface="Times New Roman" panose="02020603050405020304" pitchFamily="18" charset="0"/>
              </a:rPr>
              <a:t>вартості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недопоставлених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товарів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ненаданих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послуг</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невиконаних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робіт</a:t>
            </a:r>
            <a:r>
              <a:rPr lang="ru-RU" sz="1800" dirty="0">
                <a:solidFill>
                  <a:schemeClr val="tx1">
                    <a:lumMod val="95000"/>
                    <a:lumOff val="5000"/>
                  </a:schemeClr>
                </a:solidFill>
                <a:cs typeface="Times New Roman" panose="02020603050405020304" pitchFamily="18" charset="0"/>
              </a:rPr>
              <a:t>);</a:t>
            </a:r>
          </a:p>
          <a:p>
            <a:pPr marL="331470" indent="-285750" algn="just">
              <a:spcBef>
                <a:spcPts val="0"/>
              </a:spcBef>
              <a:buFont typeface="Wingdings" pitchFamily="2" charset="2"/>
              <a:buChar char="Ø"/>
            </a:pPr>
            <a:r>
              <a:rPr lang="ru-RU" sz="1800" dirty="0" err="1">
                <a:solidFill>
                  <a:schemeClr val="tx1">
                    <a:lumMod val="95000"/>
                    <a:lumOff val="5000"/>
                  </a:schemeClr>
                </a:solidFill>
                <a:cs typeface="Times New Roman" panose="02020603050405020304" pitchFamily="18" charset="0"/>
              </a:rPr>
              <a:t>невідповідність</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зазначеної</a:t>
            </a:r>
            <a:r>
              <a:rPr lang="ru-RU" sz="1800" dirty="0">
                <a:solidFill>
                  <a:schemeClr val="tx1">
                    <a:lumMod val="95000"/>
                    <a:lumOff val="5000"/>
                  </a:schemeClr>
                </a:solidFill>
                <a:cs typeface="Times New Roman" panose="02020603050405020304" pitchFamily="18" charset="0"/>
              </a:rPr>
              <a:t> в </a:t>
            </a:r>
            <a:r>
              <a:rPr lang="ru-RU" sz="1800" dirty="0" err="1">
                <a:solidFill>
                  <a:schemeClr val="tx1">
                    <a:lumMod val="95000"/>
                    <a:lumOff val="5000"/>
                  </a:schemeClr>
                </a:solidFill>
                <a:cs typeface="Times New Roman" panose="02020603050405020304" pitchFamily="18" charset="0"/>
              </a:rPr>
              <a:t>контракті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вартості</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товарів</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або</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послуг</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їх</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ринковій</a:t>
            </a:r>
            <a:r>
              <a:rPr lang="ru-RU" sz="1800" dirty="0">
                <a:solidFill>
                  <a:schemeClr val="tx1">
                    <a:lumMod val="95000"/>
                    <a:lumOff val="5000"/>
                  </a:schemeClr>
                </a:solidFill>
                <a:cs typeface="Times New Roman" panose="02020603050405020304" pitchFamily="18" charset="0"/>
              </a:rPr>
              <a:t> </a:t>
            </a:r>
            <a:r>
              <a:rPr lang="ru-RU" sz="1800" dirty="0" err="1">
                <a:solidFill>
                  <a:schemeClr val="tx1">
                    <a:lumMod val="95000"/>
                    <a:lumOff val="5000"/>
                  </a:schemeClr>
                </a:solidFill>
                <a:cs typeface="Times New Roman" panose="02020603050405020304" pitchFamily="18" charset="0"/>
              </a:rPr>
              <a:t>вартості</a:t>
            </a:r>
            <a:r>
              <a:rPr lang="ru-RU" sz="1800"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a:p>
            <a:pPr marL="45720" indent="457200" algn="just">
              <a:spcBef>
                <a:spcPts val="0"/>
              </a:spcBef>
              <a:buNone/>
            </a:pPr>
            <a:endParaRPr lang="ru-RU" sz="1800"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4015607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117601" y="341523"/>
            <a:ext cx="10401299" cy="5551277"/>
          </a:xfrm>
        </p:spPr>
        <p:txBody>
          <a:bodyPr>
            <a:noAutofit/>
          </a:bodyPr>
          <a:lstStyle/>
          <a:p>
            <a:pPr marL="45720" indent="457200" algn="just">
              <a:spcBef>
                <a:spcPts val="0"/>
              </a:spcBef>
              <a:buNone/>
            </a:pPr>
            <a:r>
              <a:rPr lang="ru-RU" sz="1400" i="1" dirty="0">
                <a:solidFill>
                  <a:schemeClr val="tx1">
                    <a:lumMod val="95000"/>
                    <a:lumOff val="5000"/>
                  </a:schemeClr>
                </a:solidFill>
                <a:cs typeface="Times New Roman" panose="02020603050405020304" pitchFamily="18" charset="0"/>
              </a:rPr>
              <a:t>П. 30 ст.1 Закону 361: </a:t>
            </a:r>
            <a:r>
              <a:rPr lang="ru-RU" sz="1400" b="1" i="1" dirty="0" err="1">
                <a:solidFill>
                  <a:srgbClr val="FF0000"/>
                </a:solidFill>
                <a:cs typeface="Times New Roman" panose="02020603050405020304" pitchFamily="18" charset="0"/>
              </a:rPr>
              <a:t>кінцевий</a:t>
            </a:r>
            <a:r>
              <a:rPr lang="ru-RU" sz="1400" b="1" i="1" dirty="0">
                <a:solidFill>
                  <a:srgbClr val="FF0000"/>
                </a:solidFill>
                <a:cs typeface="Times New Roman" panose="02020603050405020304" pitchFamily="18" charset="0"/>
              </a:rPr>
              <a:t> </a:t>
            </a:r>
            <a:r>
              <a:rPr lang="ru-RU" sz="1400" b="1" i="1" dirty="0" err="1">
                <a:solidFill>
                  <a:srgbClr val="FF0000"/>
                </a:solidFill>
                <a:cs typeface="Times New Roman" panose="02020603050405020304" pitchFamily="18" charset="0"/>
              </a:rPr>
              <a:t>бенефіціарний</a:t>
            </a:r>
            <a:r>
              <a:rPr lang="ru-RU" sz="1400" b="1" i="1" dirty="0">
                <a:solidFill>
                  <a:srgbClr val="FF0000"/>
                </a:solidFill>
                <a:cs typeface="Times New Roman" panose="02020603050405020304" pitchFamily="18" charset="0"/>
              </a:rPr>
              <a:t> </a:t>
            </a:r>
            <a:r>
              <a:rPr lang="ru-RU" sz="1400" b="1" i="1" dirty="0" err="1">
                <a:solidFill>
                  <a:srgbClr val="FF0000"/>
                </a:solidFill>
                <a:cs typeface="Times New Roman" panose="02020603050405020304" pitchFamily="18" charset="0"/>
              </a:rPr>
              <a:t>власник</a:t>
            </a:r>
            <a:r>
              <a:rPr lang="ru-RU" sz="1400" b="1" i="1" dirty="0">
                <a:solidFill>
                  <a:srgbClr val="FF0000"/>
                </a:solidFill>
                <a:cs typeface="Times New Roman" panose="02020603050405020304" pitchFamily="18" charset="0"/>
              </a:rPr>
              <a:t> </a:t>
            </a:r>
            <a:r>
              <a:rPr lang="ru-RU" sz="1400" i="1" dirty="0">
                <a:solidFill>
                  <a:schemeClr val="tx1">
                    <a:lumMod val="95000"/>
                    <a:lumOff val="5000"/>
                  </a:schemeClr>
                </a:solidFill>
                <a:cs typeface="Times New Roman" panose="02020603050405020304" pitchFamily="18" charset="0"/>
              </a:rPr>
              <a:t>- будь-яка </a:t>
            </a:r>
            <a:r>
              <a:rPr lang="ru-RU" sz="1400" i="1" dirty="0" err="1">
                <a:solidFill>
                  <a:schemeClr val="tx1">
                    <a:lumMod val="95000"/>
                    <a:lumOff val="5000"/>
                  </a:schemeClr>
                </a:solidFill>
                <a:cs typeface="Times New Roman" panose="02020603050405020304" pitchFamily="18" charset="0"/>
              </a:rPr>
              <a:t>фізична</a:t>
            </a:r>
            <a:r>
              <a:rPr lang="ru-RU" sz="1400" i="1" dirty="0">
                <a:solidFill>
                  <a:schemeClr val="tx1">
                    <a:lumMod val="95000"/>
                    <a:lumOff val="5000"/>
                  </a:schemeClr>
                </a:solidFill>
                <a:cs typeface="Times New Roman" panose="02020603050405020304" pitchFamily="18" charset="0"/>
              </a:rPr>
              <a:t> особа, </a:t>
            </a:r>
            <a:r>
              <a:rPr lang="ru-RU" sz="1400" i="1" u="sng" dirty="0">
                <a:solidFill>
                  <a:schemeClr val="tx1">
                    <a:lumMod val="95000"/>
                    <a:lumOff val="5000"/>
                  </a:schemeClr>
                </a:solidFill>
                <a:cs typeface="Times New Roman" panose="02020603050405020304" pitchFamily="18" charset="0"/>
              </a:rPr>
              <a:t>яка </a:t>
            </a:r>
            <a:r>
              <a:rPr lang="ru-RU" sz="1400" i="1" u="sng" dirty="0" err="1">
                <a:solidFill>
                  <a:schemeClr val="tx1">
                    <a:lumMod val="95000"/>
                    <a:lumOff val="5000"/>
                  </a:schemeClr>
                </a:solidFill>
                <a:cs typeface="Times New Roman" panose="02020603050405020304" pitchFamily="18" charset="0"/>
              </a:rPr>
              <a:t>здійснює</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вирішальний</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вплив</a:t>
            </a:r>
            <a:r>
              <a:rPr lang="ru-RU" sz="1400" i="1" u="sng" dirty="0">
                <a:solidFill>
                  <a:schemeClr val="tx1">
                    <a:lumMod val="95000"/>
                    <a:lumOff val="5000"/>
                  </a:schemeClr>
                </a:solidFill>
                <a:cs typeface="Times New Roman" panose="02020603050405020304" pitchFamily="18" charset="0"/>
              </a:rPr>
              <a:t> (контроль) на </a:t>
            </a:r>
            <a:r>
              <a:rPr lang="ru-RU" sz="1400" i="1" u="sng" dirty="0" err="1">
                <a:solidFill>
                  <a:schemeClr val="tx1">
                    <a:lumMod val="95000"/>
                    <a:lumOff val="5000"/>
                  </a:schemeClr>
                </a:solidFill>
                <a:cs typeface="Times New Roman" panose="02020603050405020304" pitchFamily="18" charset="0"/>
              </a:rPr>
              <a:t>діяльність</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клієнта</a:t>
            </a:r>
            <a:r>
              <a:rPr lang="ru-RU" sz="1400" i="1" u="sng" dirty="0">
                <a:solidFill>
                  <a:schemeClr val="tx1">
                    <a:lumMod val="95000"/>
                    <a:lumOff val="5000"/>
                  </a:schemeClr>
                </a:solidFill>
                <a:cs typeface="Times New Roman" panose="02020603050405020304" pitchFamily="18" charset="0"/>
              </a:rPr>
              <a:t> та/</a:t>
            </a:r>
            <a:r>
              <a:rPr lang="ru-RU" sz="1400" i="1" u="sng" dirty="0" err="1">
                <a:solidFill>
                  <a:schemeClr val="tx1">
                    <a:lumMod val="95000"/>
                    <a:lumOff val="5000"/>
                  </a:schemeClr>
                </a:solidFill>
                <a:cs typeface="Times New Roman" panose="02020603050405020304" pitchFamily="18" charset="0"/>
              </a:rPr>
              <a:t>або</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фізичну</a:t>
            </a:r>
            <a:r>
              <a:rPr lang="ru-RU" sz="1400" i="1" u="sng" dirty="0">
                <a:solidFill>
                  <a:schemeClr val="tx1">
                    <a:lumMod val="95000"/>
                    <a:lumOff val="5000"/>
                  </a:schemeClr>
                </a:solidFill>
                <a:cs typeface="Times New Roman" panose="02020603050405020304" pitchFamily="18" charset="0"/>
              </a:rPr>
              <a:t> особу, </a:t>
            </a:r>
            <a:r>
              <a:rPr lang="ru-RU" sz="1400" i="1" u="sng" dirty="0" err="1">
                <a:solidFill>
                  <a:schemeClr val="tx1">
                    <a:lumMod val="95000"/>
                    <a:lumOff val="5000"/>
                  </a:schemeClr>
                </a:solidFill>
                <a:cs typeface="Times New Roman" panose="02020603050405020304" pitchFamily="18" charset="0"/>
              </a:rPr>
              <a:t>від</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імені</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якої</a:t>
            </a:r>
            <a:r>
              <a:rPr lang="ru-RU" sz="1400" i="1" u="sng" dirty="0">
                <a:solidFill>
                  <a:schemeClr val="tx1">
                    <a:lumMod val="95000"/>
                    <a:lumOff val="5000"/>
                  </a:schemeClr>
                </a:solidFill>
                <a:cs typeface="Times New Roman" panose="02020603050405020304" pitchFamily="18" charset="0"/>
              </a:rPr>
              <a:t> проводиться </a:t>
            </a:r>
            <a:r>
              <a:rPr lang="ru-RU" sz="1400" i="1" u="sng" dirty="0" err="1">
                <a:solidFill>
                  <a:schemeClr val="tx1">
                    <a:lumMod val="95000"/>
                    <a:lumOff val="5000"/>
                  </a:schemeClr>
                </a:solidFill>
                <a:cs typeface="Times New Roman" panose="02020603050405020304" pitchFamily="18" charset="0"/>
              </a:rPr>
              <a:t>фінансова</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операція</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4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1400" i="1" dirty="0" err="1">
                <a:solidFill>
                  <a:schemeClr val="tx1">
                    <a:lumMod val="95000"/>
                    <a:lumOff val="5000"/>
                  </a:schemeClr>
                </a:solidFill>
                <a:cs typeface="Times New Roman" panose="02020603050405020304" pitchFamily="18" charset="0"/>
              </a:rPr>
              <a:t>Кінцевим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бенефіціарним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власником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є</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r>
              <a:rPr lang="ru-RU" sz="1400" i="1" dirty="0">
                <a:solidFill>
                  <a:schemeClr val="tx1">
                    <a:lumMod val="95000"/>
                    <a:lumOff val="5000"/>
                  </a:schemeClr>
                </a:solidFill>
                <a:cs typeface="Times New Roman" panose="02020603050405020304" pitchFamily="18" charset="0"/>
              </a:rPr>
              <a:t>для </a:t>
            </a:r>
            <a:r>
              <a:rPr lang="ru-RU" sz="1400" i="1" dirty="0" err="1">
                <a:solidFill>
                  <a:schemeClr val="tx1">
                    <a:lumMod val="95000"/>
                    <a:lumOff val="5000"/>
                  </a:schemeClr>
                </a:solidFill>
                <a:cs typeface="Times New Roman" panose="02020603050405020304" pitchFamily="18" charset="0"/>
              </a:rPr>
              <a:t>юридичних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осіб</a:t>
            </a:r>
            <a:r>
              <a:rPr lang="ru-RU" sz="1400" i="1" dirty="0">
                <a:solidFill>
                  <a:schemeClr val="tx1">
                    <a:lumMod val="95000"/>
                    <a:lumOff val="5000"/>
                  </a:schemeClr>
                </a:solidFill>
                <a:cs typeface="Times New Roman" panose="02020603050405020304" pitchFamily="18" charset="0"/>
              </a:rPr>
              <a:t> - будь-яка </a:t>
            </a:r>
            <a:r>
              <a:rPr lang="ru-RU" sz="1400" i="1" dirty="0" err="1">
                <a:solidFill>
                  <a:schemeClr val="tx1">
                    <a:lumMod val="95000"/>
                    <a:lumOff val="5000"/>
                  </a:schemeClr>
                </a:solidFill>
                <a:cs typeface="Times New Roman" panose="02020603050405020304" pitchFamily="18" charset="0"/>
              </a:rPr>
              <a:t>фізична</a:t>
            </a:r>
            <a:r>
              <a:rPr lang="ru-RU" sz="1400" i="1" dirty="0">
                <a:solidFill>
                  <a:schemeClr val="tx1">
                    <a:lumMod val="95000"/>
                    <a:lumOff val="5000"/>
                  </a:schemeClr>
                </a:solidFill>
                <a:cs typeface="Times New Roman" panose="02020603050405020304" pitchFamily="18" charset="0"/>
              </a:rPr>
              <a:t> особа, яка </a:t>
            </a:r>
            <a:r>
              <a:rPr lang="ru-RU" sz="1400" i="1" dirty="0" err="1">
                <a:solidFill>
                  <a:schemeClr val="tx1">
                    <a:lumMod val="95000"/>
                    <a:lumOff val="5000"/>
                  </a:schemeClr>
                </a:solidFill>
                <a:cs typeface="Times New Roman" panose="02020603050405020304" pitchFamily="18" charset="0"/>
              </a:rPr>
              <a:t>здійснює</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вирішальний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a:t>
            </a:r>
            <a:r>
              <a:rPr lang="ru-RU" sz="1400" i="1" dirty="0">
                <a:solidFill>
                  <a:schemeClr val="tx1">
                    <a:lumMod val="95000"/>
                    <a:lumOff val="5000"/>
                  </a:schemeClr>
                </a:solidFill>
                <a:cs typeface="Times New Roman" panose="02020603050405020304" pitchFamily="18" charset="0"/>
              </a:rPr>
              <a:t> на </a:t>
            </a:r>
            <a:r>
              <a:rPr lang="ru-RU" sz="1400" i="1" dirty="0" err="1">
                <a:solidFill>
                  <a:schemeClr val="tx1">
                    <a:lumMod val="95000"/>
                    <a:lumOff val="5000"/>
                  </a:schemeClr>
                </a:solidFill>
                <a:cs typeface="Times New Roman" panose="02020603050405020304" pitchFamily="18" charset="0"/>
              </a:rPr>
              <a:t>діяльність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юридичної</a:t>
            </a:r>
            <a:r>
              <a:rPr lang="ru-RU" sz="1400" i="1" dirty="0">
                <a:solidFill>
                  <a:schemeClr val="tx1">
                    <a:lumMod val="95000"/>
                    <a:lumOff val="5000"/>
                  </a:schemeClr>
                </a:solidFill>
                <a:cs typeface="Times New Roman" panose="02020603050405020304" pitchFamily="18" charset="0"/>
              </a:rPr>
              <a:t> особи (в тому </a:t>
            </a:r>
            <a:r>
              <a:rPr lang="ru-RU" sz="1400" i="1" dirty="0" err="1">
                <a:solidFill>
                  <a:schemeClr val="tx1">
                    <a:lumMod val="95000"/>
                    <a:lumOff val="5000"/>
                  </a:schemeClr>
                </a:solidFill>
                <a:cs typeface="Times New Roman" panose="02020603050405020304" pitchFamily="18" charset="0"/>
              </a:rPr>
              <a:t>числі</a:t>
            </a:r>
            <a:r>
              <a:rPr lang="ru-RU" sz="1400" i="1" dirty="0">
                <a:solidFill>
                  <a:schemeClr val="tx1">
                    <a:lumMod val="95000"/>
                    <a:lumOff val="5000"/>
                  </a:schemeClr>
                </a:solidFill>
                <a:cs typeface="Times New Roman" panose="02020603050405020304" pitchFamily="18" charset="0"/>
              </a:rPr>
              <a:t> через </a:t>
            </a:r>
            <a:r>
              <a:rPr lang="ru-RU" sz="1400" i="1" dirty="0" err="1">
                <a:solidFill>
                  <a:schemeClr val="tx1">
                    <a:lumMod val="95000"/>
                    <a:lumOff val="5000"/>
                  </a:schemeClr>
                </a:solidFill>
                <a:cs typeface="Times New Roman" panose="02020603050405020304" pitchFamily="18" charset="0"/>
              </a:rPr>
              <a:t>ланцюг</a:t>
            </a:r>
            <a:r>
              <a:rPr lang="ru-RU" sz="1400" i="1" dirty="0">
                <a:solidFill>
                  <a:schemeClr val="tx1">
                    <a:lumMod val="95000"/>
                    <a:lumOff val="5000"/>
                  </a:schemeClr>
                </a:solidFill>
                <a:cs typeface="Times New Roman" panose="02020603050405020304" pitchFamily="18" charset="0"/>
              </a:rPr>
              <a:t> контролю/</a:t>
            </a:r>
            <a:r>
              <a:rPr lang="ru-RU" sz="1400" i="1" dirty="0" err="1">
                <a:solidFill>
                  <a:schemeClr val="tx1">
                    <a:lumMod val="95000"/>
                    <a:lumOff val="5000"/>
                  </a:schemeClr>
                </a:solidFill>
                <a:cs typeface="Times New Roman" panose="02020603050405020304" pitchFamily="18" charset="0"/>
              </a:rPr>
              <a:t>володіння</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r>
              <a:rPr lang="ru-RU" sz="1400" i="1" dirty="0">
                <a:solidFill>
                  <a:schemeClr val="tx1">
                    <a:lumMod val="95000"/>
                    <a:lumOff val="5000"/>
                  </a:schemeClr>
                </a:solidFill>
                <a:cs typeface="Times New Roman" panose="02020603050405020304" pitchFamily="18" charset="0"/>
              </a:rPr>
              <a:t>для </a:t>
            </a:r>
            <a:r>
              <a:rPr lang="ru-RU" sz="1400" i="1" dirty="0" err="1">
                <a:solidFill>
                  <a:schemeClr val="tx1">
                    <a:lumMod val="95000"/>
                    <a:lumOff val="5000"/>
                  </a:schemeClr>
                </a:solidFill>
                <a:cs typeface="Times New Roman" panose="02020603050405020304" pitchFamily="18" charset="0"/>
              </a:rPr>
              <a:t>трастів</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утворених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відповідно</a:t>
            </a:r>
            <a:r>
              <a:rPr lang="ru-RU" sz="1400" i="1" dirty="0">
                <a:solidFill>
                  <a:schemeClr val="tx1">
                    <a:lumMod val="95000"/>
                    <a:lumOff val="5000"/>
                  </a:schemeClr>
                </a:solidFill>
                <a:cs typeface="Times New Roman" panose="02020603050405020304" pitchFamily="18" charset="0"/>
              </a:rPr>
              <a:t> до </a:t>
            </a:r>
            <a:r>
              <a:rPr lang="ru-RU" sz="1400" i="1" dirty="0" err="1">
                <a:solidFill>
                  <a:schemeClr val="tx1">
                    <a:lumMod val="95000"/>
                    <a:lumOff val="5000"/>
                  </a:schemeClr>
                </a:solidFill>
                <a:cs typeface="Times New Roman" panose="02020603050405020304" pitchFamily="18" charset="0"/>
              </a:rPr>
              <a:t>законодавства</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країни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їх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утворення</a:t>
            </a:r>
            <a:r>
              <a:rPr lang="ru-RU" sz="1400" i="1" dirty="0">
                <a:solidFill>
                  <a:schemeClr val="tx1">
                    <a:lumMod val="95000"/>
                    <a:lumOff val="5000"/>
                  </a:schemeClr>
                </a:solidFill>
                <a:cs typeface="Times New Roman" panose="02020603050405020304" pitchFamily="18" charset="0"/>
              </a:rPr>
              <a:t>, - </a:t>
            </a:r>
            <a:r>
              <a:rPr lang="ru-RU" sz="1400" i="1" dirty="0" err="1">
                <a:solidFill>
                  <a:schemeClr val="tx1">
                    <a:lumMod val="95000"/>
                    <a:lumOff val="5000"/>
                  </a:schemeClr>
                </a:solidFill>
                <a:cs typeface="Times New Roman" panose="02020603050405020304" pitchFamily="18" charset="0"/>
              </a:rPr>
              <a:t>засновник</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довірчий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власник</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захисник</a:t>
            </a:r>
            <a:r>
              <a:rPr lang="ru-RU" sz="1400" i="1" dirty="0">
                <a:solidFill>
                  <a:schemeClr val="tx1">
                    <a:lumMod val="95000"/>
                    <a:lumOff val="5000"/>
                  </a:schemeClr>
                </a:solidFill>
                <a:cs typeface="Times New Roman" panose="02020603050405020304" pitchFamily="18" charset="0"/>
              </a:rPr>
              <a:t> (за </a:t>
            </a:r>
            <a:r>
              <a:rPr lang="ru-RU" sz="1400" i="1" dirty="0" err="1">
                <a:solidFill>
                  <a:schemeClr val="tx1">
                    <a:lumMod val="95000"/>
                    <a:lumOff val="5000"/>
                  </a:schemeClr>
                </a:solidFill>
                <a:cs typeface="Times New Roman" panose="02020603050405020304" pitchFamily="18" charset="0"/>
              </a:rPr>
              <a:t>наявності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вигодоодержувач</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вигодонабувач</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група</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вигодоодержувачів</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вигодонабувачів</a:t>
            </a:r>
            <a:r>
              <a:rPr lang="ru-RU" sz="1400" i="1" dirty="0">
                <a:solidFill>
                  <a:schemeClr val="tx1">
                    <a:lumMod val="95000"/>
                    <a:lumOff val="5000"/>
                  </a:schemeClr>
                </a:solidFill>
                <a:cs typeface="Times New Roman" panose="02020603050405020304" pitchFamily="18" charset="0"/>
              </a:rPr>
              <a:t>), а </a:t>
            </a:r>
            <a:r>
              <a:rPr lang="ru-RU" sz="1400" i="1" dirty="0" err="1">
                <a:solidFill>
                  <a:schemeClr val="tx1">
                    <a:lumMod val="95000"/>
                    <a:lumOff val="5000"/>
                  </a:schemeClr>
                </a:solidFill>
                <a:cs typeface="Times New Roman" panose="02020603050405020304" pitchFamily="18" charset="0"/>
              </a:rPr>
              <a:t>також</a:t>
            </a:r>
            <a:r>
              <a:rPr lang="ru-RU" sz="1400" i="1" dirty="0">
                <a:solidFill>
                  <a:schemeClr val="tx1">
                    <a:lumMod val="95000"/>
                    <a:lumOff val="5000"/>
                  </a:schemeClr>
                </a:solidFill>
                <a:cs typeface="Times New Roman" panose="02020603050405020304" pitchFamily="18" charset="0"/>
              </a:rPr>
              <a:t> будь-яка </a:t>
            </a:r>
            <a:r>
              <a:rPr lang="ru-RU" sz="1400" i="1" dirty="0" err="1">
                <a:solidFill>
                  <a:schemeClr val="tx1">
                    <a:lumMod val="95000"/>
                    <a:lumOff val="5000"/>
                  </a:schemeClr>
                </a:solidFill>
                <a:cs typeface="Times New Roman" panose="02020603050405020304" pitchFamily="18" charset="0"/>
              </a:rPr>
              <a:t>інша</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фізична</a:t>
            </a:r>
            <a:r>
              <a:rPr lang="ru-RU" sz="1400" i="1" dirty="0">
                <a:solidFill>
                  <a:schemeClr val="tx1">
                    <a:lumMod val="95000"/>
                    <a:lumOff val="5000"/>
                  </a:schemeClr>
                </a:solidFill>
                <a:cs typeface="Times New Roman" panose="02020603050405020304" pitchFamily="18" charset="0"/>
              </a:rPr>
              <a:t> особа, яка </a:t>
            </a:r>
            <a:r>
              <a:rPr lang="ru-RU" sz="1400" i="1" dirty="0" err="1">
                <a:solidFill>
                  <a:schemeClr val="tx1">
                    <a:lumMod val="95000"/>
                    <a:lumOff val="5000"/>
                  </a:schemeClr>
                </a:solidFill>
                <a:cs typeface="Times New Roman" panose="02020603050405020304" pitchFamily="18" charset="0"/>
              </a:rPr>
              <a:t>здійснює</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вирішальний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a:t>
            </a:r>
            <a:r>
              <a:rPr lang="ru-RU" sz="1400" i="1" dirty="0">
                <a:solidFill>
                  <a:schemeClr val="tx1">
                    <a:lumMod val="95000"/>
                    <a:lumOff val="5000"/>
                  </a:schemeClr>
                </a:solidFill>
                <a:cs typeface="Times New Roman" panose="02020603050405020304" pitchFamily="18" charset="0"/>
              </a:rPr>
              <a:t> на </a:t>
            </a:r>
            <a:r>
              <a:rPr lang="ru-RU" sz="1400" i="1" dirty="0" err="1">
                <a:solidFill>
                  <a:schemeClr val="tx1">
                    <a:lumMod val="95000"/>
                    <a:lumOff val="5000"/>
                  </a:schemeClr>
                </a:solidFill>
                <a:cs typeface="Times New Roman" panose="02020603050405020304" pitchFamily="18" charset="0"/>
              </a:rPr>
              <a:t>діяльність</a:t>
            </a:r>
            <a:r>
              <a:rPr lang="ru-RU" sz="1400" i="1" dirty="0">
                <a:solidFill>
                  <a:schemeClr val="tx1">
                    <a:lumMod val="95000"/>
                    <a:lumOff val="5000"/>
                  </a:schemeClr>
                </a:solidFill>
                <a:cs typeface="Times New Roman" panose="02020603050405020304" pitchFamily="18" charset="0"/>
              </a:rPr>
              <a:t> трасту (в тому </a:t>
            </a:r>
            <a:r>
              <a:rPr lang="ru-RU" sz="1400" i="1" dirty="0" err="1">
                <a:solidFill>
                  <a:schemeClr val="tx1">
                    <a:lumMod val="95000"/>
                    <a:lumOff val="5000"/>
                  </a:schemeClr>
                </a:solidFill>
                <a:cs typeface="Times New Roman" panose="02020603050405020304" pitchFamily="18" charset="0"/>
              </a:rPr>
              <a:t>числі</a:t>
            </a:r>
            <a:r>
              <a:rPr lang="ru-RU" sz="1400" i="1" dirty="0">
                <a:solidFill>
                  <a:schemeClr val="tx1">
                    <a:lumMod val="95000"/>
                    <a:lumOff val="5000"/>
                  </a:schemeClr>
                </a:solidFill>
                <a:cs typeface="Times New Roman" panose="02020603050405020304" pitchFamily="18" charset="0"/>
              </a:rPr>
              <a:t> через </a:t>
            </a:r>
            <a:r>
              <a:rPr lang="ru-RU" sz="1400" i="1" dirty="0" err="1">
                <a:solidFill>
                  <a:schemeClr val="tx1">
                    <a:lumMod val="95000"/>
                    <a:lumOff val="5000"/>
                  </a:schemeClr>
                </a:solidFill>
                <a:cs typeface="Times New Roman" panose="02020603050405020304" pitchFamily="18" charset="0"/>
              </a:rPr>
              <a:t>ланцюг</a:t>
            </a:r>
            <a:r>
              <a:rPr lang="ru-RU" sz="1400" i="1" dirty="0">
                <a:solidFill>
                  <a:schemeClr val="tx1">
                    <a:lumMod val="95000"/>
                    <a:lumOff val="5000"/>
                  </a:schemeClr>
                </a:solidFill>
                <a:cs typeface="Times New Roman" panose="02020603050405020304" pitchFamily="18" charset="0"/>
              </a:rPr>
              <a:t> контролю/</a:t>
            </a:r>
            <a:r>
              <a:rPr lang="ru-RU" sz="1400" i="1" dirty="0" err="1">
                <a:solidFill>
                  <a:schemeClr val="tx1">
                    <a:lumMod val="95000"/>
                    <a:lumOff val="5000"/>
                  </a:schemeClr>
                </a:solidFill>
                <a:cs typeface="Times New Roman" panose="02020603050405020304" pitchFamily="18" charset="0"/>
              </a:rPr>
              <a:t>володіння</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r>
              <a:rPr lang="ru-RU" sz="1400" i="1" dirty="0">
                <a:solidFill>
                  <a:schemeClr val="tx1">
                    <a:lumMod val="95000"/>
                    <a:lumOff val="5000"/>
                  </a:schemeClr>
                </a:solidFill>
                <a:cs typeface="Times New Roman" panose="02020603050405020304" pitchFamily="18" charset="0"/>
              </a:rPr>
              <a:t>для </a:t>
            </a:r>
            <a:r>
              <a:rPr lang="ru-RU" sz="1400" i="1" dirty="0" err="1">
                <a:solidFill>
                  <a:schemeClr val="tx1">
                    <a:lumMod val="95000"/>
                    <a:lumOff val="5000"/>
                  </a:schemeClr>
                </a:solidFill>
                <a:cs typeface="Times New Roman" panose="02020603050405020304" pitchFamily="18" charset="0"/>
              </a:rPr>
              <a:t>інших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подібних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правових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утворень</a:t>
            </a:r>
            <a:r>
              <a:rPr lang="ru-RU" sz="1400" i="1" dirty="0">
                <a:solidFill>
                  <a:schemeClr val="tx1">
                    <a:lumMod val="95000"/>
                    <a:lumOff val="5000"/>
                  </a:schemeClr>
                </a:solidFill>
                <a:cs typeface="Times New Roman" panose="02020603050405020304" pitchFamily="18" charset="0"/>
              </a:rPr>
              <a:t> - особа, яка </a:t>
            </a:r>
            <a:r>
              <a:rPr lang="ru-RU" sz="1400" i="1" dirty="0" err="1">
                <a:solidFill>
                  <a:schemeClr val="tx1">
                    <a:lumMod val="95000"/>
                    <a:lumOff val="5000"/>
                  </a:schemeClr>
                </a:solidFill>
                <a:cs typeface="Times New Roman" panose="02020603050405020304" pitchFamily="18" charset="0"/>
              </a:rPr>
              <a:t>має</a:t>
            </a:r>
            <a:r>
              <a:rPr lang="ru-RU" sz="1400" i="1" dirty="0">
                <a:solidFill>
                  <a:schemeClr val="tx1">
                    <a:lumMod val="95000"/>
                    <a:lumOff val="5000"/>
                  </a:schemeClr>
                </a:solidFill>
                <a:cs typeface="Times New Roman" panose="02020603050405020304" pitchFamily="18" charset="0"/>
              </a:rPr>
              <a:t> статус, </a:t>
            </a:r>
            <a:r>
              <a:rPr lang="ru-RU" sz="1400" i="1" dirty="0" err="1">
                <a:solidFill>
                  <a:schemeClr val="tx1">
                    <a:lumMod val="95000"/>
                    <a:lumOff val="5000"/>
                  </a:schemeClr>
                </a:solidFill>
                <a:cs typeface="Times New Roman" panose="02020603050405020304" pitchFamily="18" charset="0"/>
              </a:rPr>
              <a:t>еквівалентний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аналогічний</a:t>
            </a:r>
            <a:r>
              <a:rPr lang="ru-RU" sz="1400" i="1" dirty="0">
                <a:solidFill>
                  <a:schemeClr val="tx1">
                    <a:lumMod val="95000"/>
                    <a:lumOff val="5000"/>
                  </a:schemeClr>
                </a:solidFill>
                <a:cs typeface="Times New Roman" panose="02020603050405020304" pitchFamily="18" charset="0"/>
              </a:rPr>
              <a:t> особам, </a:t>
            </a:r>
            <a:r>
              <a:rPr lang="ru-RU" sz="1400" i="1" dirty="0" err="1">
                <a:solidFill>
                  <a:schemeClr val="tx1">
                    <a:lumMod val="95000"/>
                    <a:lumOff val="5000"/>
                  </a:schemeClr>
                </a:solidFill>
                <a:cs typeface="Times New Roman" panose="02020603050405020304" pitchFamily="18" charset="0"/>
              </a:rPr>
              <a:t>зазначеним</a:t>
            </a:r>
            <a:r>
              <a:rPr lang="ru-RU" sz="1400" i="1" dirty="0">
                <a:solidFill>
                  <a:schemeClr val="tx1">
                    <a:lumMod val="95000"/>
                    <a:lumOff val="5000"/>
                  </a:schemeClr>
                </a:solidFill>
                <a:cs typeface="Times New Roman" panose="02020603050405020304" pitchFamily="18" charset="0"/>
              </a:rPr>
              <a:t> для </a:t>
            </a:r>
            <a:r>
              <a:rPr lang="ru-RU" sz="1400" i="1" dirty="0" err="1">
                <a:solidFill>
                  <a:schemeClr val="tx1">
                    <a:lumMod val="95000"/>
                    <a:lumOff val="5000"/>
                  </a:schemeClr>
                </a:solidFill>
                <a:cs typeface="Times New Roman" panose="02020603050405020304" pitchFamily="18" charset="0"/>
              </a:rPr>
              <a:t>трастів</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4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1400" i="1" dirty="0" err="1">
                <a:solidFill>
                  <a:schemeClr val="tx1">
                    <a:lumMod val="95000"/>
                    <a:lumOff val="5000"/>
                  </a:schemeClr>
                </a:solidFill>
                <a:cs typeface="Times New Roman" panose="02020603050405020304" pitchFamily="18" charset="0"/>
              </a:rPr>
              <a:t>Ознакою</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здійснення</a:t>
            </a:r>
            <a:r>
              <a:rPr lang="ru-RU" sz="1400" i="1" dirty="0">
                <a:solidFill>
                  <a:schemeClr val="tx1">
                    <a:lumMod val="95000"/>
                    <a:lumOff val="5000"/>
                  </a:schemeClr>
                </a:solidFill>
                <a:cs typeface="Times New Roman" panose="02020603050405020304" pitchFamily="18" charset="0"/>
              </a:rPr>
              <a:t> прямого </a:t>
            </a:r>
            <a:r>
              <a:rPr lang="ru-RU" sz="1400" i="1" dirty="0" err="1">
                <a:solidFill>
                  <a:schemeClr val="tx1">
                    <a:lumMod val="95000"/>
                    <a:lumOff val="5000"/>
                  </a:schemeClr>
                </a:solidFill>
                <a:cs typeface="Times New Roman" panose="02020603050405020304" pitchFamily="18" charset="0"/>
              </a:rPr>
              <a:t>вирішального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впливу</a:t>
            </a:r>
            <a:r>
              <a:rPr lang="ru-RU" sz="1400" i="1" dirty="0">
                <a:solidFill>
                  <a:schemeClr val="tx1">
                    <a:lumMod val="95000"/>
                    <a:lumOff val="5000"/>
                  </a:schemeClr>
                </a:solidFill>
                <a:cs typeface="Times New Roman" panose="02020603050405020304" pitchFamily="18" charset="0"/>
              </a:rPr>
              <a:t> на </a:t>
            </a:r>
            <a:r>
              <a:rPr lang="ru-RU" sz="1400" i="1" u="sng" dirty="0" err="1">
                <a:solidFill>
                  <a:schemeClr val="tx1">
                    <a:lumMod val="95000"/>
                    <a:lumOff val="5000"/>
                  </a:schemeClr>
                </a:solidFill>
                <a:cs typeface="Times New Roman" panose="02020603050405020304" pitchFamily="18" charset="0"/>
              </a:rPr>
              <a:t>діяльність</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є</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безпосереднє</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володіння</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фізичною</a:t>
            </a:r>
            <a:r>
              <a:rPr lang="ru-RU" sz="1400" i="1" u="sng" dirty="0">
                <a:solidFill>
                  <a:schemeClr val="tx1">
                    <a:lumMod val="95000"/>
                    <a:lumOff val="5000"/>
                  </a:schemeClr>
                </a:solidFill>
                <a:cs typeface="Times New Roman" panose="02020603050405020304" pitchFamily="18" charset="0"/>
              </a:rPr>
              <a:t> особою </a:t>
            </a:r>
            <a:r>
              <a:rPr lang="ru-RU" sz="1400" i="1" u="sng" dirty="0" err="1">
                <a:solidFill>
                  <a:schemeClr val="tx1">
                    <a:lumMod val="95000"/>
                    <a:lumOff val="5000"/>
                  </a:schemeClr>
                </a:solidFill>
                <a:cs typeface="Times New Roman" panose="02020603050405020304" pitchFamily="18" charset="0"/>
              </a:rPr>
              <a:t>часткою</a:t>
            </a:r>
            <a:r>
              <a:rPr lang="ru-RU" sz="1400" i="1" u="sng" dirty="0">
                <a:solidFill>
                  <a:schemeClr val="tx1">
                    <a:lumMod val="95000"/>
                    <a:lumOff val="5000"/>
                  </a:schemeClr>
                </a:solidFill>
                <a:cs typeface="Times New Roman" panose="02020603050405020304" pitchFamily="18" charset="0"/>
              </a:rPr>
              <a:t> у </a:t>
            </a:r>
            <a:r>
              <a:rPr lang="ru-RU" sz="1400" i="1" u="sng" dirty="0" err="1">
                <a:solidFill>
                  <a:schemeClr val="tx1">
                    <a:lumMod val="95000"/>
                    <a:lumOff val="5000"/>
                  </a:schemeClr>
                </a:solidFill>
                <a:cs typeface="Times New Roman" panose="02020603050405020304" pitchFamily="18" charset="0"/>
              </a:rPr>
              <a:t>розмірі</a:t>
            </a:r>
            <a:r>
              <a:rPr lang="ru-RU" sz="1400" i="1" u="sng" dirty="0">
                <a:solidFill>
                  <a:schemeClr val="tx1">
                    <a:lumMod val="95000"/>
                    <a:lumOff val="5000"/>
                  </a:schemeClr>
                </a:solidFill>
                <a:cs typeface="Times New Roman" panose="02020603050405020304" pitchFamily="18" charset="0"/>
              </a:rPr>
              <a:t> не </a:t>
            </a:r>
            <a:r>
              <a:rPr lang="ru-RU" sz="1400" i="1" u="sng" dirty="0" err="1">
                <a:solidFill>
                  <a:schemeClr val="tx1">
                    <a:lumMod val="95000"/>
                    <a:lumOff val="5000"/>
                  </a:schemeClr>
                </a:solidFill>
                <a:cs typeface="Times New Roman" panose="02020603050405020304" pitchFamily="18" charset="0"/>
              </a:rPr>
              <a:t>менше</a:t>
            </a:r>
            <a:r>
              <a:rPr lang="ru-RU" sz="1400" i="1" u="sng" dirty="0">
                <a:solidFill>
                  <a:schemeClr val="tx1">
                    <a:lumMod val="95000"/>
                    <a:lumOff val="5000"/>
                  </a:schemeClr>
                </a:solidFill>
                <a:cs typeface="Times New Roman" panose="02020603050405020304" pitchFamily="18" charset="0"/>
              </a:rPr>
              <a:t> 25 </a:t>
            </a:r>
            <a:r>
              <a:rPr lang="ru-RU" sz="1400" i="1" u="sng" dirty="0" err="1">
                <a:solidFill>
                  <a:schemeClr val="tx1">
                    <a:lumMod val="95000"/>
                    <a:lumOff val="5000"/>
                  </a:schemeClr>
                </a:solidFill>
                <a:cs typeface="Times New Roman" panose="02020603050405020304" pitchFamily="18" charset="0"/>
              </a:rPr>
              <a:t>відсотків</a:t>
            </a:r>
            <a:r>
              <a:rPr lang="ru-RU" sz="1400" i="1" u="sng" dirty="0">
                <a:solidFill>
                  <a:schemeClr val="tx1">
                    <a:lumMod val="95000"/>
                    <a:lumOff val="5000"/>
                  </a:schemeClr>
                </a:solidFill>
                <a:cs typeface="Times New Roman" panose="02020603050405020304" pitchFamily="18" charset="0"/>
              </a:rPr>
              <a:t> статутного (</a:t>
            </a:r>
            <a:r>
              <a:rPr lang="ru-RU" sz="1400" i="1" u="sng" dirty="0" err="1">
                <a:solidFill>
                  <a:schemeClr val="tx1">
                    <a:lumMod val="95000"/>
                    <a:lumOff val="5000"/>
                  </a:schemeClr>
                </a:solidFill>
                <a:cs typeface="Times New Roman" panose="02020603050405020304" pitchFamily="18" charset="0"/>
              </a:rPr>
              <a:t>складеного</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капіталу</a:t>
            </a:r>
            <a:r>
              <a:rPr lang="ru-RU" sz="1400" i="1" u="sng"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або</a:t>
            </a:r>
            <a:r>
              <a:rPr lang="ru-RU" sz="1400" i="1" u="sng" dirty="0">
                <a:solidFill>
                  <a:schemeClr val="tx1">
                    <a:lumMod val="95000"/>
                    <a:lumOff val="5000"/>
                  </a:schemeClr>
                </a:solidFill>
                <a:cs typeface="Times New Roman" panose="02020603050405020304" pitchFamily="18" charset="0"/>
              </a:rPr>
              <a:t> прав голосу </a:t>
            </a:r>
            <a:r>
              <a:rPr lang="ru-RU" sz="1400" i="1" u="sng" dirty="0" err="1">
                <a:solidFill>
                  <a:schemeClr val="tx1">
                    <a:lumMod val="95000"/>
                    <a:lumOff val="5000"/>
                  </a:schemeClr>
                </a:solidFill>
                <a:cs typeface="Times New Roman" panose="02020603050405020304" pitchFamily="18" charset="0"/>
              </a:rPr>
              <a:t>юридичної</a:t>
            </a:r>
            <a:r>
              <a:rPr lang="ru-RU" sz="1400" i="1" u="sng" dirty="0">
                <a:solidFill>
                  <a:schemeClr val="tx1">
                    <a:lumMod val="95000"/>
                    <a:lumOff val="5000"/>
                  </a:schemeClr>
                </a:solidFill>
                <a:cs typeface="Times New Roman" panose="02020603050405020304" pitchFamily="18" charset="0"/>
              </a:rPr>
              <a:t> особи</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4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1400" i="1" dirty="0" err="1">
                <a:solidFill>
                  <a:schemeClr val="tx1">
                    <a:lumMod val="95000"/>
                    <a:lumOff val="5000"/>
                  </a:schemeClr>
                </a:solidFill>
                <a:cs typeface="Times New Roman" panose="02020603050405020304" pitchFamily="18" charset="0"/>
              </a:rPr>
              <a:t>Ознаками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здійснення</a:t>
            </a:r>
            <a:r>
              <a:rPr lang="ru-RU" sz="1400" i="1" dirty="0">
                <a:solidFill>
                  <a:schemeClr val="tx1">
                    <a:lumMod val="95000"/>
                    <a:lumOff val="5000"/>
                  </a:schemeClr>
                </a:solidFill>
                <a:cs typeface="Times New Roman" panose="02020603050405020304" pitchFamily="18" charset="0"/>
              </a:rPr>
              <a:t> непрямого </a:t>
            </a:r>
            <a:r>
              <a:rPr lang="ru-RU" sz="1400" i="1" dirty="0" err="1">
                <a:solidFill>
                  <a:schemeClr val="tx1">
                    <a:lumMod val="95000"/>
                    <a:lumOff val="5000"/>
                  </a:schemeClr>
                </a:solidFill>
                <a:cs typeface="Times New Roman" panose="02020603050405020304" pitchFamily="18" charset="0"/>
              </a:rPr>
              <a:t>вирішального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впливу</a:t>
            </a:r>
            <a:r>
              <a:rPr lang="ru-RU" sz="1400" i="1" dirty="0">
                <a:solidFill>
                  <a:schemeClr val="tx1">
                    <a:lumMod val="95000"/>
                    <a:lumOff val="5000"/>
                  </a:schemeClr>
                </a:solidFill>
                <a:cs typeface="Times New Roman" panose="02020603050405020304" pitchFamily="18" charset="0"/>
              </a:rPr>
              <a:t> на </a:t>
            </a:r>
            <a:r>
              <a:rPr lang="ru-RU" sz="1400" i="1" dirty="0" err="1">
                <a:solidFill>
                  <a:schemeClr val="tx1">
                    <a:lumMod val="95000"/>
                    <a:lumOff val="5000"/>
                  </a:schemeClr>
                </a:solidFill>
                <a:cs typeface="Times New Roman" panose="02020603050405020304" pitchFamily="18" charset="0"/>
              </a:rPr>
              <a:t>діяльність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є</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принаймні</a:t>
            </a:r>
            <a:r>
              <a:rPr lang="ru-RU" sz="1400" i="1" dirty="0">
                <a:solidFill>
                  <a:schemeClr val="tx1">
                    <a:lumMod val="95000"/>
                    <a:lumOff val="5000"/>
                  </a:schemeClr>
                </a:solidFill>
                <a:cs typeface="Times New Roman" panose="02020603050405020304" pitchFamily="18" charset="0"/>
              </a:rPr>
              <a:t> </a:t>
            </a:r>
            <a:r>
              <a:rPr lang="ru-RU" sz="1400" i="1" u="sng" dirty="0" err="1">
                <a:solidFill>
                  <a:schemeClr val="tx1">
                    <a:lumMod val="95000"/>
                    <a:lumOff val="5000"/>
                  </a:schemeClr>
                </a:solidFill>
                <a:cs typeface="Times New Roman" panose="02020603050405020304" pitchFamily="18" charset="0"/>
              </a:rPr>
              <a:t>володіння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фізичною</a:t>
            </a:r>
            <a:r>
              <a:rPr lang="ru-RU" sz="1400" i="1" dirty="0">
                <a:solidFill>
                  <a:schemeClr val="tx1">
                    <a:lumMod val="95000"/>
                    <a:lumOff val="5000"/>
                  </a:schemeClr>
                </a:solidFill>
                <a:cs typeface="Times New Roman" panose="02020603050405020304" pitchFamily="18" charset="0"/>
              </a:rPr>
              <a:t> особою </a:t>
            </a:r>
            <a:r>
              <a:rPr lang="ru-RU" sz="1400" i="1" dirty="0" err="1">
                <a:solidFill>
                  <a:schemeClr val="tx1">
                    <a:lumMod val="95000"/>
                    <a:lumOff val="5000"/>
                  </a:schemeClr>
                </a:solidFill>
                <a:cs typeface="Times New Roman" panose="02020603050405020304" pitchFamily="18" charset="0"/>
              </a:rPr>
              <a:t>часткою</a:t>
            </a:r>
            <a:r>
              <a:rPr lang="ru-RU" sz="1400" i="1" dirty="0">
                <a:solidFill>
                  <a:schemeClr val="tx1">
                    <a:lumMod val="95000"/>
                    <a:lumOff val="5000"/>
                  </a:schemeClr>
                </a:solidFill>
                <a:cs typeface="Times New Roman" panose="02020603050405020304" pitchFamily="18" charset="0"/>
              </a:rPr>
              <a:t> у </a:t>
            </a:r>
            <a:r>
              <a:rPr lang="ru-RU" sz="1400" i="1" dirty="0" err="1">
                <a:solidFill>
                  <a:schemeClr val="tx1">
                    <a:lumMod val="95000"/>
                    <a:lumOff val="5000"/>
                  </a:schemeClr>
                </a:solidFill>
                <a:cs typeface="Times New Roman" panose="02020603050405020304" pitchFamily="18" charset="0"/>
              </a:rPr>
              <a:t>розмірі</a:t>
            </a:r>
            <a:r>
              <a:rPr lang="ru-RU" sz="1400" i="1" dirty="0">
                <a:solidFill>
                  <a:schemeClr val="tx1">
                    <a:lumMod val="95000"/>
                    <a:lumOff val="5000"/>
                  </a:schemeClr>
                </a:solidFill>
                <a:cs typeface="Times New Roman" panose="02020603050405020304" pitchFamily="18" charset="0"/>
              </a:rPr>
              <a:t> не </a:t>
            </a:r>
            <a:r>
              <a:rPr lang="ru-RU" sz="1400" i="1" dirty="0" err="1">
                <a:solidFill>
                  <a:schemeClr val="tx1">
                    <a:lumMod val="95000"/>
                    <a:lumOff val="5000"/>
                  </a:schemeClr>
                </a:solidFill>
                <a:cs typeface="Times New Roman" panose="02020603050405020304" pitchFamily="18" charset="0"/>
              </a:rPr>
              <a:t>менше</a:t>
            </a:r>
            <a:r>
              <a:rPr lang="ru-RU" sz="1400" i="1" dirty="0">
                <a:solidFill>
                  <a:schemeClr val="tx1">
                    <a:lumMod val="95000"/>
                    <a:lumOff val="5000"/>
                  </a:schemeClr>
                </a:solidFill>
                <a:cs typeface="Times New Roman" panose="02020603050405020304" pitchFamily="18" charset="0"/>
              </a:rPr>
              <a:t> 25 </a:t>
            </a:r>
            <a:r>
              <a:rPr lang="ru-RU" sz="1400" i="1" dirty="0" err="1">
                <a:solidFill>
                  <a:schemeClr val="tx1">
                    <a:lumMod val="95000"/>
                    <a:lumOff val="5000"/>
                  </a:schemeClr>
                </a:solidFill>
                <a:cs typeface="Times New Roman" panose="02020603050405020304" pitchFamily="18" charset="0"/>
              </a:rPr>
              <a:t>відсотків</a:t>
            </a:r>
            <a:r>
              <a:rPr lang="ru-RU" sz="1400" i="1" dirty="0">
                <a:solidFill>
                  <a:schemeClr val="tx1">
                    <a:lumMod val="95000"/>
                    <a:lumOff val="5000"/>
                  </a:schemeClr>
                </a:solidFill>
                <a:cs typeface="Times New Roman" panose="02020603050405020304" pitchFamily="18" charset="0"/>
              </a:rPr>
              <a:t> статутного (</a:t>
            </a:r>
            <a:r>
              <a:rPr lang="ru-RU" sz="1400" i="1" dirty="0" err="1">
                <a:solidFill>
                  <a:schemeClr val="tx1">
                    <a:lumMod val="95000"/>
                    <a:lumOff val="5000"/>
                  </a:schemeClr>
                </a:solidFill>
                <a:cs typeface="Times New Roman" panose="02020603050405020304" pitchFamily="18" charset="0"/>
              </a:rPr>
              <a:t>складеного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капіталу</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прав голосу </a:t>
            </a:r>
            <a:r>
              <a:rPr lang="ru-RU" sz="1400" i="1" dirty="0" err="1">
                <a:solidFill>
                  <a:schemeClr val="tx1">
                    <a:lumMod val="95000"/>
                    <a:lumOff val="5000"/>
                  </a:schemeClr>
                </a:solidFill>
                <a:cs typeface="Times New Roman" panose="02020603050405020304" pitchFamily="18" charset="0"/>
              </a:rPr>
              <a:t>юридичної</a:t>
            </a:r>
            <a:r>
              <a:rPr lang="ru-RU" sz="1400" i="1" dirty="0">
                <a:solidFill>
                  <a:schemeClr val="tx1">
                    <a:lumMod val="95000"/>
                    <a:lumOff val="5000"/>
                  </a:schemeClr>
                </a:solidFill>
                <a:cs typeface="Times New Roman" panose="02020603050405020304" pitchFamily="18" charset="0"/>
              </a:rPr>
              <a:t> особи через </a:t>
            </a:r>
            <a:r>
              <a:rPr lang="ru-RU" sz="1400" i="1" dirty="0" err="1">
                <a:solidFill>
                  <a:schemeClr val="tx1">
                    <a:lumMod val="95000"/>
                    <a:lumOff val="5000"/>
                  </a:schemeClr>
                </a:solidFill>
                <a:cs typeface="Times New Roman" panose="02020603050405020304" pitchFamily="18" charset="0"/>
              </a:rPr>
              <a:t>пов’язаних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фізичних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чи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юридичних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осіб</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трасти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інші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подібні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правові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утворення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чи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здійснення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вирішального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впливу</a:t>
            </a:r>
            <a:r>
              <a:rPr lang="ru-RU" sz="1400" i="1" dirty="0">
                <a:solidFill>
                  <a:schemeClr val="tx1">
                    <a:lumMod val="95000"/>
                    <a:lumOff val="5000"/>
                  </a:schemeClr>
                </a:solidFill>
                <a:cs typeface="Times New Roman" panose="02020603050405020304" pitchFamily="18" charset="0"/>
              </a:rPr>
              <a:t> шляхом </a:t>
            </a:r>
            <a:r>
              <a:rPr lang="ru-RU" sz="1400" i="1" dirty="0" err="1">
                <a:solidFill>
                  <a:schemeClr val="tx1">
                    <a:lumMod val="95000"/>
                    <a:lumOff val="5000"/>
                  </a:schemeClr>
                </a:solidFill>
                <a:cs typeface="Times New Roman" panose="02020603050405020304" pitchFamily="18" charset="0"/>
              </a:rPr>
              <a:t>реалізації</a:t>
            </a:r>
            <a:r>
              <a:rPr lang="ru-RU" sz="1400" i="1" dirty="0">
                <a:solidFill>
                  <a:schemeClr val="tx1">
                    <a:lumMod val="95000"/>
                    <a:lumOff val="5000"/>
                  </a:schemeClr>
                </a:solidFill>
                <a:cs typeface="Times New Roman" panose="02020603050405020304" pitchFamily="18" charset="0"/>
              </a:rPr>
              <a:t> права контролю, </a:t>
            </a:r>
            <a:r>
              <a:rPr lang="ru-RU" sz="1400" i="1" dirty="0" err="1">
                <a:solidFill>
                  <a:schemeClr val="tx1">
                    <a:lumMod val="95000"/>
                    <a:lumOff val="5000"/>
                  </a:schemeClr>
                </a:solidFill>
                <a:cs typeface="Times New Roman" panose="02020603050405020304" pitchFamily="18" charset="0"/>
              </a:rPr>
              <a:t>володіння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користування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розпорядження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всіма</a:t>
            </a:r>
            <a:r>
              <a:rPr lang="ru-RU" sz="1400" i="1" dirty="0">
                <a:solidFill>
                  <a:schemeClr val="tx1">
                    <a:lumMod val="95000"/>
                    <a:lumOff val="5000"/>
                  </a:schemeClr>
                </a:solidFill>
                <a:cs typeface="Times New Roman" panose="02020603050405020304" pitchFamily="18" charset="0"/>
              </a:rPr>
              <a:t> активами </a:t>
            </a:r>
            <a:r>
              <a:rPr lang="ru-RU" sz="1400" i="1" dirty="0" err="1">
                <a:solidFill>
                  <a:schemeClr val="tx1">
                    <a:lumMod val="95000"/>
                    <a:lumOff val="5000"/>
                  </a:schemeClr>
                </a:solidFill>
                <a:cs typeface="Times New Roman" panose="02020603050405020304" pitchFamily="18" charset="0"/>
              </a:rPr>
              <a:t>чи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їх</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часткою</a:t>
            </a:r>
            <a:r>
              <a:rPr lang="ru-RU" sz="1400" i="1" dirty="0">
                <a:solidFill>
                  <a:schemeClr val="tx1">
                    <a:lumMod val="95000"/>
                    <a:lumOff val="5000"/>
                  </a:schemeClr>
                </a:solidFill>
                <a:cs typeface="Times New Roman" panose="02020603050405020304" pitchFamily="18" charset="0"/>
              </a:rPr>
              <a:t>, права </a:t>
            </a:r>
            <a:r>
              <a:rPr lang="ru-RU" sz="1400" i="1" dirty="0" err="1">
                <a:solidFill>
                  <a:schemeClr val="tx1">
                    <a:lumMod val="95000"/>
                    <a:lumOff val="5000"/>
                  </a:schemeClr>
                </a:solidFill>
                <a:cs typeface="Times New Roman" panose="02020603050405020304" pitchFamily="18" charset="0"/>
              </a:rPr>
              <a:t>отримання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доходів</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від</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діяльності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юридичної</a:t>
            </a:r>
            <a:r>
              <a:rPr lang="ru-RU" sz="1400" i="1" dirty="0">
                <a:solidFill>
                  <a:schemeClr val="tx1">
                    <a:lumMod val="95000"/>
                    <a:lumOff val="5000"/>
                  </a:schemeClr>
                </a:solidFill>
                <a:cs typeface="Times New Roman" panose="02020603050405020304" pitchFamily="18" charset="0"/>
              </a:rPr>
              <a:t> особи, трасту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іншого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подібного</a:t>
            </a:r>
            <a:r>
              <a:rPr lang="ru-RU" sz="1400" i="1" dirty="0">
                <a:solidFill>
                  <a:schemeClr val="tx1">
                    <a:lumMod val="95000"/>
                    <a:lumOff val="5000"/>
                  </a:schemeClr>
                </a:solidFill>
                <a:cs typeface="Times New Roman" panose="02020603050405020304" pitchFamily="18" charset="0"/>
              </a:rPr>
              <a:t> правового </a:t>
            </a:r>
            <a:r>
              <a:rPr lang="ru-RU" sz="1400" i="1" dirty="0" err="1">
                <a:solidFill>
                  <a:schemeClr val="tx1">
                    <a:lumMod val="95000"/>
                    <a:lumOff val="5000"/>
                  </a:schemeClr>
                </a:solidFill>
                <a:cs typeface="Times New Roman" panose="02020603050405020304" pitchFamily="18" charset="0"/>
              </a:rPr>
              <a:t>утворення</a:t>
            </a:r>
            <a:r>
              <a:rPr lang="ru-RU" sz="1400" i="1" dirty="0">
                <a:solidFill>
                  <a:schemeClr val="tx1">
                    <a:lumMod val="95000"/>
                    <a:lumOff val="5000"/>
                  </a:schemeClr>
                </a:solidFill>
                <a:cs typeface="Times New Roman" panose="02020603050405020304" pitchFamily="18" charset="0"/>
              </a:rPr>
              <a:t>, права </a:t>
            </a:r>
            <a:r>
              <a:rPr lang="ru-RU" sz="1400" i="1" dirty="0" err="1">
                <a:solidFill>
                  <a:schemeClr val="tx1">
                    <a:lumMod val="95000"/>
                    <a:lumOff val="5000"/>
                  </a:schemeClr>
                </a:solidFill>
                <a:cs typeface="Times New Roman" panose="02020603050405020304" pitchFamily="18" charset="0"/>
              </a:rPr>
              <a:t>вирішального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впливу</a:t>
            </a:r>
            <a:r>
              <a:rPr lang="ru-RU" sz="1400" i="1" dirty="0">
                <a:solidFill>
                  <a:schemeClr val="tx1">
                    <a:lumMod val="95000"/>
                    <a:lumOff val="5000"/>
                  </a:schemeClr>
                </a:solidFill>
                <a:cs typeface="Times New Roman" panose="02020603050405020304" pitchFamily="18" charset="0"/>
              </a:rPr>
              <a:t> на </a:t>
            </a:r>
            <a:r>
              <a:rPr lang="ru-RU" sz="1400" i="1" dirty="0" err="1">
                <a:solidFill>
                  <a:schemeClr val="tx1">
                    <a:lumMod val="95000"/>
                    <a:lumOff val="5000"/>
                  </a:schemeClr>
                </a:solidFill>
                <a:cs typeface="Times New Roman" panose="02020603050405020304" pitchFamily="18" charset="0"/>
              </a:rPr>
              <a:t>формування</a:t>
            </a:r>
            <a:r>
              <a:rPr lang="ru-RU" sz="1400" i="1" dirty="0">
                <a:solidFill>
                  <a:schemeClr val="tx1">
                    <a:lumMod val="95000"/>
                    <a:lumOff val="5000"/>
                  </a:schemeClr>
                </a:solidFill>
                <a:cs typeface="Times New Roman" panose="02020603050405020304" pitchFamily="18" charset="0"/>
              </a:rPr>
              <a:t> складу, </a:t>
            </a:r>
            <a:r>
              <a:rPr lang="ru-RU" sz="1400" i="1" dirty="0" err="1">
                <a:solidFill>
                  <a:schemeClr val="tx1">
                    <a:lumMod val="95000"/>
                    <a:lumOff val="5000"/>
                  </a:schemeClr>
                </a:solidFill>
                <a:cs typeface="Times New Roman" panose="02020603050405020304" pitchFamily="18" charset="0"/>
              </a:rPr>
              <a:t>результати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голосування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органів</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управління</a:t>
            </a:r>
            <a:r>
              <a:rPr lang="ru-RU" sz="1400" i="1" dirty="0">
                <a:solidFill>
                  <a:schemeClr val="tx1">
                    <a:lumMod val="95000"/>
                    <a:lumOff val="5000"/>
                  </a:schemeClr>
                </a:solidFill>
                <a:cs typeface="Times New Roman" panose="02020603050405020304" pitchFamily="18" charset="0"/>
              </a:rPr>
              <a:t>, а </a:t>
            </a:r>
            <a:r>
              <a:rPr lang="ru-RU" sz="1400" i="1" dirty="0" err="1">
                <a:solidFill>
                  <a:schemeClr val="tx1">
                    <a:lumMod val="95000"/>
                    <a:lumOff val="5000"/>
                  </a:schemeClr>
                </a:solidFill>
                <a:cs typeface="Times New Roman" panose="02020603050405020304" pitchFamily="18" charset="0"/>
              </a:rPr>
              <a:t>також</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вчинення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правочинів</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які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дають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можливість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визначати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основні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умови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господарської</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діяльності</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юридичної</a:t>
            </a:r>
            <a:r>
              <a:rPr lang="ru-RU" sz="1400" i="1" dirty="0">
                <a:solidFill>
                  <a:schemeClr val="tx1">
                    <a:lumMod val="95000"/>
                    <a:lumOff val="5000"/>
                  </a:schemeClr>
                </a:solidFill>
                <a:cs typeface="Times New Roman" panose="02020603050405020304" pitchFamily="18" charset="0"/>
              </a:rPr>
              <a:t> особи,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діяльності</a:t>
            </a:r>
            <a:r>
              <a:rPr lang="ru-RU" sz="1400" i="1" dirty="0">
                <a:solidFill>
                  <a:schemeClr val="tx1">
                    <a:lumMod val="95000"/>
                    <a:lumOff val="5000"/>
                  </a:schemeClr>
                </a:solidFill>
                <a:cs typeface="Times New Roman" panose="02020603050405020304" pitchFamily="18" charset="0"/>
              </a:rPr>
              <a:t> трасту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іншого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подібного</a:t>
            </a:r>
            <a:r>
              <a:rPr lang="ru-RU" sz="1400" i="1" dirty="0">
                <a:solidFill>
                  <a:schemeClr val="tx1">
                    <a:lumMod val="95000"/>
                    <a:lumOff val="5000"/>
                  </a:schemeClr>
                </a:solidFill>
                <a:cs typeface="Times New Roman" panose="02020603050405020304" pitchFamily="18" charset="0"/>
              </a:rPr>
              <a:t> правового </a:t>
            </a:r>
            <a:r>
              <a:rPr lang="ru-RU" sz="1400" i="1" dirty="0" err="1">
                <a:solidFill>
                  <a:schemeClr val="tx1">
                    <a:lumMod val="95000"/>
                    <a:lumOff val="5000"/>
                  </a:schemeClr>
                </a:solidFill>
                <a:cs typeface="Times New Roman" panose="02020603050405020304" pitchFamily="18" charset="0"/>
              </a:rPr>
              <a:t>утворення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приймати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обов’язкові</a:t>
            </a:r>
            <a:r>
              <a:rPr lang="ru-RU" sz="1400" i="1" dirty="0">
                <a:solidFill>
                  <a:schemeClr val="tx1">
                    <a:lumMod val="95000"/>
                    <a:lumOff val="5000"/>
                  </a:schemeClr>
                </a:solidFill>
                <a:cs typeface="Times New Roman" panose="02020603050405020304" pitchFamily="18" charset="0"/>
              </a:rPr>
              <a:t> до </a:t>
            </a:r>
            <a:r>
              <a:rPr lang="ru-RU" sz="1400" i="1" dirty="0" err="1">
                <a:solidFill>
                  <a:schemeClr val="tx1">
                    <a:lumMod val="95000"/>
                    <a:lumOff val="5000"/>
                  </a:schemeClr>
                </a:solidFill>
                <a:cs typeface="Times New Roman" panose="02020603050405020304" pitchFamily="18" charset="0"/>
              </a:rPr>
              <a:t>виконання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рішення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що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мають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вирішальний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вплив</a:t>
            </a:r>
            <a:r>
              <a:rPr lang="ru-RU" sz="1400" i="1" dirty="0">
                <a:solidFill>
                  <a:schemeClr val="tx1">
                    <a:lumMod val="95000"/>
                    <a:lumOff val="5000"/>
                  </a:schemeClr>
                </a:solidFill>
                <a:cs typeface="Times New Roman" panose="02020603050405020304" pitchFamily="18" charset="0"/>
              </a:rPr>
              <a:t> на </a:t>
            </a:r>
            <a:r>
              <a:rPr lang="ru-RU" sz="1400" i="1" dirty="0" err="1">
                <a:solidFill>
                  <a:schemeClr val="tx1">
                    <a:lumMod val="95000"/>
                    <a:lumOff val="5000"/>
                  </a:schemeClr>
                </a:solidFill>
                <a:cs typeface="Times New Roman" panose="02020603050405020304" pitchFamily="18" charset="0"/>
              </a:rPr>
              <a:t>діяльність</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юридичної</a:t>
            </a:r>
            <a:r>
              <a:rPr lang="ru-RU" sz="1400" i="1" dirty="0">
                <a:solidFill>
                  <a:schemeClr val="tx1">
                    <a:lumMod val="95000"/>
                    <a:lumOff val="5000"/>
                  </a:schemeClr>
                </a:solidFill>
                <a:cs typeface="Times New Roman" panose="02020603050405020304" pitchFamily="18" charset="0"/>
              </a:rPr>
              <a:t> особи, трасту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іншого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подібного</a:t>
            </a:r>
            <a:r>
              <a:rPr lang="ru-RU" sz="1400" i="1" dirty="0">
                <a:solidFill>
                  <a:schemeClr val="tx1">
                    <a:lumMod val="95000"/>
                    <a:lumOff val="5000"/>
                  </a:schemeClr>
                </a:solidFill>
                <a:cs typeface="Times New Roman" panose="02020603050405020304" pitchFamily="18" charset="0"/>
              </a:rPr>
              <a:t> правового </a:t>
            </a:r>
            <a:r>
              <a:rPr lang="ru-RU" sz="1400" i="1" dirty="0" err="1">
                <a:solidFill>
                  <a:schemeClr val="tx1">
                    <a:lumMod val="95000"/>
                    <a:lumOff val="5000"/>
                  </a:schemeClr>
                </a:solidFill>
                <a:cs typeface="Times New Roman" panose="02020603050405020304" pitchFamily="18" charset="0"/>
              </a:rPr>
              <a:t>утворення</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незалежно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від</a:t>
            </a:r>
            <a:r>
              <a:rPr lang="ru-RU" sz="1400" i="1" dirty="0">
                <a:solidFill>
                  <a:schemeClr val="tx1">
                    <a:lumMod val="95000"/>
                    <a:lumOff val="5000"/>
                  </a:schemeClr>
                </a:solidFill>
                <a:cs typeface="Times New Roman" panose="02020603050405020304" pitchFamily="18" charset="0"/>
              </a:rPr>
              <a:t> формального </a:t>
            </a:r>
            <a:r>
              <a:rPr lang="ru-RU" sz="1400" i="1" dirty="0" err="1">
                <a:solidFill>
                  <a:schemeClr val="tx1">
                    <a:lumMod val="95000"/>
                    <a:lumOff val="5000"/>
                  </a:schemeClr>
                </a:solidFill>
                <a:cs typeface="Times New Roman" panose="02020603050405020304" pitchFamily="18" charset="0"/>
              </a:rPr>
              <a:t>володіння</a:t>
            </a:r>
            <a:r>
              <a:rPr lang="ru-RU" sz="1400" i="1" dirty="0">
                <a:solidFill>
                  <a:schemeClr val="tx1">
                    <a:lumMod val="95000"/>
                    <a:lumOff val="5000"/>
                  </a:schemeClr>
                </a:solidFill>
                <a:cs typeface="Times New Roman" panose="02020603050405020304" pitchFamily="18" charset="0"/>
              </a:rPr>
              <a:t>.</a:t>
            </a:r>
          </a:p>
          <a:p>
            <a:pPr marL="45720" indent="457200" algn="just">
              <a:spcBef>
                <a:spcPts val="0"/>
              </a:spcBef>
              <a:buNone/>
            </a:pPr>
            <a:endParaRPr lang="ru-RU" sz="1400" i="1" dirty="0">
              <a:solidFill>
                <a:schemeClr val="tx1">
                  <a:lumMod val="95000"/>
                  <a:lumOff val="5000"/>
                </a:schemeClr>
              </a:solidFill>
              <a:cs typeface="Times New Roman" panose="02020603050405020304" pitchFamily="18" charset="0"/>
            </a:endParaRPr>
          </a:p>
          <a:p>
            <a:pPr marL="45720" indent="457200" algn="just">
              <a:spcBef>
                <a:spcPts val="0"/>
              </a:spcBef>
              <a:buNone/>
            </a:pPr>
            <a:r>
              <a:rPr lang="ru-RU" sz="1400" i="1" dirty="0">
                <a:solidFill>
                  <a:schemeClr val="tx1">
                    <a:lumMod val="95000"/>
                    <a:lumOff val="5000"/>
                  </a:schemeClr>
                </a:solidFill>
                <a:cs typeface="Times New Roman" panose="02020603050405020304" pitchFamily="18" charset="0"/>
              </a:rPr>
              <a:t>При </a:t>
            </a:r>
            <a:r>
              <a:rPr lang="ru-RU" sz="1400" i="1" dirty="0" err="1">
                <a:solidFill>
                  <a:schemeClr val="tx1">
                    <a:lumMod val="95000"/>
                    <a:lumOff val="5000"/>
                  </a:schemeClr>
                </a:solidFill>
                <a:cs typeface="Times New Roman" panose="02020603050405020304" pitchFamily="18" charset="0"/>
              </a:rPr>
              <a:t>цьому</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кінцевим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бенефіціарним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власником</a:t>
            </a:r>
            <a:r>
              <a:rPr lang="ru-RU" sz="1400" i="1" dirty="0">
                <a:solidFill>
                  <a:schemeClr val="tx1">
                    <a:lumMod val="95000"/>
                    <a:lumOff val="5000"/>
                  </a:schemeClr>
                </a:solidFill>
                <a:cs typeface="Times New Roman" panose="02020603050405020304" pitchFamily="18" charset="0"/>
              </a:rPr>
              <a:t> не </a:t>
            </a:r>
            <a:r>
              <a:rPr lang="ru-RU" sz="1400" i="1" dirty="0" err="1">
                <a:solidFill>
                  <a:schemeClr val="tx1">
                    <a:lumMod val="95000"/>
                    <a:lumOff val="5000"/>
                  </a:schemeClr>
                </a:solidFill>
                <a:cs typeface="Times New Roman" panose="02020603050405020304" pitchFamily="18" charset="0"/>
              </a:rPr>
              <a:t>може</a:t>
            </a:r>
            <a:r>
              <a:rPr lang="ru-RU" sz="1400" i="1" dirty="0">
                <a:solidFill>
                  <a:schemeClr val="tx1">
                    <a:lumMod val="95000"/>
                    <a:lumOff val="5000"/>
                  </a:schemeClr>
                </a:solidFill>
                <a:cs typeface="Times New Roman" panose="02020603050405020304" pitchFamily="18" charset="0"/>
              </a:rPr>
              <a:t> бути особа, яка </a:t>
            </a:r>
            <a:r>
              <a:rPr lang="ru-RU" sz="1400" i="1" dirty="0" err="1">
                <a:solidFill>
                  <a:schemeClr val="tx1">
                    <a:lumMod val="95000"/>
                    <a:lumOff val="5000"/>
                  </a:schemeClr>
                </a:solidFill>
                <a:cs typeface="Times New Roman" panose="02020603050405020304" pitchFamily="18" charset="0"/>
              </a:rPr>
              <a:t>має</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формальне</a:t>
            </a:r>
            <a:r>
              <a:rPr lang="ru-RU" sz="1400" i="1" dirty="0">
                <a:solidFill>
                  <a:schemeClr val="tx1">
                    <a:lumMod val="95000"/>
                    <a:lumOff val="5000"/>
                  </a:schemeClr>
                </a:solidFill>
                <a:cs typeface="Times New Roman" panose="02020603050405020304" pitchFamily="18" charset="0"/>
              </a:rPr>
              <a:t> право на 25 </a:t>
            </a:r>
            <a:r>
              <a:rPr lang="ru-RU" sz="1400" i="1" dirty="0" err="1">
                <a:solidFill>
                  <a:schemeClr val="tx1">
                    <a:lumMod val="95000"/>
                    <a:lumOff val="5000"/>
                  </a:schemeClr>
                </a:solidFill>
                <a:cs typeface="Times New Roman" panose="02020603050405020304" pitchFamily="18" charset="0"/>
              </a:rPr>
              <a:t>чи</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більше</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відсотків</a:t>
            </a:r>
            <a:r>
              <a:rPr lang="ru-RU" sz="1400" i="1" dirty="0">
                <a:solidFill>
                  <a:schemeClr val="tx1">
                    <a:lumMod val="95000"/>
                    <a:lumOff val="5000"/>
                  </a:schemeClr>
                </a:solidFill>
                <a:cs typeface="Times New Roman" panose="02020603050405020304" pitchFamily="18" charset="0"/>
              </a:rPr>
              <a:t> статутного </a:t>
            </a:r>
            <a:r>
              <a:rPr lang="ru-RU" sz="1400" i="1" dirty="0" err="1">
                <a:solidFill>
                  <a:schemeClr val="tx1">
                    <a:lumMod val="95000"/>
                    <a:lumOff val="5000"/>
                  </a:schemeClr>
                </a:solidFill>
                <a:cs typeface="Times New Roman" panose="02020603050405020304" pitchFamily="18" charset="0"/>
              </a:rPr>
              <a:t>капіталу</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прав голосу в </a:t>
            </a:r>
            <a:r>
              <a:rPr lang="ru-RU" sz="1400" i="1" dirty="0" err="1">
                <a:solidFill>
                  <a:schemeClr val="tx1">
                    <a:lumMod val="95000"/>
                    <a:lumOff val="5000"/>
                  </a:schemeClr>
                </a:solidFill>
                <a:cs typeface="Times New Roman" panose="02020603050405020304" pitchFamily="18" charset="0"/>
              </a:rPr>
              <a:t>юридичній</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особі</a:t>
            </a:r>
            <a:r>
              <a:rPr lang="ru-RU" sz="1400" i="1" dirty="0">
                <a:solidFill>
                  <a:schemeClr val="tx1">
                    <a:lumMod val="95000"/>
                    <a:lumOff val="5000"/>
                  </a:schemeClr>
                </a:solidFill>
                <a:cs typeface="Times New Roman" panose="02020603050405020304" pitchFamily="18" charset="0"/>
              </a:rPr>
              <a:t>, але </a:t>
            </a:r>
            <a:r>
              <a:rPr lang="ru-RU" sz="1400" i="1" dirty="0" err="1">
                <a:solidFill>
                  <a:schemeClr val="tx1">
                    <a:lumMod val="95000"/>
                    <a:lumOff val="5000"/>
                  </a:schemeClr>
                </a:solidFill>
                <a:cs typeface="Times New Roman" panose="02020603050405020304" pitchFamily="18" charset="0"/>
              </a:rPr>
              <a:t>є</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комерційним</a:t>
            </a:r>
            <a:r>
              <a:rPr lang="ru-RU" sz="1400" i="1" dirty="0">
                <a:solidFill>
                  <a:schemeClr val="tx1">
                    <a:lumMod val="95000"/>
                    <a:lumOff val="5000"/>
                  </a:schemeClr>
                </a:solidFill>
                <a:cs typeface="Times New Roman" panose="02020603050405020304" pitchFamily="18" charset="0"/>
              </a:rPr>
              <a:t> агентом, </a:t>
            </a:r>
            <a:r>
              <a:rPr lang="ru-RU" sz="1400" i="1" dirty="0" err="1">
                <a:solidFill>
                  <a:schemeClr val="tx1">
                    <a:lumMod val="95000"/>
                    <a:lumOff val="5000"/>
                  </a:schemeClr>
                </a:solidFill>
                <a:cs typeface="Times New Roman" panose="02020603050405020304" pitchFamily="18" charset="0"/>
              </a:rPr>
              <a:t>номінальним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власником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номінальним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утримувачем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або</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лише</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посередником</a:t>
            </a:r>
            <a:r>
              <a:rPr lang="ru-RU" sz="1400" i="1" dirty="0">
                <a:solidFill>
                  <a:schemeClr val="tx1">
                    <a:lumMod val="95000"/>
                    <a:lumOff val="5000"/>
                  </a:schemeClr>
                </a:solidFill>
                <a:cs typeface="Times New Roman" panose="02020603050405020304" pitchFamily="18" charset="0"/>
              </a:rPr>
              <a:t> </a:t>
            </a:r>
            <a:r>
              <a:rPr lang="ru-RU" sz="1400" i="1" dirty="0" err="1">
                <a:solidFill>
                  <a:schemeClr val="tx1">
                    <a:lumMod val="95000"/>
                    <a:lumOff val="5000"/>
                  </a:schemeClr>
                </a:solidFill>
                <a:cs typeface="Times New Roman" panose="02020603050405020304" pitchFamily="18" charset="0"/>
              </a:rPr>
              <a:t>щодо</a:t>
            </a:r>
            <a:r>
              <a:rPr lang="ru-RU" sz="1400" i="1" dirty="0">
                <a:solidFill>
                  <a:schemeClr val="tx1">
                    <a:lumMod val="95000"/>
                    <a:lumOff val="5000"/>
                  </a:schemeClr>
                </a:solidFill>
                <a:cs typeface="Times New Roman" panose="02020603050405020304" pitchFamily="18" charset="0"/>
              </a:rPr>
              <a:t> такого права;</a:t>
            </a:r>
          </a:p>
        </p:txBody>
      </p:sp>
    </p:spTree>
    <p:extLst>
      <p:ext uri="{BB962C8B-B14F-4D97-AF65-F5344CB8AC3E}">
        <p14:creationId xmlns:p14="http://schemas.microsoft.com/office/powerpoint/2010/main" val="2934533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17"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18</a:t>
            </a:fld>
            <a:endParaRPr lang="ru-RU" dirty="0">
              <a:solidFill>
                <a:srgbClr val="007832"/>
              </a:solidFill>
            </a:endParaRPr>
          </a:p>
        </p:txBody>
      </p:sp>
      <p:sp>
        <p:nvSpPr>
          <p:cNvPr id="3" name="Прямоугольник 2">
            <a:extLst>
              <a:ext uri="{FF2B5EF4-FFF2-40B4-BE49-F238E27FC236}">
                <a16:creationId xmlns:a16="http://schemas.microsoft.com/office/drawing/2014/main" id="{19D59776-5E4C-B44A-8891-40AA6D6A8306}"/>
              </a:ext>
            </a:extLst>
          </p:cNvPr>
          <p:cNvSpPr/>
          <p:nvPr/>
        </p:nvSpPr>
        <p:spPr>
          <a:xfrm>
            <a:off x="1334024" y="1704940"/>
            <a:ext cx="10295598" cy="707886"/>
          </a:xfrm>
          <a:prstGeom prst="rect">
            <a:avLst/>
          </a:prstGeom>
        </p:spPr>
        <p:txBody>
          <a:bodyPr wrap="square">
            <a:spAutoFit/>
          </a:bodyPr>
          <a:lstStyle/>
          <a:p>
            <a:r>
              <a:rPr lang="uk-UA" sz="2000" b="1" dirty="0">
                <a:solidFill>
                  <a:srgbClr val="006538"/>
                </a:solidFill>
                <a:latin typeface="Georgia" panose="02040502050405020303" pitchFamily="18" charset="0"/>
              </a:rPr>
              <a:t> </a:t>
            </a:r>
          </a:p>
          <a:p>
            <a:r>
              <a:rPr lang="uk-UA" sz="2000" b="1" dirty="0">
                <a:solidFill>
                  <a:srgbClr val="006538"/>
                </a:solidFill>
                <a:latin typeface="Georgia" panose="02040502050405020303" pitchFamily="18" charset="0"/>
              </a:rPr>
              <a:t> </a:t>
            </a:r>
          </a:p>
        </p:txBody>
      </p:sp>
      <p:pic>
        <p:nvPicPr>
          <p:cNvPr id="7" name="Рисунок 6">
            <a:extLst>
              <a:ext uri="{FF2B5EF4-FFF2-40B4-BE49-F238E27FC236}">
                <a16:creationId xmlns:a16="http://schemas.microsoft.com/office/drawing/2014/main" id="{872BEFA0-A558-184C-B25E-7778070DC39A}"/>
              </a:ext>
            </a:extLst>
          </p:cNvPr>
          <p:cNvPicPr>
            <a:picLocks noChangeAspect="1"/>
          </p:cNvPicPr>
          <p:nvPr/>
        </p:nvPicPr>
        <p:blipFill>
          <a:blip r:embed="rId3"/>
          <a:stretch>
            <a:fillRect/>
          </a:stretch>
        </p:blipFill>
        <p:spPr>
          <a:xfrm>
            <a:off x="1334024" y="351099"/>
            <a:ext cx="8414410" cy="5564319"/>
          </a:xfrm>
          <a:prstGeom prst="rect">
            <a:avLst/>
          </a:prstGeom>
        </p:spPr>
      </p:pic>
      <p:sp>
        <p:nvSpPr>
          <p:cNvPr id="8" name="Подзаголовок 2">
            <a:extLst>
              <a:ext uri="{FF2B5EF4-FFF2-40B4-BE49-F238E27FC236}">
                <a16:creationId xmlns:a16="http://schemas.microsoft.com/office/drawing/2014/main" id="{BB29A9E4-3F0D-0F47-B68B-09129E21E494}"/>
              </a:ext>
            </a:extLst>
          </p:cNvPr>
          <p:cNvSpPr txBox="1">
            <a:spLocks/>
          </p:cNvSpPr>
          <p:nvPr/>
        </p:nvSpPr>
        <p:spPr>
          <a:xfrm>
            <a:off x="6147661" y="5852114"/>
            <a:ext cx="3600773" cy="2415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 sz="1500"/>
              <a:t>http://sfs.gov.ua/data/files/224629.pdf</a:t>
            </a:r>
            <a:endParaRPr lang="ru-RU" sz="1500" dirty="0"/>
          </a:p>
        </p:txBody>
      </p:sp>
    </p:spTree>
    <p:extLst>
      <p:ext uri="{BB962C8B-B14F-4D97-AF65-F5344CB8AC3E}">
        <p14:creationId xmlns:p14="http://schemas.microsoft.com/office/powerpoint/2010/main" val="822588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19</a:t>
            </a:fld>
            <a:endParaRPr lang="ru-RU" dirty="0">
              <a:solidFill>
                <a:srgbClr val="007832"/>
              </a:solidFill>
            </a:endParaRPr>
          </a:p>
        </p:txBody>
      </p:sp>
      <p:sp>
        <p:nvSpPr>
          <p:cNvPr id="3" name="TextBox 2">
            <a:extLst>
              <a:ext uri="{FF2B5EF4-FFF2-40B4-BE49-F238E27FC236}">
                <a16:creationId xmlns:a16="http://schemas.microsoft.com/office/drawing/2014/main" id="{8BE40468-7666-4C4B-9229-1C8DB5A22227}"/>
              </a:ext>
            </a:extLst>
          </p:cNvPr>
          <p:cNvSpPr txBox="1"/>
          <p:nvPr/>
        </p:nvSpPr>
        <p:spPr>
          <a:xfrm>
            <a:off x="1714500" y="217170"/>
            <a:ext cx="10001250" cy="5909310"/>
          </a:xfrm>
          <a:prstGeom prst="rect">
            <a:avLst/>
          </a:prstGeom>
          <a:noFill/>
        </p:spPr>
        <p:txBody>
          <a:bodyPr wrap="square" rtlCol="0">
            <a:spAutoFit/>
          </a:bodyPr>
          <a:lstStyle/>
          <a:p>
            <a:pPr algn="just"/>
            <a:r>
              <a:rPr lang="ru-RU" dirty="0"/>
              <a:t>1) На </a:t>
            </a:r>
            <a:r>
              <a:rPr lang="ru-RU" dirty="0" err="1"/>
              <a:t>підставі</a:t>
            </a:r>
            <a:r>
              <a:rPr lang="ru-RU" dirty="0"/>
              <a:t> </a:t>
            </a:r>
            <a:r>
              <a:rPr lang="ru-RU" dirty="0" err="1"/>
              <a:t>викладеного</a:t>
            </a:r>
            <a:r>
              <a:rPr lang="ru-RU" dirty="0"/>
              <a:t>, </a:t>
            </a:r>
            <a:r>
              <a:rPr lang="ru-RU" dirty="0" err="1"/>
              <a:t>перевіряючі</a:t>
            </a:r>
            <a:r>
              <a:rPr lang="ru-RU" dirty="0"/>
              <a:t> </a:t>
            </a:r>
            <a:r>
              <a:rPr lang="ru-RU" dirty="0" err="1"/>
              <a:t>дійшли</a:t>
            </a:r>
            <a:r>
              <a:rPr lang="ru-RU" dirty="0"/>
              <a:t> </a:t>
            </a:r>
            <a:r>
              <a:rPr lang="ru-RU" dirty="0" err="1"/>
              <a:t>висновку</a:t>
            </a:r>
            <a:r>
              <a:rPr lang="ru-RU" dirty="0"/>
              <a:t> про </a:t>
            </a:r>
            <a:r>
              <a:rPr lang="ru-RU" b="1" dirty="0" err="1"/>
              <a:t>нереальність</a:t>
            </a:r>
            <a:r>
              <a:rPr lang="ru-RU" b="1" dirty="0"/>
              <a:t> </a:t>
            </a:r>
            <a:r>
              <a:rPr lang="ru-RU" b="1" dirty="0" err="1"/>
              <a:t>операцій</a:t>
            </a:r>
            <a:r>
              <a:rPr lang="ru-RU" b="1" dirty="0"/>
              <a:t> </a:t>
            </a:r>
            <a:r>
              <a:rPr lang="ru-RU" dirty="0"/>
              <a:t>з </a:t>
            </a:r>
            <a:r>
              <a:rPr lang="ru-RU" dirty="0" err="1"/>
              <a:t>придбання</a:t>
            </a:r>
            <a:r>
              <a:rPr lang="ru-RU" dirty="0"/>
              <a:t> через </a:t>
            </a:r>
            <a:r>
              <a:rPr lang="ru-RU" dirty="0" err="1"/>
              <a:t>відсутність</a:t>
            </a:r>
            <a:r>
              <a:rPr lang="ru-RU" dirty="0"/>
              <a:t> у </a:t>
            </a:r>
            <a:r>
              <a:rPr lang="ru-RU" dirty="0" err="1"/>
              <a:t>контрагентів-постачальників</a:t>
            </a:r>
            <a:r>
              <a:rPr lang="ru-RU" dirty="0"/>
              <a:t> </a:t>
            </a:r>
            <a:r>
              <a:rPr lang="ru-RU" dirty="0" err="1"/>
              <a:t>позивача</a:t>
            </a:r>
            <a:r>
              <a:rPr lang="ru-RU" dirty="0"/>
              <a:t> </a:t>
            </a:r>
            <a:r>
              <a:rPr lang="ru-RU" dirty="0" err="1"/>
              <a:t>необхідних</a:t>
            </a:r>
            <a:r>
              <a:rPr lang="ru-RU" dirty="0"/>
              <a:t> умов для </a:t>
            </a:r>
            <a:r>
              <a:rPr lang="ru-RU" dirty="0" err="1"/>
              <a:t>результатів</a:t>
            </a:r>
            <a:r>
              <a:rPr lang="ru-RU" dirty="0"/>
              <a:t> </a:t>
            </a:r>
            <a:r>
              <a:rPr lang="ru-RU" dirty="0" err="1"/>
              <a:t>відповідної</a:t>
            </a:r>
            <a:r>
              <a:rPr lang="ru-RU" dirty="0"/>
              <a:t> </a:t>
            </a:r>
            <a:r>
              <a:rPr lang="ru-RU" dirty="0" err="1"/>
              <a:t>господарської</a:t>
            </a:r>
            <a:r>
              <a:rPr lang="ru-RU" dirty="0"/>
              <a:t>, </a:t>
            </a:r>
            <a:r>
              <a:rPr lang="ru-RU" dirty="0" err="1"/>
              <a:t>економічної</a:t>
            </a:r>
            <a:r>
              <a:rPr lang="ru-RU" dirty="0"/>
              <a:t> </a:t>
            </a:r>
            <a:r>
              <a:rPr lang="ru-RU" dirty="0" err="1"/>
              <a:t>діяльності</a:t>
            </a:r>
            <a:r>
              <a:rPr lang="ru-RU" dirty="0"/>
              <a:t>, </a:t>
            </a:r>
            <a:r>
              <a:rPr lang="ru-RU" dirty="0" err="1"/>
              <a:t>наявності</a:t>
            </a:r>
            <a:r>
              <a:rPr lang="ru-RU" dirty="0"/>
              <a:t> </a:t>
            </a:r>
            <a:r>
              <a:rPr lang="ru-RU" dirty="0" err="1"/>
              <a:t>технічного</a:t>
            </a:r>
            <a:r>
              <a:rPr lang="ru-RU" dirty="0"/>
              <a:t> персоналу, </a:t>
            </a:r>
            <a:r>
              <a:rPr lang="ru-RU" dirty="0" err="1"/>
              <a:t>основних</a:t>
            </a:r>
            <a:r>
              <a:rPr lang="ru-RU" dirty="0"/>
              <a:t> </a:t>
            </a:r>
            <a:r>
              <a:rPr lang="ru-RU" dirty="0" err="1"/>
              <a:t>фондів</a:t>
            </a:r>
            <a:r>
              <a:rPr lang="ru-RU" dirty="0"/>
              <a:t>, </a:t>
            </a:r>
            <a:r>
              <a:rPr lang="ru-RU" dirty="0" err="1"/>
              <a:t>виробничих</a:t>
            </a:r>
            <a:r>
              <a:rPr lang="ru-RU" dirty="0"/>
              <a:t> </a:t>
            </a:r>
            <a:r>
              <a:rPr lang="ru-RU" dirty="0" err="1"/>
              <a:t>активів</a:t>
            </a:r>
            <a:r>
              <a:rPr lang="ru-RU" dirty="0"/>
              <a:t>, </a:t>
            </a:r>
            <a:r>
              <a:rPr lang="ru-RU" dirty="0" err="1"/>
              <a:t>складських</a:t>
            </a:r>
            <a:r>
              <a:rPr lang="ru-RU" dirty="0"/>
              <a:t> </a:t>
            </a:r>
            <a:r>
              <a:rPr lang="ru-RU" dirty="0" err="1"/>
              <a:t>приміщень</a:t>
            </a:r>
            <a:r>
              <a:rPr lang="ru-RU" dirty="0"/>
              <a:t> і </a:t>
            </a:r>
            <a:r>
              <a:rPr lang="ru-RU" dirty="0" err="1"/>
              <a:t>транспортних</a:t>
            </a:r>
            <a:r>
              <a:rPr lang="ru-RU" dirty="0"/>
              <a:t> </a:t>
            </a:r>
            <a:r>
              <a:rPr lang="ru-RU" dirty="0" err="1"/>
              <a:t>засобів</a:t>
            </a:r>
            <a:r>
              <a:rPr lang="ru-RU" dirty="0"/>
              <a:t>.</a:t>
            </a:r>
          </a:p>
          <a:p>
            <a:pPr algn="just"/>
            <a:endParaRPr lang="ru-RU" dirty="0"/>
          </a:p>
          <a:p>
            <a:pPr algn="just"/>
            <a:r>
              <a:rPr lang="ru-RU" dirty="0"/>
              <a:t>2) </a:t>
            </a:r>
            <a:r>
              <a:rPr lang="ru-RU" dirty="0" err="1"/>
              <a:t>Зазначене</a:t>
            </a:r>
            <a:r>
              <a:rPr lang="ru-RU" dirty="0"/>
              <a:t> </a:t>
            </a:r>
            <a:r>
              <a:rPr lang="ru-RU" dirty="0" err="1"/>
              <a:t>свідчить</a:t>
            </a:r>
            <a:r>
              <a:rPr lang="ru-RU" dirty="0"/>
              <a:t> про </a:t>
            </a:r>
            <a:r>
              <a:rPr lang="ru-RU" dirty="0" err="1"/>
              <a:t>придбання</a:t>
            </a:r>
            <a:r>
              <a:rPr lang="ru-RU" dirty="0"/>
              <a:t> </a:t>
            </a:r>
            <a:r>
              <a:rPr lang="ru-RU" dirty="0" err="1"/>
              <a:t>позивачем</a:t>
            </a:r>
            <a:r>
              <a:rPr lang="ru-RU" dirty="0"/>
              <a:t> </a:t>
            </a:r>
            <a:r>
              <a:rPr lang="ru-RU" dirty="0" err="1"/>
              <a:t>товарів</a:t>
            </a:r>
            <a:r>
              <a:rPr lang="ru-RU" dirty="0"/>
              <a:t>, </a:t>
            </a:r>
            <a:r>
              <a:rPr lang="ru-RU" dirty="0" err="1"/>
              <a:t>робіт</a:t>
            </a:r>
            <a:r>
              <a:rPr lang="ru-RU" dirty="0"/>
              <a:t>, </a:t>
            </a:r>
            <a:r>
              <a:rPr lang="ru-RU" dirty="0" err="1"/>
              <a:t>послуг</a:t>
            </a:r>
            <a:r>
              <a:rPr lang="ru-RU" dirty="0"/>
              <a:t> на </a:t>
            </a:r>
            <a:r>
              <a:rPr lang="ru-RU" dirty="0" err="1"/>
              <a:t>загальну</a:t>
            </a:r>
            <a:r>
              <a:rPr lang="ru-RU" dirty="0"/>
              <a:t> суму 1 986 366,66 грн. </a:t>
            </a:r>
            <a:r>
              <a:rPr lang="ru-RU" dirty="0" err="1"/>
              <a:t>від</a:t>
            </a:r>
            <a:r>
              <a:rPr lang="ru-RU" dirty="0"/>
              <a:t> </a:t>
            </a:r>
            <a:r>
              <a:rPr lang="ru-RU" dirty="0" err="1"/>
              <a:t>невизначених</a:t>
            </a:r>
            <a:r>
              <a:rPr lang="ru-RU" dirty="0"/>
              <a:t> </a:t>
            </a:r>
            <a:r>
              <a:rPr lang="ru-RU" dirty="0" err="1"/>
              <a:t>осіб</a:t>
            </a:r>
            <a:r>
              <a:rPr lang="ru-RU" dirty="0"/>
              <a:t> без </a:t>
            </a:r>
            <a:r>
              <a:rPr lang="ru-RU" dirty="0" err="1"/>
              <a:t>вимоги</a:t>
            </a:r>
            <a:r>
              <a:rPr lang="ru-RU" dirty="0"/>
              <a:t> </a:t>
            </a:r>
            <a:r>
              <a:rPr lang="ru-RU" dirty="0" err="1"/>
              <a:t>компенсації</a:t>
            </a:r>
            <a:r>
              <a:rPr lang="ru-RU" dirty="0"/>
              <a:t> </a:t>
            </a:r>
            <a:r>
              <a:rPr lang="ru-RU" dirty="0" err="1"/>
              <a:t>їх</a:t>
            </a:r>
            <a:r>
              <a:rPr lang="ru-RU" dirty="0"/>
              <a:t> </a:t>
            </a:r>
            <a:r>
              <a:rPr lang="ru-RU" dirty="0" err="1"/>
              <a:t>вартості</a:t>
            </a:r>
            <a:r>
              <a:rPr lang="ru-RU" dirty="0"/>
              <a:t>, а </a:t>
            </a:r>
            <a:r>
              <a:rPr lang="ru-RU" dirty="0" err="1"/>
              <a:t>товари</a:t>
            </a:r>
            <a:r>
              <a:rPr lang="ru-RU" dirty="0"/>
              <a:t>, </a:t>
            </a:r>
            <a:r>
              <a:rPr lang="ru-RU" dirty="0" err="1"/>
              <a:t>роботи</a:t>
            </a:r>
            <a:r>
              <a:rPr lang="ru-RU" dirty="0"/>
              <a:t>, </a:t>
            </a:r>
            <a:r>
              <a:rPr lang="ru-RU" dirty="0" err="1"/>
              <a:t>послуги</a:t>
            </a:r>
            <a:r>
              <a:rPr lang="ru-RU" dirty="0"/>
              <a:t> </a:t>
            </a:r>
            <a:r>
              <a:rPr lang="ru-RU" dirty="0" err="1"/>
              <a:t>вважаються</a:t>
            </a:r>
            <a:r>
              <a:rPr lang="ru-RU" dirty="0"/>
              <a:t> </a:t>
            </a:r>
            <a:r>
              <a:rPr lang="ru-RU" b="1" dirty="0" err="1"/>
              <a:t>безоплатно</a:t>
            </a:r>
            <a:r>
              <a:rPr lang="ru-RU" b="1" dirty="0"/>
              <a:t> </a:t>
            </a:r>
            <a:r>
              <a:rPr lang="ru-RU" b="1" dirty="0" err="1"/>
              <a:t>отриманими</a:t>
            </a:r>
            <a:r>
              <a:rPr lang="ru-RU" b="1" dirty="0"/>
              <a:t> (</a:t>
            </a:r>
            <a:r>
              <a:rPr lang="ru-RU" b="1" dirty="0" err="1"/>
              <a:t>одержаними</a:t>
            </a:r>
            <a:r>
              <a:rPr lang="ru-RU" b="1" dirty="0"/>
              <a:t>) з </a:t>
            </a:r>
            <a:r>
              <a:rPr lang="ru-RU" b="1" dirty="0" err="1"/>
              <a:t>невідомого</a:t>
            </a:r>
            <a:r>
              <a:rPr lang="ru-RU" b="1" dirty="0"/>
              <a:t> </a:t>
            </a:r>
            <a:r>
              <a:rPr lang="ru-RU" b="1" dirty="0" err="1"/>
              <a:t>джерела</a:t>
            </a:r>
            <a:r>
              <a:rPr lang="ru-RU" b="1" dirty="0"/>
              <a:t> </a:t>
            </a:r>
            <a:r>
              <a:rPr lang="ru-RU" dirty="0"/>
              <a:t>та </a:t>
            </a:r>
            <a:r>
              <a:rPr lang="ru-RU" dirty="0" err="1"/>
              <a:t>відповідно</a:t>
            </a:r>
            <a:r>
              <a:rPr lang="ru-RU" dirty="0"/>
              <a:t> </a:t>
            </a:r>
            <a:r>
              <a:rPr lang="ru-RU" dirty="0" err="1"/>
              <a:t>підлягають</a:t>
            </a:r>
            <a:r>
              <a:rPr lang="ru-RU" dirty="0"/>
              <a:t> </a:t>
            </a:r>
            <a:r>
              <a:rPr lang="ru-RU" dirty="0" err="1"/>
              <a:t>включенню</a:t>
            </a:r>
            <a:r>
              <a:rPr lang="ru-RU" dirty="0"/>
              <a:t> до складу </a:t>
            </a:r>
            <a:r>
              <a:rPr lang="ru-RU" dirty="0" err="1"/>
              <a:t>доходів</a:t>
            </a:r>
            <a:r>
              <a:rPr lang="ru-RU" dirty="0"/>
              <a:t> (</a:t>
            </a:r>
            <a:r>
              <a:rPr lang="ru-RU" i="1" dirty="0"/>
              <a:t>справа № № 815/1834/18</a:t>
            </a:r>
            <a:r>
              <a:rPr lang="ru-RU" dirty="0"/>
              <a:t>).</a:t>
            </a:r>
          </a:p>
          <a:p>
            <a:pPr algn="just"/>
            <a:endParaRPr lang="ru-RU" dirty="0"/>
          </a:p>
          <a:p>
            <a:pPr algn="just"/>
            <a:endParaRPr lang="ru-RU" dirty="0"/>
          </a:p>
          <a:p>
            <a:pPr algn="just"/>
            <a:r>
              <a:rPr lang="ru-RU" dirty="0"/>
              <a:t>При </a:t>
            </a:r>
            <a:r>
              <a:rPr lang="ru-RU" dirty="0" err="1"/>
              <a:t>цьому</a:t>
            </a:r>
            <a:r>
              <a:rPr lang="ru-RU" dirty="0"/>
              <a:t>, </a:t>
            </a:r>
            <a:r>
              <a:rPr lang="ru-RU" dirty="0" err="1"/>
              <a:t>згідно</a:t>
            </a:r>
            <a:r>
              <a:rPr lang="ru-RU" dirty="0"/>
              <a:t> з </a:t>
            </a:r>
            <a:r>
              <a:rPr lang="ru-RU" dirty="0" err="1"/>
              <a:t>пп</a:t>
            </a:r>
            <a:r>
              <a:rPr lang="ru-RU" dirty="0"/>
              <a:t>. 14.1.13 п. 14.1 ст. 14 </a:t>
            </a:r>
            <a:r>
              <a:rPr lang="ru-RU" dirty="0" err="1"/>
              <a:t>Податкового</a:t>
            </a:r>
            <a:r>
              <a:rPr lang="ru-RU" dirty="0"/>
              <a:t> кодексу </a:t>
            </a:r>
            <a:r>
              <a:rPr lang="ru-RU" dirty="0" err="1"/>
              <a:t>України</a:t>
            </a:r>
            <a:r>
              <a:rPr lang="ru-RU" dirty="0"/>
              <a:t> </a:t>
            </a:r>
            <a:r>
              <a:rPr lang="ru-RU" dirty="0" err="1"/>
              <a:t>під</a:t>
            </a:r>
            <a:r>
              <a:rPr lang="ru-RU" dirty="0"/>
              <a:t> </a:t>
            </a:r>
            <a:r>
              <a:rPr lang="ru-RU" dirty="0" err="1"/>
              <a:t>безоплатно</a:t>
            </a:r>
            <a:r>
              <a:rPr lang="ru-RU" dirty="0"/>
              <a:t> </a:t>
            </a:r>
            <a:r>
              <a:rPr lang="ru-RU" dirty="0" err="1"/>
              <a:t>наданими</a:t>
            </a:r>
            <a:r>
              <a:rPr lang="ru-RU" dirty="0"/>
              <a:t> товарами, роботами, </a:t>
            </a:r>
            <a:r>
              <a:rPr lang="ru-RU" dirty="0" err="1"/>
              <a:t>послугами</a:t>
            </a:r>
            <a:r>
              <a:rPr lang="ru-RU" dirty="0"/>
              <a:t> </a:t>
            </a:r>
            <a:r>
              <a:rPr lang="ru-RU" dirty="0" err="1"/>
              <a:t>розуміються</a:t>
            </a:r>
            <a:r>
              <a:rPr lang="ru-RU" dirty="0"/>
              <a:t> </a:t>
            </a:r>
            <a:r>
              <a:rPr lang="ru-RU" dirty="0" err="1"/>
              <a:t>товари</a:t>
            </a:r>
            <a:r>
              <a:rPr lang="ru-RU" dirty="0"/>
              <a:t>, </a:t>
            </a:r>
            <a:r>
              <a:rPr lang="ru-RU" dirty="0" err="1"/>
              <a:t>що</a:t>
            </a:r>
            <a:r>
              <a:rPr lang="ru-RU" dirty="0"/>
              <a:t> </a:t>
            </a:r>
            <a:r>
              <a:rPr lang="ru-RU" dirty="0" err="1"/>
              <a:t>надаються</a:t>
            </a:r>
            <a:r>
              <a:rPr lang="ru-RU" dirty="0"/>
              <a:t> </a:t>
            </a:r>
            <a:r>
              <a:rPr lang="ru-RU" dirty="0" err="1"/>
              <a:t>згідно</a:t>
            </a:r>
            <a:r>
              <a:rPr lang="ru-RU" dirty="0"/>
              <a:t> з договорами </a:t>
            </a:r>
            <a:r>
              <a:rPr lang="ru-RU" dirty="0" err="1"/>
              <a:t>дарування</a:t>
            </a:r>
            <a:r>
              <a:rPr lang="ru-RU" dirty="0"/>
              <a:t>, </a:t>
            </a:r>
            <a:r>
              <a:rPr lang="ru-RU" dirty="0" err="1"/>
              <a:t>іншими</a:t>
            </a:r>
            <a:r>
              <a:rPr lang="ru-RU" dirty="0"/>
              <a:t> договорам, </a:t>
            </a:r>
            <a:r>
              <a:rPr lang="ru-RU" b="1" dirty="0"/>
              <a:t>за </a:t>
            </a:r>
            <a:r>
              <a:rPr lang="ru-RU" b="1" dirty="0" err="1"/>
              <a:t>якими</a:t>
            </a:r>
            <a:r>
              <a:rPr lang="ru-RU" b="1" dirty="0"/>
              <a:t> не </a:t>
            </a:r>
            <a:r>
              <a:rPr lang="ru-RU" b="1" dirty="0" err="1"/>
              <a:t>передбачається</a:t>
            </a:r>
            <a:r>
              <a:rPr lang="ru-RU" b="1" dirty="0"/>
              <a:t> </a:t>
            </a:r>
            <a:r>
              <a:rPr lang="ru-RU" b="1" dirty="0" err="1"/>
              <a:t>грошова</a:t>
            </a:r>
            <a:r>
              <a:rPr lang="ru-RU" b="1" dirty="0"/>
              <a:t> </a:t>
            </a:r>
            <a:r>
              <a:rPr lang="ru-RU" b="1" dirty="0" err="1"/>
              <a:t>або</a:t>
            </a:r>
            <a:r>
              <a:rPr lang="ru-RU" b="1" dirty="0"/>
              <a:t> </a:t>
            </a:r>
            <a:r>
              <a:rPr lang="ru-RU" b="1" dirty="0" err="1"/>
              <a:t>інша</a:t>
            </a:r>
            <a:r>
              <a:rPr lang="ru-RU" b="1" dirty="0"/>
              <a:t> </a:t>
            </a:r>
            <a:r>
              <a:rPr lang="ru-RU" b="1" dirty="0" err="1"/>
              <a:t>компенсація</a:t>
            </a:r>
            <a:r>
              <a:rPr lang="ru-RU" b="1" dirty="0"/>
              <a:t> </a:t>
            </a:r>
            <a:r>
              <a:rPr lang="ru-RU" b="1" dirty="0" err="1"/>
              <a:t>вартості</a:t>
            </a:r>
            <a:r>
              <a:rPr lang="ru-RU" b="1" dirty="0"/>
              <a:t> таких </a:t>
            </a:r>
            <a:r>
              <a:rPr lang="ru-RU" b="1" dirty="0" err="1"/>
              <a:t>товарів</a:t>
            </a:r>
            <a:r>
              <a:rPr lang="ru-RU" b="1" dirty="0"/>
              <a:t> </a:t>
            </a:r>
            <a:r>
              <a:rPr lang="ru-RU" b="1" dirty="0" err="1"/>
              <a:t>чи</a:t>
            </a:r>
            <a:r>
              <a:rPr lang="ru-RU" b="1" dirty="0"/>
              <a:t> </a:t>
            </a:r>
            <a:r>
              <a:rPr lang="ru-RU" b="1" dirty="0" err="1"/>
              <a:t>їх</a:t>
            </a:r>
            <a:r>
              <a:rPr lang="ru-RU" b="1" dirty="0"/>
              <a:t> </a:t>
            </a:r>
            <a:r>
              <a:rPr lang="ru-RU" b="1" dirty="0" err="1"/>
              <a:t>повернення</a:t>
            </a:r>
            <a:r>
              <a:rPr lang="ru-RU" b="1" dirty="0"/>
              <a:t>, </a:t>
            </a:r>
            <a:r>
              <a:rPr lang="ru-RU" b="1" dirty="0" err="1"/>
              <a:t>або</a:t>
            </a:r>
            <a:r>
              <a:rPr lang="ru-RU" b="1" dirty="0"/>
              <a:t> без </a:t>
            </a:r>
            <a:r>
              <a:rPr lang="ru-RU" b="1" dirty="0" err="1"/>
              <a:t>укладення</a:t>
            </a:r>
            <a:r>
              <a:rPr lang="ru-RU" b="1" dirty="0"/>
              <a:t> таких </a:t>
            </a:r>
            <a:r>
              <a:rPr lang="ru-RU" b="1" dirty="0" err="1"/>
              <a:t>договорів</a:t>
            </a:r>
            <a:r>
              <a:rPr lang="ru-RU" dirty="0"/>
              <a:t>; </a:t>
            </a:r>
            <a:r>
              <a:rPr lang="ru-RU" dirty="0" err="1"/>
              <a:t>роботи</a:t>
            </a:r>
            <a:r>
              <a:rPr lang="ru-RU" dirty="0"/>
              <a:t> (</a:t>
            </a:r>
            <a:r>
              <a:rPr lang="ru-RU" dirty="0" err="1"/>
              <a:t>послуги</a:t>
            </a:r>
            <a:r>
              <a:rPr lang="ru-RU" dirty="0"/>
              <a:t>), </a:t>
            </a:r>
            <a:r>
              <a:rPr lang="ru-RU" dirty="0" err="1"/>
              <a:t>що</a:t>
            </a:r>
            <a:r>
              <a:rPr lang="ru-RU" dirty="0"/>
              <a:t> </a:t>
            </a:r>
            <a:r>
              <a:rPr lang="ru-RU" dirty="0" err="1"/>
              <a:t>виконуються</a:t>
            </a:r>
            <a:r>
              <a:rPr lang="ru-RU" dirty="0"/>
              <a:t> (</a:t>
            </a:r>
            <a:r>
              <a:rPr lang="ru-RU" dirty="0" err="1"/>
              <a:t>надаються</a:t>
            </a:r>
            <a:r>
              <a:rPr lang="ru-RU" dirty="0"/>
              <a:t>) без </a:t>
            </a:r>
            <a:r>
              <a:rPr lang="ru-RU" dirty="0" err="1"/>
              <a:t>висування</a:t>
            </a:r>
            <a:r>
              <a:rPr lang="ru-RU" dirty="0"/>
              <a:t> </a:t>
            </a:r>
            <a:r>
              <a:rPr lang="ru-RU" dirty="0" err="1"/>
              <a:t>вимоги</a:t>
            </a:r>
            <a:r>
              <a:rPr lang="ru-RU" dirty="0"/>
              <a:t> </a:t>
            </a:r>
            <a:r>
              <a:rPr lang="ru-RU" dirty="0" err="1"/>
              <a:t>щодо</a:t>
            </a:r>
            <a:r>
              <a:rPr lang="ru-RU" dirty="0"/>
              <a:t> </a:t>
            </a:r>
            <a:r>
              <a:rPr lang="ru-RU" dirty="0" err="1"/>
              <a:t>компенсації</a:t>
            </a:r>
            <a:r>
              <a:rPr lang="ru-RU" dirty="0"/>
              <a:t> </a:t>
            </a:r>
            <a:r>
              <a:rPr lang="ru-RU" dirty="0" err="1"/>
              <a:t>їх</a:t>
            </a:r>
            <a:r>
              <a:rPr lang="ru-RU" dirty="0"/>
              <a:t> </a:t>
            </a:r>
            <a:r>
              <a:rPr lang="ru-RU" dirty="0" err="1"/>
              <a:t>вартості</a:t>
            </a:r>
            <a:r>
              <a:rPr lang="ru-RU" dirty="0"/>
              <a:t>; </a:t>
            </a:r>
            <a:r>
              <a:rPr lang="ru-RU" dirty="0" err="1"/>
              <a:t>товари</a:t>
            </a:r>
            <a:r>
              <a:rPr lang="ru-RU" dirty="0"/>
              <a:t>, </a:t>
            </a:r>
            <a:r>
              <a:rPr lang="ru-RU" dirty="0" err="1"/>
              <a:t>передані</a:t>
            </a:r>
            <a:r>
              <a:rPr lang="ru-RU" dirty="0"/>
              <a:t> </a:t>
            </a:r>
            <a:r>
              <a:rPr lang="ru-RU" dirty="0" err="1"/>
              <a:t>юридичній</a:t>
            </a:r>
            <a:r>
              <a:rPr lang="ru-RU" dirty="0"/>
              <a:t> </a:t>
            </a:r>
            <a:r>
              <a:rPr lang="ru-RU" dirty="0" err="1"/>
              <a:t>чи</a:t>
            </a:r>
            <a:r>
              <a:rPr lang="ru-RU" dirty="0"/>
              <a:t> </a:t>
            </a:r>
            <a:r>
              <a:rPr lang="ru-RU" dirty="0" err="1"/>
              <a:t>фізичній</a:t>
            </a:r>
            <a:r>
              <a:rPr lang="ru-RU" dirty="0"/>
              <a:t> </a:t>
            </a:r>
            <a:r>
              <a:rPr lang="ru-RU" dirty="0" err="1"/>
              <a:t>особі</a:t>
            </a:r>
            <a:r>
              <a:rPr lang="ru-RU" dirty="0"/>
              <a:t> на </a:t>
            </a:r>
            <a:r>
              <a:rPr lang="ru-RU" dirty="0" err="1"/>
              <a:t>відповідальне</a:t>
            </a:r>
            <a:r>
              <a:rPr lang="ru-RU" dirty="0"/>
              <a:t> </a:t>
            </a:r>
            <a:r>
              <a:rPr lang="ru-RU" dirty="0" err="1"/>
              <a:t>зберігання</a:t>
            </a:r>
            <a:r>
              <a:rPr lang="ru-RU" dirty="0"/>
              <a:t> і </a:t>
            </a:r>
            <a:r>
              <a:rPr lang="ru-RU" dirty="0" err="1"/>
              <a:t>використані</a:t>
            </a:r>
            <a:r>
              <a:rPr lang="ru-RU" dirty="0"/>
              <a:t> нею.</a:t>
            </a:r>
          </a:p>
          <a:p>
            <a:pPr algn="just"/>
            <a:endParaRPr lang="ru-RU" dirty="0"/>
          </a:p>
          <a:p>
            <a:pPr algn="just"/>
            <a:r>
              <a:rPr lang="ru-RU" dirty="0" err="1"/>
              <a:t>Однак</a:t>
            </a:r>
            <a:r>
              <a:rPr lang="ru-RU" dirty="0"/>
              <a:t>, як </a:t>
            </a:r>
            <a:r>
              <a:rPr lang="ru-RU" dirty="0" err="1"/>
              <a:t>вбачається</a:t>
            </a:r>
            <a:r>
              <a:rPr lang="ru-RU" dirty="0"/>
              <a:t> з </a:t>
            </a:r>
            <a:r>
              <a:rPr lang="ru-RU" dirty="0" err="1"/>
              <a:t>матеріалів</a:t>
            </a:r>
            <a:r>
              <a:rPr lang="ru-RU" dirty="0"/>
              <a:t> </a:t>
            </a:r>
            <a:r>
              <a:rPr lang="ru-RU" dirty="0" err="1"/>
              <a:t>справи</a:t>
            </a:r>
            <a:r>
              <a:rPr lang="ru-RU" dirty="0"/>
              <a:t> та не </a:t>
            </a:r>
            <a:r>
              <a:rPr lang="ru-RU" dirty="0" err="1"/>
              <a:t>заперечується</a:t>
            </a:r>
            <a:r>
              <a:rPr lang="ru-RU" dirty="0"/>
              <a:t> </a:t>
            </a:r>
            <a:r>
              <a:rPr lang="ru-RU" dirty="0" err="1"/>
              <a:t>відповідачем</a:t>
            </a:r>
            <a:r>
              <a:rPr lang="ru-RU" dirty="0"/>
              <a:t> по </a:t>
            </a:r>
            <a:r>
              <a:rPr lang="ru-RU" dirty="0" err="1"/>
              <a:t>справі</a:t>
            </a:r>
            <a:r>
              <a:rPr lang="ru-RU" dirty="0"/>
              <a:t>, договори, </a:t>
            </a:r>
            <a:r>
              <a:rPr lang="ru-RU" dirty="0" err="1"/>
              <a:t>укладені</a:t>
            </a:r>
            <a:r>
              <a:rPr lang="ru-RU" dirty="0"/>
              <a:t> </a:t>
            </a:r>
            <a:r>
              <a:rPr lang="ru-RU" dirty="0" err="1"/>
              <a:t>між</a:t>
            </a:r>
            <a:r>
              <a:rPr lang="ru-RU" dirty="0"/>
              <a:t> </a:t>
            </a:r>
            <a:r>
              <a:rPr lang="ru-RU" dirty="0" err="1"/>
              <a:t>позивачем</a:t>
            </a:r>
            <a:r>
              <a:rPr lang="ru-RU" dirty="0"/>
              <a:t> та контрагентами </a:t>
            </a:r>
            <a:r>
              <a:rPr lang="ru-RU" dirty="0" err="1"/>
              <a:t>є</a:t>
            </a:r>
            <a:r>
              <a:rPr lang="ru-RU" dirty="0"/>
              <a:t> </a:t>
            </a:r>
            <a:r>
              <a:rPr lang="ru-RU" dirty="0" err="1"/>
              <a:t>оплатними</a:t>
            </a:r>
            <a:r>
              <a:rPr lang="ru-RU" dirty="0"/>
              <a:t>, і </a:t>
            </a:r>
            <a:r>
              <a:rPr lang="ru-RU" dirty="0" err="1"/>
              <a:t>зміни</a:t>
            </a:r>
            <a:r>
              <a:rPr lang="ru-RU" dirty="0"/>
              <a:t> </a:t>
            </a:r>
            <a:r>
              <a:rPr lang="ru-RU" dirty="0" err="1"/>
              <a:t>компенсації</a:t>
            </a:r>
            <a:r>
              <a:rPr lang="ru-RU" dirty="0"/>
              <a:t> </a:t>
            </a:r>
            <a:r>
              <a:rPr lang="ru-RU" dirty="0" err="1"/>
              <a:t>вартості</a:t>
            </a:r>
            <a:r>
              <a:rPr lang="ru-RU" dirty="0"/>
              <a:t> </a:t>
            </a:r>
            <a:r>
              <a:rPr lang="ru-RU" dirty="0" err="1"/>
              <a:t>товарів</a:t>
            </a:r>
            <a:r>
              <a:rPr lang="ru-RU" dirty="0"/>
              <a:t> (</a:t>
            </a:r>
            <a:r>
              <a:rPr lang="ru-RU" dirty="0" err="1"/>
              <a:t>послуг</a:t>
            </a:r>
            <a:r>
              <a:rPr lang="ru-RU" dirty="0"/>
              <a:t>) по </a:t>
            </a:r>
            <a:r>
              <a:rPr lang="ru-RU" dirty="0" err="1"/>
              <a:t>цим</a:t>
            </a:r>
            <a:r>
              <a:rPr lang="ru-RU" dirty="0"/>
              <a:t> договорам не </a:t>
            </a:r>
            <a:r>
              <a:rPr lang="ru-RU" dirty="0" err="1"/>
              <a:t>відбулося</a:t>
            </a:r>
            <a:r>
              <a:rPr lang="ru-RU" dirty="0"/>
              <a:t>.</a:t>
            </a:r>
          </a:p>
        </p:txBody>
      </p:sp>
      <p:cxnSp>
        <p:nvCxnSpPr>
          <p:cNvPr id="5" name="Прямая со стрелкой 4">
            <a:extLst>
              <a:ext uri="{FF2B5EF4-FFF2-40B4-BE49-F238E27FC236}">
                <a16:creationId xmlns:a16="http://schemas.microsoft.com/office/drawing/2014/main" id="{7D6D7E11-A913-7845-8D5A-A9C8A79CC31B}"/>
              </a:ext>
            </a:extLst>
          </p:cNvPr>
          <p:cNvCxnSpPr/>
          <p:nvPr/>
        </p:nvCxnSpPr>
        <p:spPr>
          <a:xfrm>
            <a:off x="6366510" y="2643077"/>
            <a:ext cx="0" cy="688641"/>
          </a:xfrm>
          <a:prstGeom prst="straightConnector1">
            <a:avLst/>
          </a:prstGeom>
          <a:ln w="63500">
            <a:solidFill>
              <a:srgbClr val="056E4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794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803EC6-AD22-4245-B113-559A89CAEC2D}"/>
              </a:ext>
            </a:extLst>
          </p:cNvPr>
          <p:cNvSpPr>
            <a:spLocks noGrp="1"/>
          </p:cNvSpPr>
          <p:nvPr>
            <p:ph type="ctrTitle"/>
          </p:nvPr>
        </p:nvSpPr>
        <p:spPr/>
        <p:txBody>
          <a:bodyPr/>
          <a:lstStyle/>
          <a:p>
            <a:endParaRPr lang="ru-RU"/>
          </a:p>
        </p:txBody>
      </p:sp>
      <p:sp>
        <p:nvSpPr>
          <p:cNvPr id="3" name="Подзаголовок 2">
            <a:extLst>
              <a:ext uri="{FF2B5EF4-FFF2-40B4-BE49-F238E27FC236}">
                <a16:creationId xmlns:a16="http://schemas.microsoft.com/office/drawing/2014/main" id="{DFD416CD-A353-BF4C-8CE1-AD3BE2FF0769}"/>
              </a:ext>
            </a:extLst>
          </p:cNvPr>
          <p:cNvSpPr>
            <a:spLocks noGrp="1"/>
          </p:cNvSpPr>
          <p:nvPr>
            <p:ph type="subTitle" idx="1"/>
          </p:nvPr>
        </p:nvSpPr>
        <p:spPr/>
        <p:txBody>
          <a:bodyPr/>
          <a:lstStyle/>
          <a:p>
            <a:endParaRPr lang="ru-RU"/>
          </a:p>
        </p:txBody>
      </p:sp>
      <p:pic>
        <p:nvPicPr>
          <p:cNvPr id="4" name="Рисунок 3">
            <a:extLst>
              <a:ext uri="{FF2B5EF4-FFF2-40B4-BE49-F238E27FC236}">
                <a16:creationId xmlns:a16="http://schemas.microsoft.com/office/drawing/2014/main" id="{F981B4CF-F8C4-7842-8B73-137E7778A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0"/>
            <a:ext cx="10686609" cy="6858000"/>
          </a:xfrm>
          <a:prstGeom prst="rect">
            <a:avLst/>
          </a:prstGeom>
        </p:spPr>
      </p:pic>
      <p:sp>
        <p:nvSpPr>
          <p:cNvPr id="5" name="Номер слайда 1">
            <a:extLst>
              <a:ext uri="{FF2B5EF4-FFF2-40B4-BE49-F238E27FC236}">
                <a16:creationId xmlns:a16="http://schemas.microsoft.com/office/drawing/2014/main" id="{8D5D0C0D-3C55-6F4C-8F2E-26B5C4954A26}"/>
              </a:ext>
            </a:extLst>
          </p:cNvPr>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a:t>
            </a:fld>
            <a:endParaRPr lang="ru-RU" dirty="0">
              <a:solidFill>
                <a:srgbClr val="007832"/>
              </a:solidFill>
            </a:endParaRPr>
          </a:p>
        </p:txBody>
      </p:sp>
      <p:sp>
        <p:nvSpPr>
          <p:cNvPr id="8" name="Прямоугольник 7">
            <a:extLst>
              <a:ext uri="{FF2B5EF4-FFF2-40B4-BE49-F238E27FC236}">
                <a16:creationId xmlns:a16="http://schemas.microsoft.com/office/drawing/2014/main" id="{3855334C-6D4E-9644-BF3A-7C85C347F8B7}"/>
              </a:ext>
            </a:extLst>
          </p:cNvPr>
          <p:cNvSpPr/>
          <p:nvPr/>
        </p:nvSpPr>
        <p:spPr>
          <a:xfrm>
            <a:off x="7399421" y="517344"/>
            <a:ext cx="4430188" cy="1569660"/>
          </a:xfrm>
          <a:prstGeom prst="rect">
            <a:avLst/>
          </a:prstGeom>
        </p:spPr>
        <p:txBody>
          <a:bodyPr wrap="square">
            <a:spAutoFit/>
          </a:bodyPr>
          <a:lstStyle/>
          <a:p>
            <a:pPr algn="r"/>
            <a:r>
              <a:rPr lang="uk-UA" sz="2400" b="1" kern="50" dirty="0" err="1">
                <a:latin typeface="Times New Roman" charset="0"/>
                <a:ea typeface="Times New Roman" charset="0"/>
                <a:cs typeface="Times New Roman" charset="0"/>
              </a:rPr>
              <a:t>Вінниченко</a:t>
            </a:r>
            <a:r>
              <a:rPr lang="uk-UA" sz="2400" b="1" kern="50" dirty="0">
                <a:latin typeface="Times New Roman" charset="0"/>
                <a:ea typeface="Times New Roman" charset="0"/>
                <a:cs typeface="Times New Roman" charset="0"/>
              </a:rPr>
              <a:t> Анна Олександрівна</a:t>
            </a:r>
            <a:r>
              <a:rPr lang="en-US" sz="2400" b="1" kern="50" dirty="0">
                <a:latin typeface="Times New Roman" charset="0"/>
                <a:ea typeface="Times New Roman" charset="0"/>
                <a:cs typeface="Times New Roman" charset="0"/>
              </a:rPr>
              <a:t>, </a:t>
            </a:r>
          </a:p>
          <a:p>
            <a:pPr algn="r"/>
            <a:r>
              <a:rPr lang="uk-UA" sz="2400" b="1" kern="50" dirty="0">
                <a:latin typeface="Times New Roman" charset="0"/>
                <a:ea typeface="Times New Roman" charset="0"/>
                <a:cs typeface="Times New Roman" charset="0"/>
              </a:rPr>
              <a:t>керуючий партнер АО </a:t>
            </a:r>
            <a:r>
              <a:rPr lang="en-US" sz="2400" b="1" kern="50" dirty="0" err="1">
                <a:latin typeface="Times New Roman" charset="0"/>
                <a:ea typeface="Times New Roman" charset="0"/>
                <a:cs typeface="Times New Roman" charset="0"/>
              </a:rPr>
              <a:t>WinnerLex</a:t>
            </a:r>
            <a:endParaRPr lang="uk-UA" sz="2400" b="1" kern="50" dirty="0">
              <a:latin typeface="Times New Roman" charset="0"/>
              <a:ea typeface="Times New Roman" charset="0"/>
              <a:cs typeface="Times New Roman" charset="0"/>
            </a:endParaRPr>
          </a:p>
        </p:txBody>
      </p:sp>
      <p:sp>
        <p:nvSpPr>
          <p:cNvPr id="12" name="TextBox 11">
            <a:extLst>
              <a:ext uri="{FF2B5EF4-FFF2-40B4-BE49-F238E27FC236}">
                <a16:creationId xmlns:a16="http://schemas.microsoft.com/office/drawing/2014/main" id="{10053C32-3462-D745-99F9-F0E03073E8DA}"/>
              </a:ext>
            </a:extLst>
          </p:cNvPr>
          <p:cNvSpPr txBox="1"/>
          <p:nvPr/>
        </p:nvSpPr>
        <p:spPr>
          <a:xfrm>
            <a:off x="10046825" y="3530271"/>
            <a:ext cx="1574157" cy="461665"/>
          </a:xfrm>
          <a:prstGeom prst="rect">
            <a:avLst/>
          </a:prstGeom>
          <a:noFill/>
        </p:spPr>
        <p:txBody>
          <a:bodyPr wrap="square" rtlCol="0">
            <a:spAutoFit/>
          </a:bodyPr>
          <a:lstStyle/>
          <a:p>
            <a:r>
              <a:rPr lang="ru-RU" sz="2400" b="1" dirty="0"/>
              <a:t>2000-2004 </a:t>
            </a:r>
          </a:p>
        </p:txBody>
      </p:sp>
      <p:pic>
        <p:nvPicPr>
          <p:cNvPr id="13" name="Рисунок 12">
            <a:extLst>
              <a:ext uri="{FF2B5EF4-FFF2-40B4-BE49-F238E27FC236}">
                <a16:creationId xmlns:a16="http://schemas.microsoft.com/office/drawing/2014/main" id="{59705410-CFAA-594A-AD58-65FEFD43C239}"/>
              </a:ext>
            </a:extLst>
          </p:cNvPr>
          <p:cNvPicPr>
            <a:picLocks noChangeAspect="1"/>
          </p:cNvPicPr>
          <p:nvPr/>
        </p:nvPicPr>
        <p:blipFill>
          <a:blip r:embed="rId3"/>
          <a:stretch>
            <a:fillRect/>
          </a:stretch>
        </p:blipFill>
        <p:spPr>
          <a:xfrm>
            <a:off x="7213039" y="3465087"/>
            <a:ext cx="2349500" cy="622300"/>
          </a:xfrm>
          <a:prstGeom prst="rect">
            <a:avLst/>
          </a:prstGeom>
        </p:spPr>
      </p:pic>
      <p:pic>
        <p:nvPicPr>
          <p:cNvPr id="14" name="Рисунок 13">
            <a:extLst>
              <a:ext uri="{FF2B5EF4-FFF2-40B4-BE49-F238E27FC236}">
                <a16:creationId xmlns:a16="http://schemas.microsoft.com/office/drawing/2014/main" id="{681F6CC0-80E5-CB4B-BADC-DA46C5A43FE2}"/>
              </a:ext>
            </a:extLst>
          </p:cNvPr>
          <p:cNvPicPr>
            <a:picLocks noChangeAspect="1"/>
          </p:cNvPicPr>
          <p:nvPr/>
        </p:nvPicPr>
        <p:blipFill>
          <a:blip r:embed="rId4"/>
          <a:stretch>
            <a:fillRect/>
          </a:stretch>
        </p:blipFill>
        <p:spPr>
          <a:xfrm>
            <a:off x="7834512" y="4102644"/>
            <a:ext cx="1125577" cy="1125577"/>
          </a:xfrm>
          <a:prstGeom prst="rect">
            <a:avLst/>
          </a:prstGeom>
        </p:spPr>
      </p:pic>
      <p:sp>
        <p:nvSpPr>
          <p:cNvPr id="15" name="TextBox 14">
            <a:extLst>
              <a:ext uri="{FF2B5EF4-FFF2-40B4-BE49-F238E27FC236}">
                <a16:creationId xmlns:a16="http://schemas.microsoft.com/office/drawing/2014/main" id="{9C87ADCE-27F3-7B4A-9A18-4432436B5167}"/>
              </a:ext>
            </a:extLst>
          </p:cNvPr>
          <p:cNvSpPr txBox="1"/>
          <p:nvPr/>
        </p:nvSpPr>
        <p:spPr>
          <a:xfrm>
            <a:off x="10071900" y="4423452"/>
            <a:ext cx="1574157" cy="461665"/>
          </a:xfrm>
          <a:prstGeom prst="rect">
            <a:avLst/>
          </a:prstGeom>
          <a:noFill/>
        </p:spPr>
        <p:txBody>
          <a:bodyPr wrap="square" rtlCol="0">
            <a:spAutoFit/>
          </a:bodyPr>
          <a:lstStyle/>
          <a:p>
            <a:r>
              <a:rPr lang="ru-RU" sz="2400" b="1" dirty="0"/>
              <a:t>2004-2007 </a:t>
            </a:r>
          </a:p>
        </p:txBody>
      </p:sp>
      <p:pic>
        <p:nvPicPr>
          <p:cNvPr id="17" name="Рисунок 16">
            <a:extLst>
              <a:ext uri="{FF2B5EF4-FFF2-40B4-BE49-F238E27FC236}">
                <a16:creationId xmlns:a16="http://schemas.microsoft.com/office/drawing/2014/main" id="{5060E81E-DA1B-3F44-9669-2D699D203E66}"/>
              </a:ext>
            </a:extLst>
          </p:cNvPr>
          <p:cNvPicPr>
            <a:picLocks noChangeAspect="1"/>
          </p:cNvPicPr>
          <p:nvPr/>
        </p:nvPicPr>
        <p:blipFill>
          <a:blip r:embed="rId5"/>
          <a:stretch>
            <a:fillRect/>
          </a:stretch>
        </p:blipFill>
        <p:spPr>
          <a:xfrm>
            <a:off x="7686392" y="5243477"/>
            <a:ext cx="1470545" cy="700259"/>
          </a:xfrm>
          <a:prstGeom prst="rect">
            <a:avLst/>
          </a:prstGeom>
        </p:spPr>
      </p:pic>
      <p:sp>
        <p:nvSpPr>
          <p:cNvPr id="18" name="TextBox 17">
            <a:extLst>
              <a:ext uri="{FF2B5EF4-FFF2-40B4-BE49-F238E27FC236}">
                <a16:creationId xmlns:a16="http://schemas.microsoft.com/office/drawing/2014/main" id="{7DFD27CE-1161-3A40-A678-065C7ACDFC1E}"/>
              </a:ext>
            </a:extLst>
          </p:cNvPr>
          <p:cNvSpPr txBox="1"/>
          <p:nvPr/>
        </p:nvSpPr>
        <p:spPr>
          <a:xfrm>
            <a:off x="10093670" y="5272536"/>
            <a:ext cx="1574157" cy="461665"/>
          </a:xfrm>
          <a:prstGeom prst="rect">
            <a:avLst/>
          </a:prstGeom>
          <a:noFill/>
        </p:spPr>
        <p:txBody>
          <a:bodyPr wrap="square" rtlCol="0">
            <a:spAutoFit/>
          </a:bodyPr>
          <a:lstStyle/>
          <a:p>
            <a:r>
              <a:rPr lang="ru-RU" sz="2400" b="1" dirty="0"/>
              <a:t>2007- т/ч</a:t>
            </a:r>
          </a:p>
        </p:txBody>
      </p:sp>
      <p:pic>
        <p:nvPicPr>
          <p:cNvPr id="6" name="Рисунок 5">
            <a:extLst>
              <a:ext uri="{FF2B5EF4-FFF2-40B4-BE49-F238E27FC236}">
                <a16:creationId xmlns:a16="http://schemas.microsoft.com/office/drawing/2014/main" id="{5AA77A25-5D69-054D-8D5B-220E01584BF7}"/>
              </a:ext>
            </a:extLst>
          </p:cNvPr>
          <p:cNvPicPr>
            <a:picLocks noChangeAspect="1"/>
          </p:cNvPicPr>
          <p:nvPr/>
        </p:nvPicPr>
        <p:blipFill>
          <a:blip r:embed="rId6"/>
          <a:stretch>
            <a:fillRect/>
          </a:stretch>
        </p:blipFill>
        <p:spPr>
          <a:xfrm>
            <a:off x="1818285" y="365546"/>
            <a:ext cx="5388393" cy="5368655"/>
          </a:xfrm>
          <a:prstGeom prst="rect">
            <a:avLst/>
          </a:prstGeom>
        </p:spPr>
      </p:pic>
    </p:spTree>
    <p:extLst>
      <p:ext uri="{BB962C8B-B14F-4D97-AF65-F5344CB8AC3E}">
        <p14:creationId xmlns:p14="http://schemas.microsoft.com/office/powerpoint/2010/main" val="1780375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20</a:t>
            </a:fld>
            <a:endParaRPr lang="ru-RU" dirty="0">
              <a:solidFill>
                <a:srgbClr val="007832"/>
              </a:solidFill>
            </a:endParaRPr>
          </a:p>
        </p:txBody>
      </p:sp>
      <p:pic>
        <p:nvPicPr>
          <p:cNvPr id="3" name="Рисунок 2"/>
          <p:cNvPicPr>
            <a:picLocks noChangeAspect="1"/>
          </p:cNvPicPr>
          <p:nvPr/>
        </p:nvPicPr>
        <p:blipFill>
          <a:blip r:embed="rId3"/>
          <a:stretch>
            <a:fillRect/>
          </a:stretch>
        </p:blipFill>
        <p:spPr>
          <a:xfrm>
            <a:off x="1599428" y="233466"/>
            <a:ext cx="10353084" cy="5427106"/>
          </a:xfrm>
          <a:prstGeom prst="rect">
            <a:avLst/>
          </a:prstGeom>
        </p:spPr>
      </p:pic>
    </p:spTree>
    <p:extLst>
      <p:ext uri="{BB962C8B-B14F-4D97-AF65-F5344CB8AC3E}">
        <p14:creationId xmlns:p14="http://schemas.microsoft.com/office/powerpoint/2010/main" val="2898807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494" y="263769"/>
            <a:ext cx="8958401" cy="6330462"/>
          </a:xfrm>
          <a:prstGeom prst="rect">
            <a:avLst/>
          </a:prstGeom>
        </p:spPr>
      </p:pic>
      <p:sp>
        <p:nvSpPr>
          <p:cNvPr id="2" name="Заголовок 1"/>
          <p:cNvSpPr>
            <a:spLocks noGrp="1"/>
          </p:cNvSpPr>
          <p:nvPr>
            <p:ph type="title"/>
          </p:nvPr>
        </p:nvSpPr>
        <p:spPr>
          <a:xfrm>
            <a:off x="2152651" y="600811"/>
            <a:ext cx="7886700" cy="376251"/>
          </a:xfrm>
        </p:spPr>
        <p:txBody>
          <a:bodyPr>
            <a:normAutofit fontScale="90000"/>
          </a:bodyPr>
          <a:lstStyle/>
          <a:p>
            <a:pPr algn="ctr"/>
            <a:r>
              <a:rPr lang="uk-UA" sz="2215" b="1" dirty="0">
                <a:solidFill>
                  <a:srgbClr val="007832"/>
                </a:solidFill>
                <a:latin typeface="+mn-lt"/>
              </a:rPr>
              <a:t>Зміна значення первинних документів </a:t>
            </a:r>
            <a:endParaRPr lang="ru-RU" sz="2215" dirty="0">
              <a:solidFill>
                <a:srgbClr val="007832"/>
              </a:solidFill>
              <a:latin typeface="+mn-lt"/>
            </a:endParaRPr>
          </a:p>
        </p:txBody>
      </p:sp>
      <p:sp>
        <p:nvSpPr>
          <p:cNvPr id="4" name="Номер слайда 3"/>
          <p:cNvSpPr>
            <a:spLocks noGrp="1"/>
          </p:cNvSpPr>
          <p:nvPr>
            <p:ph type="sldNum" sz="quarter" idx="12"/>
          </p:nvPr>
        </p:nvSpPr>
        <p:spPr>
          <a:xfrm>
            <a:off x="7981951" y="6131172"/>
            <a:ext cx="2401765" cy="337038"/>
          </a:xfrm>
        </p:spPr>
        <p:txBody>
          <a:bodyPr/>
          <a:lstStyle/>
          <a:p>
            <a:fld id="{FDF4D4AB-2372-4DDB-9730-8B72E9CCB58A}" type="slidenum">
              <a:rPr lang="ru-RU" smtClean="0"/>
              <a:t>21</a:t>
            </a:fld>
            <a:endParaRPr lang="ru-RU" dirty="0"/>
          </a:p>
        </p:txBody>
      </p:sp>
      <p:graphicFrame>
        <p:nvGraphicFramePr>
          <p:cNvPr id="6" name="Таблица 5"/>
          <p:cNvGraphicFramePr>
            <a:graphicFrameLocks noGrp="1"/>
          </p:cNvGraphicFramePr>
          <p:nvPr/>
        </p:nvGraphicFramePr>
        <p:xfrm>
          <a:off x="2152652" y="977061"/>
          <a:ext cx="8002175" cy="4707724"/>
        </p:xfrm>
        <a:graphic>
          <a:graphicData uri="http://schemas.openxmlformats.org/drawingml/2006/table">
            <a:tbl>
              <a:tblPr firstRow="1" firstCol="1" bandRow="1">
                <a:tableStyleId>{8799B23B-EC83-4686-B30A-512413B5E67A}</a:tableStyleId>
              </a:tblPr>
              <a:tblGrid>
                <a:gridCol w="3942406">
                  <a:extLst>
                    <a:ext uri="{9D8B030D-6E8A-4147-A177-3AD203B41FA5}">
                      <a16:colId xmlns:a16="http://schemas.microsoft.com/office/drawing/2014/main" val="4106179854"/>
                    </a:ext>
                  </a:extLst>
                </a:gridCol>
                <a:gridCol w="4059769">
                  <a:extLst>
                    <a:ext uri="{9D8B030D-6E8A-4147-A177-3AD203B41FA5}">
                      <a16:colId xmlns:a16="http://schemas.microsoft.com/office/drawing/2014/main" val="3672082960"/>
                    </a:ext>
                  </a:extLst>
                </a:gridCol>
              </a:tblGrid>
              <a:tr h="453451">
                <a:tc gridSpan="2">
                  <a:txBody>
                    <a:bodyPr/>
                    <a:lstStyle/>
                    <a:p>
                      <a:pPr marL="0" indent="0" algn="ctr">
                        <a:spcAft>
                          <a:spcPts val="0"/>
                        </a:spcAft>
                      </a:pPr>
                      <a:r>
                        <a:rPr lang="uk-UA" sz="1800" dirty="0">
                          <a:solidFill>
                            <a:srgbClr val="FF0000"/>
                          </a:solidFill>
                          <a:effectLst/>
                        </a:rPr>
                        <a:t>Починаючи з 03.01.2017</a:t>
                      </a: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no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ctr">
                        <a:spcAft>
                          <a:spcPts val="0"/>
                        </a:spcAft>
                      </a:pPr>
                      <a:endParaRPr lang="ru-RU"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756740"/>
                  </a:ext>
                </a:extLst>
              </a:tr>
              <a:tr h="936339">
                <a:tc gridSpan="2">
                  <a:txBody>
                    <a:bodyPr/>
                    <a:lstStyle/>
                    <a:p>
                      <a:pPr marL="0" indent="0" algn="ctr">
                        <a:spcAft>
                          <a:spcPts val="0"/>
                        </a:spcAft>
                      </a:pPr>
                      <a:r>
                        <a:rPr lang="uk-UA" sz="1800" dirty="0">
                          <a:effectLst/>
                        </a:rPr>
                        <a:t>Зміна визначення первинного документу</a:t>
                      </a:r>
                      <a:endParaRPr lang="ru-RU" sz="1800" dirty="0">
                        <a:effectLst/>
                      </a:endParaRPr>
                    </a:p>
                    <a:p>
                      <a:pPr marL="0" indent="0" algn="ctr">
                        <a:spcAft>
                          <a:spcPts val="0"/>
                        </a:spcAft>
                      </a:pPr>
                      <a:r>
                        <a:rPr lang="uk-UA" sz="1800" b="0" dirty="0">
                          <a:effectLst/>
                        </a:rPr>
                        <a:t>(ст.1 ЗУ про </a:t>
                      </a:r>
                      <a:r>
                        <a:rPr lang="uk-UA" sz="1800" b="0" dirty="0" err="1">
                          <a:effectLst/>
                        </a:rPr>
                        <a:t>бухоблік</a:t>
                      </a:r>
                      <a:r>
                        <a:rPr lang="uk-UA" sz="1800" b="0" dirty="0">
                          <a:effectLst/>
                        </a:rPr>
                        <a:t>, ч.1 ст.9 ЗУ про </a:t>
                      </a:r>
                      <a:r>
                        <a:rPr lang="uk-UA" sz="1800" b="0" dirty="0" err="1">
                          <a:effectLst/>
                        </a:rPr>
                        <a:t>бухоблік</a:t>
                      </a:r>
                      <a:r>
                        <a:rPr lang="uk-UA" sz="1800" b="0" dirty="0">
                          <a:effectLst/>
                        </a:rPr>
                        <a:t>)</a:t>
                      </a: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mpd="sng">
                      <a:noFill/>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extLst>
                  <a:ext uri="{0D108BD9-81ED-4DB2-BD59-A6C34878D82A}">
                    <a16:rowId xmlns:a16="http://schemas.microsoft.com/office/drawing/2014/main" val="3914297117"/>
                  </a:ext>
                </a:extLst>
              </a:tr>
              <a:tr h="3317934">
                <a:tc>
                  <a:txBody>
                    <a:bodyPr/>
                    <a:lstStyle/>
                    <a:p>
                      <a:pPr marL="180975" indent="0" algn="ctr" defTabSz="754063">
                        <a:spcAft>
                          <a:spcPts val="0"/>
                        </a:spcAft>
                        <a:tabLst>
                          <a:tab pos="180975" algn="l"/>
                        </a:tabLst>
                      </a:pPr>
                      <a:r>
                        <a:rPr lang="uk-UA" sz="1800" dirty="0">
                          <a:effectLst/>
                        </a:rPr>
                        <a:t>первинний документ - документ, який містить відомості про господарську операцію та підтверджує її здійснення.</a:t>
                      </a:r>
                      <a:endParaRPr lang="ru-RU" sz="1800" dirty="0">
                        <a:effectLst/>
                      </a:endParaRPr>
                    </a:p>
                    <a:p>
                      <a:pPr marL="180975" indent="0" algn="ctr" defTabSz="754063">
                        <a:spcAft>
                          <a:spcPts val="0"/>
                        </a:spcAft>
                        <a:tabLst>
                          <a:tab pos="180975" algn="l"/>
                        </a:tabLst>
                      </a:pPr>
                      <a:r>
                        <a:rPr lang="uk-UA" sz="1800" dirty="0">
                          <a:effectLst/>
                        </a:rPr>
                        <a:t> </a:t>
                      </a:r>
                      <a:endParaRPr lang="ru-RU" sz="1800" dirty="0">
                        <a:effectLst/>
                      </a:endParaRPr>
                    </a:p>
                    <a:p>
                      <a:pPr marL="180975" indent="0" algn="ctr" defTabSz="754063">
                        <a:spcAft>
                          <a:spcPts val="0"/>
                        </a:spcAft>
                        <a:tabLst>
                          <a:tab pos="180975" algn="l"/>
                        </a:tabLst>
                      </a:pPr>
                      <a:r>
                        <a:rPr lang="uk-UA" sz="1800" dirty="0">
                          <a:effectLst/>
                        </a:rPr>
                        <a:t>Підставою для бухгалтерського обліку господарських операцій є первинні документи, які фіксують факти здійснення господарських операцій.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80975" indent="0" algn="just">
                        <a:spcAft>
                          <a:spcPts val="0"/>
                        </a:spcAft>
                      </a:pPr>
                      <a:r>
                        <a:rPr lang="uk-UA" sz="1800" dirty="0">
                          <a:effectLst/>
                        </a:rPr>
                        <a:t>первинний документ - документ, який містить відомості про господарську операцію.</a:t>
                      </a:r>
                      <a:endParaRPr lang="ru-RU" sz="1800" dirty="0">
                        <a:effectLst/>
                      </a:endParaRPr>
                    </a:p>
                    <a:p>
                      <a:pPr marL="180975" indent="0" algn="just">
                        <a:spcAft>
                          <a:spcPts val="0"/>
                        </a:spcAft>
                      </a:pPr>
                      <a:r>
                        <a:rPr lang="uk-UA" sz="1800" dirty="0">
                          <a:effectLst/>
                        </a:rPr>
                        <a:t> </a:t>
                      </a:r>
                      <a:endParaRPr lang="ru-RU" sz="1800" dirty="0">
                        <a:effectLst/>
                      </a:endParaRPr>
                    </a:p>
                    <a:p>
                      <a:pPr marL="180975" indent="0" algn="just">
                        <a:spcAft>
                          <a:spcPts val="0"/>
                        </a:spcAft>
                      </a:pPr>
                      <a:r>
                        <a:rPr lang="uk-UA" sz="1800" dirty="0">
                          <a:effectLst/>
                        </a:rPr>
                        <a:t> </a:t>
                      </a:r>
                      <a:endParaRPr lang="ru-RU" sz="1800" dirty="0">
                        <a:effectLst/>
                      </a:endParaRPr>
                    </a:p>
                    <a:p>
                      <a:pPr marL="180975" indent="0" algn="just">
                        <a:spcAft>
                          <a:spcPts val="0"/>
                        </a:spcAft>
                      </a:pPr>
                      <a:r>
                        <a:rPr lang="uk-UA" sz="1800" dirty="0">
                          <a:effectLst/>
                        </a:rPr>
                        <a:t>Підставою для бухгалтерського обліку господарських операцій є первинні документи.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5102473"/>
                  </a:ext>
                </a:extLst>
              </a:tr>
            </a:tbl>
          </a:graphicData>
        </a:graphic>
      </p:graphicFrame>
    </p:spTree>
    <p:extLst>
      <p:ext uri="{BB962C8B-B14F-4D97-AF65-F5344CB8AC3E}">
        <p14:creationId xmlns:p14="http://schemas.microsoft.com/office/powerpoint/2010/main" val="1028341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68" y="263769"/>
            <a:ext cx="9901434"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22</a:t>
            </a:fld>
            <a:endParaRPr lang="ru-RU" dirty="0">
              <a:solidFill>
                <a:srgbClr val="007832"/>
              </a:solidFill>
            </a:endParaRPr>
          </a:p>
        </p:txBody>
      </p:sp>
      <p:sp>
        <p:nvSpPr>
          <p:cNvPr id="6" name="TextBox 5">
            <a:extLst>
              <a:ext uri="{FF2B5EF4-FFF2-40B4-BE49-F238E27FC236}">
                <a16:creationId xmlns:a16="http://schemas.microsoft.com/office/drawing/2014/main" id="{6821DDA1-8405-3046-B236-ACA84959A131}"/>
              </a:ext>
            </a:extLst>
          </p:cNvPr>
          <p:cNvSpPr txBox="1"/>
          <p:nvPr/>
        </p:nvSpPr>
        <p:spPr>
          <a:xfrm>
            <a:off x="1346200" y="1353765"/>
            <a:ext cx="10495722" cy="3170099"/>
          </a:xfrm>
          <a:prstGeom prst="rect">
            <a:avLst/>
          </a:prstGeom>
          <a:noFill/>
        </p:spPr>
        <p:txBody>
          <a:bodyPr wrap="square" rtlCol="0">
            <a:spAutoFit/>
          </a:bodyPr>
          <a:lstStyle/>
          <a:p>
            <a:pPr algn="just"/>
            <a:r>
              <a:rPr lang="uk-UA" sz="2000" dirty="0">
                <a:latin typeface="Georgia" panose="02040502050405020303" pitchFamily="18" charset="0"/>
              </a:rPr>
              <a:t>	</a:t>
            </a:r>
            <a:r>
              <a:rPr lang="uk-UA"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Правові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наслідки</a:t>
            </a:r>
            <a:r>
              <a:rPr lang="ru-RU" sz="2000" dirty="0">
                <a:latin typeface="Times New Roman" panose="02020603050405020304" pitchFamily="18" charset="0"/>
                <a:cs typeface="Times New Roman" panose="02020603050405020304" pitchFamily="18" charset="0"/>
              </a:rPr>
              <a:t> у </a:t>
            </a:r>
            <a:r>
              <a:rPr lang="ru-RU" sz="2000" dirty="0" err="1">
                <a:latin typeface="Times New Roman" panose="02020603050405020304" pitchFamily="18" charset="0"/>
                <a:cs typeface="Times New Roman" panose="02020603050405020304" pitchFamily="18" charset="0"/>
              </a:rPr>
              <a:t>вигляді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виникнення</a:t>
            </a:r>
            <a:r>
              <a:rPr lang="ru-RU" sz="2000" dirty="0">
                <a:latin typeface="Times New Roman" panose="02020603050405020304" pitchFamily="18" charset="0"/>
                <a:cs typeface="Times New Roman" panose="02020603050405020304" pitchFamily="18" charset="0"/>
              </a:rPr>
              <a:t> права </a:t>
            </a:r>
            <a:r>
              <a:rPr lang="ru-RU" sz="2000" dirty="0" err="1">
                <a:latin typeface="Times New Roman" panose="02020603050405020304" pitchFamily="18" charset="0"/>
                <a:cs typeface="Times New Roman" panose="02020603050405020304" pitchFamily="18" charset="0"/>
              </a:rPr>
              <a:t>платника</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податку</a:t>
            </a:r>
            <a:r>
              <a:rPr lang="ru-RU" sz="2000" dirty="0">
                <a:latin typeface="Times New Roman" panose="02020603050405020304" pitchFamily="18" charset="0"/>
                <a:cs typeface="Times New Roman" panose="02020603050405020304" pitchFamily="18" charset="0"/>
              </a:rPr>
              <a:t> на </a:t>
            </a:r>
            <a:r>
              <a:rPr lang="ru-RU" sz="2000" dirty="0" err="1">
                <a:latin typeface="Times New Roman" panose="02020603050405020304" pitchFamily="18" charset="0"/>
                <a:cs typeface="Times New Roman" panose="02020603050405020304" pitchFamily="18" charset="0"/>
              </a:rPr>
              <a:t>формування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податкового</a:t>
            </a:r>
            <a:r>
              <a:rPr lang="ru-RU" sz="2000" dirty="0">
                <a:latin typeface="Times New Roman" panose="02020603050405020304" pitchFamily="18" charset="0"/>
                <a:cs typeface="Times New Roman" panose="02020603050405020304" pitchFamily="18" charset="0"/>
              </a:rPr>
              <a:t> кредиту </a:t>
            </a:r>
            <a:r>
              <a:rPr lang="ru-RU" sz="2000" b="1" dirty="0" err="1">
                <a:latin typeface="Times New Roman" panose="02020603050405020304" pitchFamily="18" charset="0"/>
                <a:cs typeface="Times New Roman" panose="02020603050405020304" pitchFamily="18" charset="0"/>
              </a:rPr>
              <a:t>наступають</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лише</a:t>
            </a:r>
            <a:r>
              <a:rPr lang="ru-RU" sz="2000" b="1" dirty="0">
                <a:latin typeface="Times New Roman" panose="02020603050405020304" pitchFamily="18" charset="0"/>
                <a:cs typeface="Times New Roman" panose="02020603050405020304" pitchFamily="18" charset="0"/>
              </a:rPr>
              <a:t> у </a:t>
            </a:r>
            <a:r>
              <a:rPr lang="ru-RU" sz="2000" b="1" dirty="0" err="1">
                <a:latin typeface="Times New Roman" panose="02020603050405020304" pitchFamily="18" charset="0"/>
                <a:cs typeface="Times New Roman" panose="02020603050405020304" pitchFamily="18" charset="0"/>
              </a:rPr>
              <a:t>разі</a:t>
            </a:r>
            <a:r>
              <a:rPr lang="ru-RU" sz="2000" b="1" dirty="0">
                <a:latin typeface="Times New Roman" panose="02020603050405020304" pitchFamily="18" charset="0"/>
                <a:cs typeface="Times New Roman" panose="02020603050405020304" pitchFamily="18" charset="0"/>
              </a:rPr>
              <a:t> реального (фактичного) </a:t>
            </a:r>
            <a:r>
              <a:rPr lang="ru-RU" sz="2000" b="1" dirty="0" err="1">
                <a:latin typeface="Times New Roman" panose="02020603050405020304" pitchFamily="18" charset="0"/>
                <a:cs typeface="Times New Roman" panose="02020603050405020304" pitchFamily="18" charset="0"/>
              </a:rPr>
              <a:t>вчинення</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господарських</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операцій</a:t>
            </a:r>
            <a:r>
              <a:rPr lang="ru-RU" sz="2000" b="1" dirty="0">
                <a:latin typeface="Times New Roman" panose="02020603050405020304" pitchFamily="18" charset="0"/>
                <a:cs typeface="Times New Roman" panose="02020603050405020304" pitchFamily="18" charset="0"/>
              </a:rPr>
              <a:t> з </a:t>
            </a:r>
            <a:r>
              <a:rPr lang="ru-RU" sz="2000" b="1" dirty="0" err="1">
                <a:latin typeface="Times New Roman" panose="02020603050405020304" pitchFamily="18" charset="0"/>
                <a:cs typeface="Times New Roman" panose="02020603050405020304" pitchFamily="18" charset="0"/>
              </a:rPr>
              <a:t>придбання</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товарів</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робіт</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послуг</a:t>
            </a:r>
            <a:r>
              <a:rPr lang="ru-RU" sz="2000" dirty="0">
                <a:latin typeface="Times New Roman" panose="02020603050405020304" pitchFamily="18" charset="0"/>
                <a:cs typeface="Times New Roman" panose="02020603050405020304" pitchFamily="18" charset="0"/>
              </a:rPr>
              <a:t>) з метою </a:t>
            </a:r>
            <a:r>
              <a:rPr lang="ru-RU" sz="2000" dirty="0" err="1">
                <a:latin typeface="Times New Roman" panose="02020603050405020304" pitchFamily="18" charset="0"/>
                <a:cs typeface="Times New Roman" panose="02020603050405020304" pitchFamily="18" charset="0"/>
              </a:rPr>
              <a:t>їх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використання</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своїй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господарській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діяльності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пов'язані</a:t>
            </a:r>
            <a:r>
              <a:rPr lang="ru-RU" sz="2000" dirty="0">
                <a:latin typeface="Times New Roman" panose="02020603050405020304" pitchFamily="18" charset="0"/>
                <a:cs typeface="Times New Roman" panose="02020603050405020304" pitchFamily="18" charset="0"/>
              </a:rPr>
              <a:t> з </a:t>
            </a:r>
            <a:r>
              <a:rPr lang="ru-RU" sz="2000" dirty="0" err="1">
                <a:latin typeface="Times New Roman" panose="02020603050405020304" pitchFamily="18" charset="0"/>
                <a:cs typeface="Times New Roman" panose="02020603050405020304" pitchFamily="18" charset="0"/>
              </a:rPr>
              <a:t>рухом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активів</a:t>
            </a:r>
            <a:r>
              <a:rPr lang="ru-RU" sz="2000"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зміною</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зобов'язань</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чи</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власного</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капіталу</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платника</a:t>
            </a:r>
            <a:r>
              <a:rPr lang="ru-RU" sz="2000" u="sng" dirty="0">
                <a:latin typeface="Times New Roman" panose="02020603050405020304" pitchFamily="18" charset="0"/>
                <a:cs typeface="Times New Roman" panose="02020603050405020304" pitchFamily="18" charset="0"/>
              </a:rPr>
              <a:t>, та </a:t>
            </a:r>
            <a:r>
              <a:rPr lang="ru-RU" sz="2000" u="sng" dirty="0" err="1">
                <a:latin typeface="Times New Roman" panose="02020603050405020304" pitchFamily="18" charset="0"/>
                <a:cs typeface="Times New Roman" panose="02020603050405020304" pitchFamily="18" charset="0"/>
              </a:rPr>
              <a:t>відповідають</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економічному</a:t>
            </a:r>
            <a:r>
              <a:rPr lang="ru-RU" sz="2000" u="sng" dirty="0">
                <a:latin typeface="Times New Roman" panose="02020603050405020304" pitchFamily="18" charset="0"/>
                <a:cs typeface="Times New Roman" panose="02020603050405020304" pitchFamily="18" charset="0"/>
              </a:rPr>
              <a:t> </a:t>
            </a:r>
            <a:r>
              <a:rPr lang="ru-RU" sz="2000" u="sng" dirty="0" err="1">
                <a:latin typeface="Times New Roman" panose="02020603050405020304" pitchFamily="18" charset="0"/>
                <a:cs typeface="Times New Roman" panose="02020603050405020304" pitchFamily="18" charset="0"/>
              </a:rPr>
              <a:t>змісту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відображеному</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укладених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платником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податку</a:t>
            </a:r>
            <a:r>
              <a:rPr lang="ru-RU" sz="2000" dirty="0">
                <a:latin typeface="Times New Roman" panose="02020603050405020304" pitchFamily="18" charset="0"/>
                <a:cs typeface="Times New Roman" panose="02020603050405020304" pitchFamily="18" charset="0"/>
              </a:rPr>
              <a:t> договорах,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має</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підтверджуватись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належним</a:t>
            </a:r>
            <a:r>
              <a:rPr lang="ru-RU" sz="2000" dirty="0">
                <a:latin typeface="Times New Roman" panose="02020603050405020304" pitchFamily="18" charset="0"/>
                <a:cs typeface="Times New Roman" panose="02020603050405020304" pitchFamily="18" charset="0"/>
              </a:rPr>
              <a:t> чином </a:t>
            </a:r>
            <a:r>
              <a:rPr lang="ru-RU" sz="2000" dirty="0" err="1">
                <a:latin typeface="Times New Roman" panose="02020603050405020304" pitchFamily="18" charset="0"/>
                <a:cs typeface="Times New Roman" panose="02020603050405020304" pitchFamily="18" charset="0"/>
              </a:rPr>
              <a:t>оформленими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первинними</a:t>
            </a:r>
            <a:r>
              <a:rPr lang="ru-RU" sz="2000" dirty="0">
                <a:latin typeface="Times New Roman" panose="02020603050405020304" pitchFamily="18" charset="0"/>
                <a:cs typeface="Times New Roman" panose="02020603050405020304" pitchFamily="18" charset="0"/>
              </a:rPr>
              <a:t> документами».</a:t>
            </a:r>
          </a:p>
          <a:p>
            <a:pPr algn="r"/>
            <a:endParaRPr lang="ru-RU" sz="2000" i="1" dirty="0">
              <a:latin typeface="Times New Roman" panose="02020603050405020304" pitchFamily="18" charset="0"/>
              <a:cs typeface="Times New Roman" panose="02020603050405020304" pitchFamily="18" charset="0"/>
            </a:endParaRPr>
          </a:p>
          <a:p>
            <a:pPr algn="r"/>
            <a:r>
              <a:rPr lang="uk-UA" sz="2000" i="1" dirty="0">
                <a:latin typeface="Times New Roman" panose="02020603050405020304" pitchFamily="18" charset="0"/>
                <a:cs typeface="Times New Roman" panose="02020603050405020304" pitchFamily="18" charset="0"/>
              </a:rPr>
              <a:t>Постанова Касаційного адміністративного суду</a:t>
            </a:r>
          </a:p>
          <a:p>
            <a:pPr algn="r"/>
            <a:r>
              <a:rPr lang="uk-UA" sz="2000" i="1" dirty="0">
                <a:latin typeface="Times New Roman" panose="02020603050405020304" pitchFamily="18" charset="0"/>
                <a:cs typeface="Times New Roman" panose="02020603050405020304" pitchFamily="18" charset="0"/>
              </a:rPr>
              <a:t>у складі Верховного суду від 24.04.2019 у справі № </a:t>
            </a:r>
            <a:r>
              <a:rPr lang="ru-RU" sz="2000" i="1" dirty="0">
                <a:latin typeface="Times New Roman" panose="02020603050405020304" pitchFamily="18" charset="0"/>
                <a:cs typeface="Times New Roman" panose="02020603050405020304" pitchFamily="18" charset="0"/>
              </a:rPr>
              <a:t>804/111/13-а</a:t>
            </a:r>
            <a:endParaRPr lang="uk-UA" sz="2000" i="1" dirty="0">
              <a:latin typeface="Times New Roman" panose="02020603050405020304" pitchFamily="18" charset="0"/>
              <a:cs typeface="Times New Roman" panose="02020603050405020304" pitchFamily="18" charset="0"/>
            </a:endParaRPr>
          </a:p>
        </p:txBody>
      </p:sp>
      <p:sp>
        <p:nvSpPr>
          <p:cNvPr id="8" name="Заголовок 1">
            <a:extLst>
              <a:ext uri="{FF2B5EF4-FFF2-40B4-BE49-F238E27FC236}">
                <a16:creationId xmlns:a16="http://schemas.microsoft.com/office/drawing/2014/main" id="{8A29CB24-3EA8-0349-BD49-E160998E5808}"/>
              </a:ext>
            </a:extLst>
          </p:cNvPr>
          <p:cNvSpPr>
            <a:spLocks noGrp="1"/>
          </p:cNvSpPr>
          <p:nvPr>
            <p:ph type="title"/>
          </p:nvPr>
        </p:nvSpPr>
        <p:spPr>
          <a:xfrm>
            <a:off x="1054100" y="332740"/>
            <a:ext cx="9875520" cy="478790"/>
          </a:xfrm>
        </p:spPr>
        <p:txBody>
          <a:bodyPr>
            <a:noAutofit/>
          </a:bodyPr>
          <a:lstStyle/>
          <a:p>
            <a:pPr algn="ctr"/>
            <a:r>
              <a:rPr lang="uk-UA" sz="2800" b="1" dirty="0">
                <a:solidFill>
                  <a:srgbClr val="FF0000"/>
                </a:solidFill>
                <a:latin typeface="Times New Roman" panose="02020603050405020304" pitchFamily="18" charset="0"/>
                <a:cs typeface="Times New Roman" panose="02020603050405020304" pitchFamily="18" charset="0"/>
              </a:rPr>
              <a:t>Доктрина: «Реальність господарської операції»</a:t>
            </a:r>
            <a:endParaRPr lang="ru-RU"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567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9147" y="6312026"/>
            <a:ext cx="1951434" cy="273843"/>
          </a:xfrm>
        </p:spPr>
        <p:txBody>
          <a:bodyPr/>
          <a:lstStyle/>
          <a:p>
            <a:fld id="{FDF4D4AB-2372-4DDB-9730-8B72E9CCB58A}" type="slidenum">
              <a:rPr lang="ru-RU" smtClean="0">
                <a:solidFill>
                  <a:srgbClr val="007832"/>
                </a:solidFill>
              </a:rPr>
              <a:t>23</a:t>
            </a:fld>
            <a:endParaRPr lang="ru-RU" dirty="0">
              <a:solidFill>
                <a:srgbClr val="007832"/>
              </a:solidFill>
            </a:endParaRPr>
          </a:p>
        </p:txBody>
      </p:sp>
      <p:sp>
        <p:nvSpPr>
          <p:cNvPr id="3" name="Прямоугольник 2"/>
          <p:cNvSpPr/>
          <p:nvPr/>
        </p:nvSpPr>
        <p:spPr>
          <a:xfrm>
            <a:off x="1794076" y="555100"/>
            <a:ext cx="9028810" cy="5690660"/>
          </a:xfrm>
          <a:prstGeom prst="rect">
            <a:avLst/>
          </a:prstGeom>
          <a:noFill/>
        </p:spPr>
        <p:txBody>
          <a:bodyPr wrap="square">
            <a:spAutoFit/>
          </a:bodyPr>
          <a:lstStyle/>
          <a:p>
            <a:pPr marL="232172" indent="-232172" algn="just">
              <a:lnSpc>
                <a:spcPct val="107000"/>
              </a:lnSpc>
              <a:buClr>
                <a:srgbClr val="009049"/>
              </a:buClr>
              <a:buFont typeface="Wingdings" charset="2"/>
              <a:buChar char="ü"/>
            </a:pPr>
            <a:r>
              <a:rPr lang="ru-RU" dirty="0">
                <a:ea typeface="Times New Roman" charset="0"/>
                <a:cs typeface="Times New Roman" charset="0"/>
              </a:rPr>
              <a:t>Наказ ДФСУ </a:t>
            </a:r>
            <a:r>
              <a:rPr lang="ru-RU" dirty="0" err="1">
                <a:ea typeface="Times New Roman" charset="0"/>
                <a:cs typeface="Times New Roman" charset="0"/>
              </a:rPr>
              <a:t>від</a:t>
            </a:r>
            <a:r>
              <a:rPr lang="ru-RU" dirty="0">
                <a:ea typeface="Times New Roman" charset="0"/>
                <a:cs typeface="Times New Roman" charset="0"/>
              </a:rPr>
              <a:t> 28 </a:t>
            </a:r>
            <a:r>
              <a:rPr lang="ru-RU" dirty="0" err="1">
                <a:ea typeface="Times New Roman" charset="0"/>
                <a:cs typeface="Times New Roman" charset="0"/>
              </a:rPr>
              <a:t>липня</a:t>
            </a:r>
            <a:r>
              <a:rPr lang="ru-RU" dirty="0">
                <a:ea typeface="Times New Roman" charset="0"/>
                <a:cs typeface="Times New Roman" charset="0"/>
              </a:rPr>
              <a:t> 2015 року № </a:t>
            </a:r>
            <a:r>
              <a:rPr lang="ru-RU" b="1" dirty="0">
                <a:ea typeface="Times New Roman" charset="0"/>
                <a:cs typeface="Times New Roman" charset="0"/>
              </a:rPr>
              <a:t>543 </a:t>
            </a:r>
            <a:r>
              <a:rPr lang="ru-RU" dirty="0">
                <a:ea typeface="Times New Roman" charset="0"/>
                <a:cs typeface="Times New Roman" charset="0"/>
              </a:rPr>
              <a:t>«Про </a:t>
            </a:r>
            <a:r>
              <a:rPr lang="ru-RU" dirty="0" err="1">
                <a:ea typeface="Times New Roman" charset="0"/>
                <a:cs typeface="Times New Roman" charset="0"/>
              </a:rPr>
              <a:t>забезпечення</a:t>
            </a:r>
            <a:r>
              <a:rPr lang="ru-RU" dirty="0">
                <a:ea typeface="Times New Roman" charset="0"/>
                <a:cs typeface="Times New Roman" charset="0"/>
              </a:rPr>
              <a:t> комплексного контролю </a:t>
            </a:r>
            <a:r>
              <a:rPr lang="ru-RU" dirty="0" err="1">
                <a:ea typeface="Times New Roman" charset="0"/>
                <a:cs typeface="Times New Roman" charset="0"/>
              </a:rPr>
              <a:t>податкових</a:t>
            </a:r>
            <a:r>
              <a:rPr lang="ru-RU" dirty="0">
                <a:ea typeface="Times New Roman" charset="0"/>
                <a:cs typeface="Times New Roman" charset="0"/>
              </a:rPr>
              <a:t> </a:t>
            </a:r>
            <a:r>
              <a:rPr lang="ru-RU" dirty="0" err="1">
                <a:ea typeface="Times New Roman" charset="0"/>
                <a:cs typeface="Times New Roman" charset="0"/>
              </a:rPr>
              <a:t>ризиків</a:t>
            </a:r>
            <a:r>
              <a:rPr lang="ru-RU" dirty="0">
                <a:ea typeface="Times New Roman" charset="0"/>
                <a:cs typeface="Times New Roman" charset="0"/>
              </a:rPr>
              <a:t> з ПДВ» / </a:t>
            </a:r>
            <a:r>
              <a:rPr lang="ru-RU" b="1" dirty="0" err="1">
                <a:ea typeface="Times New Roman" charset="0"/>
                <a:cs typeface="Times New Roman" charset="0"/>
              </a:rPr>
              <a:t>Рекомендований</a:t>
            </a:r>
            <a:r>
              <a:rPr lang="ru-RU" b="1" dirty="0">
                <a:ea typeface="Times New Roman" charset="0"/>
                <a:cs typeface="Times New Roman" charset="0"/>
              </a:rPr>
              <a:t> порядок </a:t>
            </a:r>
            <a:r>
              <a:rPr lang="ru-RU" b="1" dirty="0" err="1">
                <a:ea typeface="Times New Roman" charset="0"/>
                <a:cs typeface="Times New Roman" charset="0"/>
              </a:rPr>
              <a:t>взаємодії</a:t>
            </a:r>
            <a:r>
              <a:rPr lang="ru-RU" b="1" dirty="0">
                <a:ea typeface="Times New Roman" charset="0"/>
                <a:cs typeface="Times New Roman" charset="0"/>
              </a:rPr>
              <a:t> </a:t>
            </a:r>
            <a:r>
              <a:rPr lang="ru-RU" b="1" dirty="0" err="1">
                <a:ea typeface="Times New Roman" charset="0"/>
                <a:cs typeface="Times New Roman" charset="0"/>
              </a:rPr>
              <a:t>підрозділів</a:t>
            </a:r>
            <a:r>
              <a:rPr lang="ru-RU" b="1" dirty="0">
                <a:ea typeface="Times New Roman" charset="0"/>
                <a:cs typeface="Times New Roman" charset="0"/>
              </a:rPr>
              <a:t> ДФС при комплексному </a:t>
            </a:r>
            <a:r>
              <a:rPr lang="ru-RU" b="1" dirty="0" err="1">
                <a:ea typeface="Times New Roman" charset="0"/>
                <a:cs typeface="Times New Roman" charset="0"/>
              </a:rPr>
              <a:t>відпрацюванні</a:t>
            </a:r>
            <a:r>
              <a:rPr lang="ru-RU" b="1" dirty="0">
                <a:ea typeface="Times New Roman" charset="0"/>
                <a:cs typeface="Times New Roman" charset="0"/>
              </a:rPr>
              <a:t> </a:t>
            </a:r>
            <a:r>
              <a:rPr lang="ru-RU" b="1" dirty="0" err="1">
                <a:ea typeface="Times New Roman" charset="0"/>
                <a:cs typeface="Times New Roman" charset="0"/>
              </a:rPr>
              <a:t>податкових</a:t>
            </a:r>
            <a:r>
              <a:rPr lang="ru-RU" b="1" dirty="0">
                <a:ea typeface="Times New Roman" charset="0"/>
                <a:cs typeface="Times New Roman" charset="0"/>
              </a:rPr>
              <a:t> </a:t>
            </a:r>
            <a:r>
              <a:rPr lang="ru-RU" b="1" dirty="0" err="1">
                <a:ea typeface="Times New Roman" charset="0"/>
                <a:cs typeface="Times New Roman" charset="0"/>
              </a:rPr>
              <a:t>ризиків</a:t>
            </a:r>
            <a:r>
              <a:rPr lang="ru-RU" b="1" dirty="0">
                <a:ea typeface="Times New Roman" charset="0"/>
                <a:cs typeface="Times New Roman" charset="0"/>
              </a:rPr>
              <a:t> з </a:t>
            </a:r>
            <a:r>
              <a:rPr lang="ru-RU" b="1" dirty="0" err="1">
                <a:ea typeface="Times New Roman" charset="0"/>
                <a:cs typeface="Times New Roman" charset="0"/>
              </a:rPr>
              <a:t>податку</a:t>
            </a:r>
            <a:r>
              <a:rPr lang="ru-RU" b="1" dirty="0">
                <a:ea typeface="Times New Roman" charset="0"/>
                <a:cs typeface="Times New Roman" charset="0"/>
              </a:rPr>
              <a:t> на </a:t>
            </a:r>
            <a:r>
              <a:rPr lang="ru-RU" b="1" dirty="0" err="1">
                <a:ea typeface="Times New Roman" charset="0"/>
                <a:cs typeface="Times New Roman" charset="0"/>
              </a:rPr>
              <a:t>додану</a:t>
            </a:r>
            <a:r>
              <a:rPr lang="ru-RU" b="1" dirty="0">
                <a:ea typeface="Times New Roman" charset="0"/>
                <a:cs typeface="Times New Roman" charset="0"/>
              </a:rPr>
              <a:t> </a:t>
            </a:r>
            <a:r>
              <a:rPr lang="ru-RU" b="1" dirty="0" err="1">
                <a:ea typeface="Times New Roman" charset="0"/>
                <a:cs typeface="Times New Roman" charset="0"/>
              </a:rPr>
              <a:t>вартість</a:t>
            </a:r>
            <a:r>
              <a:rPr lang="ru-RU" b="1" dirty="0">
                <a:ea typeface="Times New Roman" charset="0"/>
                <a:cs typeface="Times New Roman" charset="0"/>
              </a:rPr>
              <a:t>.</a:t>
            </a:r>
          </a:p>
          <a:p>
            <a:pPr marL="232172" indent="-232172" algn="just">
              <a:lnSpc>
                <a:spcPct val="107000"/>
              </a:lnSpc>
              <a:buClr>
                <a:srgbClr val="009049"/>
              </a:buClr>
              <a:buFont typeface="Wingdings" charset="2"/>
              <a:buChar char="ü"/>
            </a:pPr>
            <a:endParaRPr lang="ru-RU" dirty="0">
              <a:ea typeface="Times New Roman" charset="0"/>
              <a:cs typeface="Times New Roman" charset="0"/>
            </a:endParaRPr>
          </a:p>
          <a:p>
            <a:pPr marL="232172" indent="-232172" algn="just">
              <a:lnSpc>
                <a:spcPct val="107000"/>
              </a:lnSpc>
              <a:buClr>
                <a:srgbClr val="009049"/>
              </a:buClr>
              <a:buFont typeface="Wingdings" charset="2"/>
              <a:buChar char="ü"/>
            </a:pPr>
            <a:r>
              <a:rPr lang="ru-RU" dirty="0">
                <a:ea typeface="Times New Roman" charset="0"/>
                <a:cs typeface="Times New Roman" charset="0"/>
              </a:rPr>
              <a:t>Лист ДФСУ </a:t>
            </a:r>
            <a:r>
              <a:rPr lang="ru-RU" dirty="0" err="1">
                <a:ea typeface="Times New Roman" charset="0"/>
                <a:cs typeface="Times New Roman" charset="0"/>
              </a:rPr>
              <a:t>від</a:t>
            </a:r>
            <a:r>
              <a:rPr lang="ru-RU" dirty="0">
                <a:ea typeface="Times New Roman" charset="0"/>
                <a:cs typeface="Times New Roman" charset="0"/>
              </a:rPr>
              <a:t> 16.05.16 р. № </a:t>
            </a:r>
            <a:r>
              <a:rPr lang="ru-RU" b="1" dirty="0">
                <a:ea typeface="Times New Roman" charset="0"/>
                <a:cs typeface="Times New Roman" charset="0"/>
              </a:rPr>
              <a:t>16872</a:t>
            </a:r>
            <a:r>
              <a:rPr lang="ru-RU" dirty="0">
                <a:ea typeface="Times New Roman" charset="0"/>
                <a:cs typeface="Times New Roman" charset="0"/>
              </a:rPr>
              <a:t>/7/99-99-14-02-02-17 «Про </a:t>
            </a:r>
            <a:r>
              <a:rPr lang="ru-RU" dirty="0" err="1">
                <a:ea typeface="Times New Roman" charset="0"/>
                <a:cs typeface="Times New Roman" charset="0"/>
              </a:rPr>
              <a:t>фіксування</a:t>
            </a:r>
            <a:r>
              <a:rPr lang="ru-RU" dirty="0">
                <a:ea typeface="Times New Roman" charset="0"/>
                <a:cs typeface="Times New Roman" charset="0"/>
              </a:rPr>
              <a:t> в актах </a:t>
            </a:r>
            <a:r>
              <a:rPr lang="ru-RU" dirty="0" err="1">
                <a:ea typeface="Times New Roman" charset="0"/>
                <a:cs typeface="Times New Roman" charset="0"/>
              </a:rPr>
              <a:t>перевірок</a:t>
            </a:r>
            <a:r>
              <a:rPr lang="ru-RU" dirty="0">
                <a:ea typeface="Times New Roman" charset="0"/>
                <a:cs typeface="Times New Roman" charset="0"/>
              </a:rPr>
              <a:t> </a:t>
            </a:r>
            <a:r>
              <a:rPr lang="ru-RU" dirty="0" err="1">
                <a:ea typeface="Times New Roman" charset="0"/>
                <a:cs typeface="Times New Roman" charset="0"/>
              </a:rPr>
              <a:t>результатів</a:t>
            </a:r>
            <a:r>
              <a:rPr lang="ru-RU" dirty="0">
                <a:ea typeface="Times New Roman" charset="0"/>
                <a:cs typeface="Times New Roman" charset="0"/>
              </a:rPr>
              <a:t> </a:t>
            </a:r>
            <a:r>
              <a:rPr lang="ru-RU" dirty="0" err="1">
                <a:ea typeface="Times New Roman" charset="0"/>
                <a:cs typeface="Times New Roman" charset="0"/>
              </a:rPr>
              <a:t>відпрацювання</a:t>
            </a:r>
            <a:r>
              <a:rPr lang="ru-RU" dirty="0">
                <a:ea typeface="Times New Roman" charset="0"/>
                <a:cs typeface="Times New Roman" charset="0"/>
              </a:rPr>
              <a:t> документально </a:t>
            </a:r>
            <a:r>
              <a:rPr lang="ru-RU" dirty="0" err="1">
                <a:ea typeface="Times New Roman" charset="0"/>
                <a:cs typeface="Times New Roman" charset="0"/>
              </a:rPr>
              <a:t>оформлених</a:t>
            </a:r>
            <a:r>
              <a:rPr lang="ru-RU" dirty="0">
                <a:ea typeface="Times New Roman" charset="0"/>
                <a:cs typeface="Times New Roman" charset="0"/>
              </a:rPr>
              <a:t> </a:t>
            </a:r>
            <a:r>
              <a:rPr lang="ru-RU" dirty="0" err="1">
                <a:ea typeface="Times New Roman" charset="0"/>
                <a:cs typeface="Times New Roman" charset="0"/>
              </a:rPr>
              <a:t>платниками</a:t>
            </a:r>
            <a:r>
              <a:rPr lang="ru-RU" dirty="0">
                <a:ea typeface="Times New Roman" charset="0"/>
                <a:cs typeface="Times New Roman" charset="0"/>
              </a:rPr>
              <a:t> </a:t>
            </a:r>
            <a:r>
              <a:rPr lang="ru-RU" dirty="0" err="1">
                <a:ea typeface="Times New Roman" charset="0"/>
                <a:cs typeface="Times New Roman" charset="0"/>
              </a:rPr>
              <a:t>податків</a:t>
            </a:r>
            <a:r>
              <a:rPr lang="ru-RU" dirty="0">
                <a:ea typeface="Times New Roman" charset="0"/>
                <a:cs typeface="Times New Roman" charset="0"/>
              </a:rPr>
              <a:t> </a:t>
            </a:r>
            <a:r>
              <a:rPr lang="ru-RU" dirty="0" err="1">
                <a:ea typeface="Times New Roman" charset="0"/>
                <a:cs typeface="Times New Roman" charset="0"/>
              </a:rPr>
              <a:t>нереальних</a:t>
            </a:r>
            <a:r>
              <a:rPr lang="ru-RU" dirty="0">
                <a:ea typeface="Times New Roman" charset="0"/>
                <a:cs typeface="Times New Roman" charset="0"/>
              </a:rPr>
              <a:t> </a:t>
            </a:r>
            <a:r>
              <a:rPr lang="ru-RU" dirty="0" err="1">
                <a:ea typeface="Times New Roman" charset="0"/>
                <a:cs typeface="Times New Roman" charset="0"/>
              </a:rPr>
              <a:t>господарських</a:t>
            </a:r>
            <a:r>
              <a:rPr lang="ru-RU" dirty="0">
                <a:ea typeface="Times New Roman" charset="0"/>
                <a:cs typeface="Times New Roman" charset="0"/>
              </a:rPr>
              <a:t> </a:t>
            </a:r>
            <a:r>
              <a:rPr lang="ru-RU" dirty="0" err="1">
                <a:ea typeface="Times New Roman" charset="0"/>
                <a:cs typeface="Times New Roman" charset="0"/>
              </a:rPr>
              <a:t>операцій</a:t>
            </a:r>
            <a:r>
              <a:rPr lang="ru-RU" dirty="0">
                <a:ea typeface="Times New Roman" charset="0"/>
                <a:cs typeface="Times New Roman" charset="0"/>
              </a:rPr>
              <a:t>» / </a:t>
            </a:r>
            <a:r>
              <a:rPr lang="ru-RU" b="1" dirty="0" err="1">
                <a:ea typeface="Times New Roman" charset="0"/>
                <a:cs typeface="Times New Roman" charset="0"/>
              </a:rPr>
              <a:t>Методичні</a:t>
            </a:r>
            <a:r>
              <a:rPr lang="ru-RU" b="1" dirty="0">
                <a:ea typeface="Times New Roman" charset="0"/>
                <a:cs typeface="Times New Roman" charset="0"/>
              </a:rPr>
              <a:t> </a:t>
            </a:r>
            <a:r>
              <a:rPr lang="ru-RU" b="1" dirty="0" err="1">
                <a:ea typeface="Times New Roman" charset="0"/>
                <a:cs typeface="Times New Roman" charset="0"/>
              </a:rPr>
              <a:t>рекомендації</a:t>
            </a:r>
            <a:r>
              <a:rPr lang="ru-RU" b="1" dirty="0">
                <a:ea typeface="Times New Roman" charset="0"/>
                <a:cs typeface="Times New Roman" charset="0"/>
              </a:rPr>
              <a:t> з </a:t>
            </a:r>
            <a:r>
              <a:rPr lang="ru-RU" b="1" dirty="0" err="1">
                <a:ea typeface="Times New Roman" charset="0"/>
                <a:cs typeface="Times New Roman" charset="0"/>
              </a:rPr>
              <a:t>фіксування</a:t>
            </a:r>
            <a:r>
              <a:rPr lang="ru-RU" b="1" dirty="0">
                <a:ea typeface="Times New Roman" charset="0"/>
                <a:cs typeface="Times New Roman" charset="0"/>
              </a:rPr>
              <a:t> в актах </a:t>
            </a:r>
            <a:r>
              <a:rPr lang="ru-RU" b="1" dirty="0" err="1">
                <a:ea typeface="Times New Roman" charset="0"/>
                <a:cs typeface="Times New Roman" charset="0"/>
              </a:rPr>
              <a:t>перевірок</a:t>
            </a:r>
            <a:r>
              <a:rPr lang="ru-RU" b="1" dirty="0">
                <a:ea typeface="Times New Roman" charset="0"/>
                <a:cs typeface="Times New Roman" charset="0"/>
              </a:rPr>
              <a:t> </a:t>
            </a:r>
            <a:r>
              <a:rPr lang="ru-RU" b="1" dirty="0" err="1">
                <a:ea typeface="Times New Roman" charset="0"/>
                <a:cs typeface="Times New Roman" charset="0"/>
              </a:rPr>
              <a:t>результатів</a:t>
            </a:r>
            <a:r>
              <a:rPr lang="ru-RU" b="1" dirty="0">
                <a:ea typeface="Times New Roman" charset="0"/>
                <a:cs typeface="Times New Roman" charset="0"/>
              </a:rPr>
              <a:t> </a:t>
            </a:r>
            <a:r>
              <a:rPr lang="ru-RU" b="1" dirty="0" err="1">
                <a:ea typeface="Times New Roman" charset="0"/>
                <a:cs typeface="Times New Roman" charset="0"/>
              </a:rPr>
              <a:t>відпрацювання</a:t>
            </a:r>
            <a:r>
              <a:rPr lang="ru-RU" b="1" dirty="0">
                <a:ea typeface="Times New Roman" charset="0"/>
                <a:cs typeface="Times New Roman" charset="0"/>
              </a:rPr>
              <a:t> документально </a:t>
            </a:r>
            <a:r>
              <a:rPr lang="ru-RU" b="1" dirty="0" err="1">
                <a:ea typeface="Times New Roman" charset="0"/>
                <a:cs typeface="Times New Roman" charset="0"/>
              </a:rPr>
              <a:t>оформлених</a:t>
            </a:r>
            <a:r>
              <a:rPr lang="ru-RU" b="1" dirty="0">
                <a:ea typeface="Times New Roman" charset="0"/>
                <a:cs typeface="Times New Roman" charset="0"/>
              </a:rPr>
              <a:t> </a:t>
            </a:r>
            <a:r>
              <a:rPr lang="ru-RU" b="1" dirty="0" err="1">
                <a:ea typeface="Times New Roman" charset="0"/>
                <a:cs typeface="Times New Roman" charset="0"/>
              </a:rPr>
              <a:t>платниками</a:t>
            </a:r>
            <a:r>
              <a:rPr lang="ru-RU" b="1" dirty="0">
                <a:ea typeface="Times New Roman" charset="0"/>
                <a:cs typeface="Times New Roman" charset="0"/>
              </a:rPr>
              <a:t> </a:t>
            </a:r>
            <a:r>
              <a:rPr lang="ru-RU" b="1" dirty="0" err="1">
                <a:ea typeface="Times New Roman" charset="0"/>
                <a:cs typeface="Times New Roman" charset="0"/>
              </a:rPr>
              <a:t>податків</a:t>
            </a:r>
            <a:r>
              <a:rPr lang="ru-RU" b="1" dirty="0">
                <a:ea typeface="Times New Roman" charset="0"/>
                <a:cs typeface="Times New Roman" charset="0"/>
              </a:rPr>
              <a:t> </a:t>
            </a:r>
            <a:r>
              <a:rPr lang="ru-RU" b="1" u="sng" dirty="0" err="1">
                <a:ea typeface="Times New Roman" charset="0"/>
                <a:cs typeface="Times New Roman" charset="0"/>
              </a:rPr>
              <a:t>нереальних</a:t>
            </a:r>
            <a:r>
              <a:rPr lang="ru-RU" b="1" dirty="0">
                <a:ea typeface="Times New Roman" charset="0"/>
                <a:cs typeface="Times New Roman" charset="0"/>
              </a:rPr>
              <a:t> </a:t>
            </a:r>
            <a:r>
              <a:rPr lang="ru-RU" b="1" dirty="0" err="1">
                <a:ea typeface="Times New Roman" charset="0"/>
                <a:cs typeface="Times New Roman" charset="0"/>
              </a:rPr>
              <a:t>господарських</a:t>
            </a:r>
            <a:r>
              <a:rPr lang="ru-RU" b="1" dirty="0">
                <a:ea typeface="Times New Roman" charset="0"/>
                <a:cs typeface="Times New Roman" charset="0"/>
              </a:rPr>
              <a:t> </a:t>
            </a:r>
            <a:r>
              <a:rPr lang="ru-RU" b="1" dirty="0" err="1">
                <a:ea typeface="Times New Roman" charset="0"/>
                <a:cs typeface="Times New Roman" charset="0"/>
              </a:rPr>
              <a:t>операцій</a:t>
            </a:r>
            <a:r>
              <a:rPr lang="ru-RU" b="1" dirty="0">
                <a:ea typeface="Times New Roman" charset="0"/>
                <a:cs typeface="Times New Roman" charset="0"/>
              </a:rPr>
              <a:t> з товарами.</a:t>
            </a:r>
          </a:p>
          <a:p>
            <a:pPr marL="232172" indent="-232172" algn="just">
              <a:lnSpc>
                <a:spcPct val="107000"/>
              </a:lnSpc>
              <a:buClr>
                <a:srgbClr val="009049"/>
              </a:buClr>
              <a:buFont typeface="Wingdings" charset="2"/>
              <a:buChar char="ü"/>
            </a:pPr>
            <a:endParaRPr lang="ru-RU" dirty="0">
              <a:ea typeface="Times New Roman" charset="0"/>
              <a:cs typeface="Times New Roman" charset="0"/>
            </a:endParaRPr>
          </a:p>
          <a:p>
            <a:pPr marL="232172" indent="-232172" algn="just">
              <a:lnSpc>
                <a:spcPct val="107000"/>
              </a:lnSpc>
              <a:buClr>
                <a:srgbClr val="009049"/>
              </a:buClr>
              <a:buFont typeface="Wingdings" charset="2"/>
              <a:buChar char="ü"/>
            </a:pPr>
            <a:r>
              <a:rPr lang="ru-RU" dirty="0">
                <a:ea typeface="Times New Roman" charset="0"/>
                <a:cs typeface="Times New Roman" charset="0"/>
              </a:rPr>
              <a:t>Лист ДФС </a:t>
            </a:r>
            <a:r>
              <a:rPr lang="ru-RU" dirty="0" err="1">
                <a:ea typeface="Times New Roman" charset="0"/>
                <a:cs typeface="Times New Roman" charset="0"/>
              </a:rPr>
              <a:t>України</a:t>
            </a:r>
            <a:r>
              <a:rPr lang="ru-RU" dirty="0">
                <a:ea typeface="Times New Roman" charset="0"/>
                <a:cs typeface="Times New Roman" charset="0"/>
              </a:rPr>
              <a:t> </a:t>
            </a:r>
            <a:r>
              <a:rPr lang="ru-RU" dirty="0" err="1">
                <a:ea typeface="Times New Roman" charset="0"/>
                <a:cs typeface="Times New Roman" charset="0"/>
              </a:rPr>
              <a:t>від</a:t>
            </a:r>
            <a:r>
              <a:rPr lang="ru-RU" dirty="0">
                <a:ea typeface="Times New Roman" charset="0"/>
                <a:cs typeface="Times New Roman" charset="0"/>
              </a:rPr>
              <a:t> 02.11.2016 р. № </a:t>
            </a:r>
            <a:r>
              <a:rPr lang="ru-RU" b="1" dirty="0">
                <a:ea typeface="Times New Roman" charset="0"/>
                <a:cs typeface="Times New Roman" charset="0"/>
              </a:rPr>
              <a:t>35277</a:t>
            </a:r>
            <a:r>
              <a:rPr lang="ru-RU" dirty="0">
                <a:ea typeface="Times New Roman" charset="0"/>
                <a:cs typeface="Times New Roman" charset="0"/>
              </a:rPr>
              <a:t>/7/99-99-14-02-02-17 «Про </a:t>
            </a:r>
            <a:r>
              <a:rPr lang="ru-RU" dirty="0" err="1">
                <a:ea typeface="Times New Roman" charset="0"/>
                <a:cs typeface="Times New Roman" charset="0"/>
              </a:rPr>
              <a:t>рекомендації</a:t>
            </a:r>
            <a:r>
              <a:rPr lang="ru-RU" dirty="0">
                <a:ea typeface="Times New Roman" charset="0"/>
                <a:cs typeface="Times New Roman" charset="0"/>
              </a:rPr>
              <a:t> </a:t>
            </a:r>
            <a:r>
              <a:rPr lang="ru-RU" dirty="0" err="1">
                <a:ea typeface="Times New Roman" charset="0"/>
                <a:cs typeface="Times New Roman" charset="0"/>
              </a:rPr>
              <a:t>щодо</a:t>
            </a:r>
            <a:r>
              <a:rPr lang="ru-RU" dirty="0">
                <a:ea typeface="Times New Roman" charset="0"/>
                <a:cs typeface="Times New Roman" charset="0"/>
              </a:rPr>
              <a:t> </a:t>
            </a:r>
            <a:r>
              <a:rPr lang="ru-RU" dirty="0" err="1">
                <a:ea typeface="Times New Roman" charset="0"/>
                <a:cs typeface="Times New Roman" charset="0"/>
              </a:rPr>
              <a:t>наведення</a:t>
            </a:r>
            <a:r>
              <a:rPr lang="ru-RU" dirty="0">
                <a:ea typeface="Times New Roman" charset="0"/>
                <a:cs typeface="Times New Roman" charset="0"/>
              </a:rPr>
              <a:t> </a:t>
            </a:r>
            <a:r>
              <a:rPr lang="ru-RU" dirty="0" err="1">
                <a:ea typeface="Times New Roman" charset="0"/>
                <a:cs typeface="Times New Roman" charset="0"/>
              </a:rPr>
              <a:t>інформації</a:t>
            </a:r>
            <a:r>
              <a:rPr lang="ru-RU" dirty="0">
                <a:ea typeface="Times New Roman" charset="0"/>
                <a:cs typeface="Times New Roman" charset="0"/>
              </a:rPr>
              <a:t> з </a:t>
            </a:r>
            <a:r>
              <a:rPr lang="ru-RU" dirty="0" err="1">
                <a:ea typeface="Times New Roman" charset="0"/>
                <a:cs typeface="Times New Roman" charset="0"/>
              </a:rPr>
              <a:t>окремих</a:t>
            </a:r>
            <a:r>
              <a:rPr lang="ru-RU" dirty="0">
                <a:ea typeface="Times New Roman" charset="0"/>
                <a:cs typeface="Times New Roman" charset="0"/>
              </a:rPr>
              <a:t> </a:t>
            </a:r>
            <a:r>
              <a:rPr lang="ru-RU" dirty="0" err="1">
                <a:ea typeface="Times New Roman" charset="0"/>
                <a:cs typeface="Times New Roman" charset="0"/>
              </a:rPr>
              <a:t>питань</a:t>
            </a:r>
            <a:r>
              <a:rPr lang="ru-RU" dirty="0">
                <a:ea typeface="Times New Roman" charset="0"/>
                <a:cs typeface="Times New Roman" charset="0"/>
              </a:rPr>
              <a:t> в актах </a:t>
            </a:r>
            <a:r>
              <a:rPr lang="ru-RU" dirty="0" err="1">
                <a:ea typeface="Times New Roman" charset="0"/>
                <a:cs typeface="Times New Roman" charset="0"/>
              </a:rPr>
              <a:t>документальних</a:t>
            </a:r>
            <a:r>
              <a:rPr lang="ru-RU" dirty="0">
                <a:ea typeface="Times New Roman" charset="0"/>
                <a:cs typeface="Times New Roman" charset="0"/>
              </a:rPr>
              <a:t> </a:t>
            </a:r>
            <a:r>
              <a:rPr lang="ru-RU" dirty="0" err="1">
                <a:ea typeface="Times New Roman" charset="0"/>
                <a:cs typeface="Times New Roman" charset="0"/>
              </a:rPr>
              <a:t>перевірок</a:t>
            </a:r>
            <a:r>
              <a:rPr lang="ru-RU" dirty="0">
                <a:ea typeface="Times New Roman" charset="0"/>
                <a:cs typeface="Times New Roman" charset="0"/>
              </a:rPr>
              <a:t> </a:t>
            </a:r>
            <a:r>
              <a:rPr lang="ru-RU" dirty="0" err="1">
                <a:ea typeface="Times New Roman" charset="0"/>
                <a:cs typeface="Times New Roman" charset="0"/>
              </a:rPr>
              <a:t>вигодонабувачів</a:t>
            </a:r>
            <a:r>
              <a:rPr lang="ru-RU" dirty="0">
                <a:ea typeface="Times New Roman" charset="0"/>
                <a:cs typeface="Times New Roman" charset="0"/>
              </a:rPr>
              <a:t> схемного </a:t>
            </a:r>
            <a:r>
              <a:rPr lang="ru-RU" dirty="0" err="1">
                <a:ea typeface="Times New Roman" charset="0"/>
                <a:cs typeface="Times New Roman" charset="0"/>
              </a:rPr>
              <a:t>податкового</a:t>
            </a:r>
            <a:r>
              <a:rPr lang="ru-RU" dirty="0">
                <a:ea typeface="Times New Roman" charset="0"/>
                <a:cs typeface="Times New Roman" charset="0"/>
              </a:rPr>
              <a:t> кредиту».</a:t>
            </a:r>
          </a:p>
          <a:p>
            <a:pPr marL="232172" indent="-232172" algn="just">
              <a:lnSpc>
                <a:spcPct val="107000"/>
              </a:lnSpc>
              <a:buClr>
                <a:srgbClr val="009049"/>
              </a:buClr>
              <a:buFont typeface="Wingdings" charset="2"/>
              <a:buChar char="ü"/>
            </a:pPr>
            <a:endParaRPr lang="ru-RU" dirty="0">
              <a:ea typeface="Times New Roman" charset="0"/>
              <a:cs typeface="Times New Roman" charset="0"/>
            </a:endParaRPr>
          </a:p>
          <a:p>
            <a:pPr marL="232172" indent="-232172" algn="just">
              <a:lnSpc>
                <a:spcPct val="107000"/>
              </a:lnSpc>
              <a:buClr>
                <a:srgbClr val="009049"/>
              </a:buClr>
              <a:buFont typeface="Wingdings" charset="2"/>
              <a:buChar char="ü"/>
            </a:pPr>
            <a:r>
              <a:rPr lang="ru-RU" dirty="0">
                <a:ea typeface="Times New Roman" charset="0"/>
                <a:cs typeface="Times New Roman" charset="0"/>
              </a:rPr>
              <a:t>Лист ДФС </a:t>
            </a:r>
            <a:r>
              <a:rPr lang="ru-RU" dirty="0" err="1">
                <a:ea typeface="Times New Roman" charset="0"/>
                <a:cs typeface="Times New Roman" charset="0"/>
              </a:rPr>
              <a:t>України</a:t>
            </a:r>
            <a:r>
              <a:rPr lang="ru-RU" dirty="0">
                <a:ea typeface="Times New Roman" charset="0"/>
                <a:cs typeface="Times New Roman" charset="0"/>
              </a:rPr>
              <a:t> </a:t>
            </a:r>
            <a:r>
              <a:rPr lang="ru-RU" dirty="0" err="1">
                <a:ea typeface="Times New Roman" charset="0"/>
                <a:cs typeface="Times New Roman" charset="0"/>
              </a:rPr>
              <a:t>від</a:t>
            </a:r>
            <a:r>
              <a:rPr lang="ru-RU" dirty="0">
                <a:ea typeface="Times New Roman" charset="0"/>
                <a:cs typeface="Times New Roman" charset="0"/>
              </a:rPr>
              <a:t> 23.12.2016 р. №</a:t>
            </a:r>
            <a:r>
              <a:rPr lang="ru-RU" b="1" dirty="0">
                <a:ea typeface="Times New Roman" charset="0"/>
                <a:cs typeface="Times New Roman" charset="0"/>
              </a:rPr>
              <a:t>40795</a:t>
            </a:r>
            <a:r>
              <a:rPr lang="ru-RU" dirty="0">
                <a:ea typeface="Times New Roman" charset="0"/>
                <a:cs typeface="Times New Roman" charset="0"/>
              </a:rPr>
              <a:t>/7/99-99-11-04-04-17 «Про </a:t>
            </a:r>
            <a:r>
              <a:rPr lang="ru-RU" dirty="0" err="1">
                <a:ea typeface="Times New Roman" charset="0"/>
                <a:cs typeface="Times New Roman" charset="0"/>
              </a:rPr>
              <a:t>направлення</a:t>
            </a:r>
            <a:r>
              <a:rPr lang="ru-RU" dirty="0">
                <a:ea typeface="Times New Roman" charset="0"/>
                <a:cs typeface="Times New Roman" charset="0"/>
              </a:rPr>
              <a:t> </a:t>
            </a:r>
            <a:r>
              <a:rPr lang="ru-RU" dirty="0" err="1">
                <a:ea typeface="Times New Roman" charset="0"/>
                <a:cs typeface="Times New Roman" charset="0"/>
              </a:rPr>
              <a:t>рекомендацій</a:t>
            </a:r>
            <a:r>
              <a:rPr lang="ru-RU" dirty="0">
                <a:ea typeface="Times New Roman" charset="0"/>
                <a:cs typeface="Times New Roman" charset="0"/>
              </a:rPr>
              <a:t>».</a:t>
            </a:r>
          </a:p>
          <a:p>
            <a:pPr marL="232172" indent="-232172" algn="just">
              <a:lnSpc>
                <a:spcPct val="107000"/>
              </a:lnSpc>
              <a:buClr>
                <a:srgbClr val="009049"/>
              </a:buClr>
              <a:buFont typeface="Wingdings" charset="2"/>
              <a:buChar char="ü"/>
            </a:pPr>
            <a:endParaRPr lang="ru-RU" sz="1463" dirty="0">
              <a:ea typeface="Times New Roman" charset="0"/>
              <a:cs typeface="Times New Roman" charset="0"/>
            </a:endParaRPr>
          </a:p>
          <a:p>
            <a:pPr marL="232172" indent="-232172" algn="just">
              <a:lnSpc>
                <a:spcPct val="107000"/>
              </a:lnSpc>
              <a:buClr>
                <a:srgbClr val="009049"/>
              </a:buClr>
              <a:buFont typeface="Wingdings" charset="2"/>
              <a:buChar char="ü"/>
            </a:pPr>
            <a:endParaRPr lang="ru-RU" sz="1463" dirty="0">
              <a:ea typeface="Times New Roman" charset="0"/>
              <a:cs typeface="Times New Roman" charset="0"/>
            </a:endParaRPr>
          </a:p>
          <a:p>
            <a:pPr>
              <a:lnSpc>
                <a:spcPct val="107000"/>
              </a:lnSpc>
            </a:pPr>
            <a:endParaRPr lang="uk-UA" sz="1138" dirty="0">
              <a:ea typeface="Times New Roman" charset="0"/>
              <a:cs typeface="Times New Roman" charset="0"/>
            </a:endParaRPr>
          </a:p>
          <a:p>
            <a:pPr algn="just">
              <a:lnSpc>
                <a:spcPct val="107000"/>
              </a:lnSpc>
            </a:pPr>
            <a:r>
              <a:rPr lang="uk-UA" sz="1138" dirty="0">
                <a:ea typeface="Times New Roman" charset="0"/>
                <a:cs typeface="Times New Roman" charset="0"/>
              </a:rPr>
              <a:t>	</a:t>
            </a:r>
            <a:endParaRPr lang="ru-RU" sz="1138" dirty="0"/>
          </a:p>
        </p:txBody>
      </p:sp>
    </p:spTree>
    <p:extLst>
      <p:ext uri="{BB962C8B-B14F-4D97-AF65-F5344CB8AC3E}">
        <p14:creationId xmlns:p14="http://schemas.microsoft.com/office/powerpoint/2010/main" val="15445500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24</a:t>
            </a:fld>
            <a:endParaRPr lang="ru-RU" dirty="0">
              <a:solidFill>
                <a:srgbClr val="007832"/>
              </a:solidFill>
            </a:endParaRPr>
          </a:p>
        </p:txBody>
      </p:sp>
      <p:sp>
        <p:nvSpPr>
          <p:cNvPr id="3" name="Прямоугольник 2"/>
          <p:cNvSpPr/>
          <p:nvPr/>
        </p:nvSpPr>
        <p:spPr>
          <a:xfrm>
            <a:off x="1608083" y="459101"/>
            <a:ext cx="9743089" cy="5355312"/>
          </a:xfrm>
          <a:prstGeom prst="rect">
            <a:avLst/>
          </a:prstGeom>
        </p:spPr>
        <p:txBody>
          <a:bodyPr wrap="square">
            <a:spAutoFit/>
          </a:bodyPr>
          <a:lstStyle/>
          <a:p>
            <a:endParaRPr lang="ru-RU" b="1" dirty="0"/>
          </a:p>
          <a:p>
            <a:pPr algn="ctr"/>
            <a:r>
              <a:rPr lang="ru-RU" b="1" dirty="0">
                <a:solidFill>
                  <a:srgbClr val="FF0000"/>
                </a:solidFill>
              </a:rPr>
              <a:t>«Порядок </a:t>
            </a:r>
            <a:r>
              <a:rPr lang="ru-RU" b="1" dirty="0" err="1">
                <a:solidFill>
                  <a:srgbClr val="FF0000"/>
                </a:solidFill>
              </a:rPr>
              <a:t>формування</a:t>
            </a:r>
            <a:r>
              <a:rPr lang="ru-RU" b="1" dirty="0">
                <a:solidFill>
                  <a:srgbClr val="FF0000"/>
                </a:solidFill>
              </a:rPr>
              <a:t> плану-</a:t>
            </a:r>
            <a:r>
              <a:rPr lang="ru-RU" b="1" dirty="0" err="1">
                <a:solidFill>
                  <a:srgbClr val="FF0000"/>
                </a:solidFill>
              </a:rPr>
              <a:t>графіка</a:t>
            </a:r>
            <a:r>
              <a:rPr lang="ru-RU" b="1" dirty="0">
                <a:solidFill>
                  <a:srgbClr val="FF0000"/>
                </a:solidFill>
              </a:rPr>
              <a:t> </a:t>
            </a:r>
            <a:r>
              <a:rPr lang="ru-RU" b="1" dirty="0" err="1">
                <a:solidFill>
                  <a:srgbClr val="FF0000"/>
                </a:solidFill>
              </a:rPr>
              <a:t>проведення</a:t>
            </a:r>
            <a:r>
              <a:rPr lang="ru-RU" b="1" dirty="0">
                <a:solidFill>
                  <a:srgbClr val="FF0000"/>
                </a:solidFill>
              </a:rPr>
              <a:t> </a:t>
            </a:r>
            <a:r>
              <a:rPr lang="ru-RU" b="1" dirty="0" err="1">
                <a:solidFill>
                  <a:srgbClr val="FF0000"/>
                </a:solidFill>
              </a:rPr>
              <a:t>документальних</a:t>
            </a:r>
            <a:r>
              <a:rPr lang="ru-RU" b="1" dirty="0">
                <a:solidFill>
                  <a:srgbClr val="FF0000"/>
                </a:solidFill>
              </a:rPr>
              <a:t> </a:t>
            </a:r>
            <a:r>
              <a:rPr lang="ru-RU" b="1" dirty="0" err="1">
                <a:solidFill>
                  <a:srgbClr val="FF0000"/>
                </a:solidFill>
              </a:rPr>
              <a:t>планових</a:t>
            </a:r>
            <a:r>
              <a:rPr lang="ru-RU" b="1" dirty="0">
                <a:solidFill>
                  <a:srgbClr val="FF0000"/>
                </a:solidFill>
              </a:rPr>
              <a:t> </a:t>
            </a:r>
            <a:r>
              <a:rPr lang="ru-RU" b="1" dirty="0" err="1">
                <a:solidFill>
                  <a:srgbClr val="FF0000"/>
                </a:solidFill>
              </a:rPr>
              <a:t>перевірок</a:t>
            </a:r>
            <a:r>
              <a:rPr lang="ru-RU" b="1" dirty="0">
                <a:solidFill>
                  <a:srgbClr val="FF0000"/>
                </a:solidFill>
              </a:rPr>
              <a:t> </a:t>
            </a:r>
            <a:r>
              <a:rPr lang="ru-RU" b="1" dirty="0" err="1">
                <a:solidFill>
                  <a:srgbClr val="FF0000"/>
                </a:solidFill>
              </a:rPr>
              <a:t>платників</a:t>
            </a:r>
            <a:r>
              <a:rPr lang="ru-RU" b="1" dirty="0">
                <a:solidFill>
                  <a:srgbClr val="FF0000"/>
                </a:solidFill>
              </a:rPr>
              <a:t> </a:t>
            </a:r>
            <a:r>
              <a:rPr lang="ru-RU" b="1" dirty="0" err="1">
                <a:solidFill>
                  <a:srgbClr val="FF0000"/>
                </a:solidFill>
              </a:rPr>
              <a:t>податків</a:t>
            </a:r>
            <a:r>
              <a:rPr lang="ru-RU" b="1" dirty="0">
                <a:solidFill>
                  <a:srgbClr val="FF0000"/>
                </a:solidFill>
              </a:rPr>
              <a:t>»</a:t>
            </a:r>
          </a:p>
          <a:p>
            <a:pPr algn="ctr"/>
            <a:r>
              <a:rPr lang="en-US" b="1" dirty="0"/>
              <a:t>(</a:t>
            </a:r>
            <a:r>
              <a:rPr lang="ru-RU" b="1" dirty="0"/>
              <a:t>Наказ </a:t>
            </a:r>
            <a:r>
              <a:rPr lang="ru-RU" b="1" dirty="0" err="1"/>
              <a:t>Мінфіну</a:t>
            </a:r>
            <a:r>
              <a:rPr lang="ru-RU" b="1" dirty="0"/>
              <a:t> № 524 </a:t>
            </a:r>
            <a:r>
              <a:rPr lang="ru-RU" b="1" dirty="0" err="1"/>
              <a:t>від</a:t>
            </a:r>
            <a:r>
              <a:rPr lang="ru-RU" b="1" dirty="0"/>
              <a:t> 02 </a:t>
            </a:r>
            <a:r>
              <a:rPr lang="ru-RU" b="1" dirty="0" err="1"/>
              <a:t>червня</a:t>
            </a:r>
            <a:r>
              <a:rPr lang="ru-RU" b="1" dirty="0"/>
              <a:t> 2015 року, у </a:t>
            </a:r>
            <a:r>
              <a:rPr lang="ru-RU" b="1" dirty="0" err="1"/>
              <a:t>редакції</a:t>
            </a:r>
            <a:r>
              <a:rPr lang="ru-RU" b="1" dirty="0"/>
              <a:t> наказу </a:t>
            </a:r>
            <a:r>
              <a:rPr lang="ru-RU" b="1" dirty="0" err="1"/>
              <a:t>Міністерства</a:t>
            </a:r>
            <a:r>
              <a:rPr lang="ru-RU" b="1" dirty="0"/>
              <a:t> </a:t>
            </a:r>
            <a:r>
              <a:rPr lang="ru-RU" b="1" dirty="0" err="1"/>
              <a:t>фінансів</a:t>
            </a:r>
            <a:r>
              <a:rPr lang="ru-RU" b="1" dirty="0"/>
              <a:t> </a:t>
            </a:r>
            <a:r>
              <a:rPr lang="ru-RU" b="1" dirty="0" err="1"/>
              <a:t>України</a:t>
            </a:r>
            <a:r>
              <a:rPr lang="ru-RU" b="1" dirty="0"/>
              <a:t> </a:t>
            </a:r>
            <a:r>
              <a:rPr lang="ru-RU" b="1" dirty="0" err="1"/>
              <a:t>від</a:t>
            </a:r>
            <a:r>
              <a:rPr lang="ru-RU" b="1" dirty="0"/>
              <a:t> 26 </a:t>
            </a:r>
            <a:r>
              <a:rPr lang="ru-RU" b="1" dirty="0" err="1"/>
              <a:t>березня</a:t>
            </a:r>
            <a:r>
              <a:rPr lang="ru-RU" b="1" dirty="0"/>
              <a:t> 2018 року за № 386)</a:t>
            </a:r>
          </a:p>
          <a:p>
            <a:endParaRPr lang="ru-RU" b="1" dirty="0"/>
          </a:p>
          <a:p>
            <a:r>
              <a:rPr lang="ru-RU" b="1" dirty="0" err="1"/>
              <a:t>Критерії</a:t>
            </a:r>
            <a:r>
              <a:rPr lang="ru-RU" b="1" dirty="0"/>
              <a:t> </a:t>
            </a:r>
            <a:r>
              <a:rPr lang="ru-RU" b="1" dirty="0" err="1"/>
              <a:t>відбору</a:t>
            </a:r>
            <a:r>
              <a:rPr lang="ru-RU" b="1" dirty="0"/>
              <a:t> </a:t>
            </a:r>
            <a:r>
              <a:rPr lang="ru-RU" b="1" dirty="0" err="1"/>
              <a:t>платників</a:t>
            </a:r>
            <a:r>
              <a:rPr lang="ru-RU" b="1" dirty="0"/>
              <a:t> </a:t>
            </a:r>
            <a:r>
              <a:rPr lang="ru-RU" b="1" dirty="0" err="1"/>
              <a:t>податків</a:t>
            </a:r>
            <a:r>
              <a:rPr lang="ru-RU" b="1" dirty="0"/>
              <a:t> – </a:t>
            </a:r>
          </a:p>
          <a:p>
            <a:pPr algn="ctr"/>
            <a:endParaRPr lang="ru-RU" b="1" dirty="0"/>
          </a:p>
          <a:p>
            <a:r>
              <a:rPr lang="ru-RU" dirty="0" err="1"/>
              <a:t>юридичних</a:t>
            </a:r>
            <a:r>
              <a:rPr lang="ru-RU" dirty="0"/>
              <a:t> </a:t>
            </a:r>
            <a:r>
              <a:rPr lang="ru-RU" dirty="0" err="1"/>
              <a:t>осіб</a:t>
            </a:r>
            <a:r>
              <a:rPr lang="en-US" dirty="0"/>
              <a:t> / </a:t>
            </a:r>
            <a:r>
              <a:rPr lang="ru-RU" dirty="0" err="1"/>
              <a:t>банків</a:t>
            </a:r>
            <a:r>
              <a:rPr lang="en-US" dirty="0"/>
              <a:t> /</a:t>
            </a:r>
            <a:r>
              <a:rPr lang="ru-RU" dirty="0"/>
              <a:t> </a:t>
            </a:r>
            <a:r>
              <a:rPr lang="ru-RU" dirty="0" err="1"/>
              <a:t>небанківських</a:t>
            </a:r>
            <a:r>
              <a:rPr lang="ru-RU" dirty="0"/>
              <a:t> </a:t>
            </a:r>
            <a:r>
              <a:rPr lang="ru-RU" dirty="0" err="1"/>
              <a:t>установ</a:t>
            </a:r>
            <a:r>
              <a:rPr lang="en-US" dirty="0"/>
              <a:t> /</a:t>
            </a:r>
            <a:r>
              <a:rPr lang="ru-RU" dirty="0"/>
              <a:t> </a:t>
            </a:r>
          </a:p>
          <a:p>
            <a:r>
              <a:rPr lang="ru-RU" dirty="0" err="1"/>
              <a:t>платників</a:t>
            </a:r>
            <a:r>
              <a:rPr lang="ru-RU" dirty="0"/>
              <a:t> </a:t>
            </a:r>
            <a:r>
              <a:rPr lang="ru-RU" dirty="0" err="1"/>
              <a:t>податків</a:t>
            </a:r>
            <a:r>
              <a:rPr lang="ru-RU" dirty="0"/>
              <a:t> - </a:t>
            </a:r>
            <a:r>
              <a:rPr lang="ru-RU" dirty="0" err="1"/>
              <a:t>постійних</a:t>
            </a:r>
            <a:r>
              <a:rPr lang="ru-RU" dirty="0"/>
              <a:t> </a:t>
            </a:r>
            <a:r>
              <a:rPr lang="ru-RU" dirty="0" err="1"/>
              <a:t>представництв</a:t>
            </a:r>
            <a:r>
              <a:rPr lang="ru-RU" dirty="0"/>
              <a:t> та </a:t>
            </a:r>
            <a:r>
              <a:rPr lang="ru-RU" dirty="0" err="1"/>
              <a:t>представництв</a:t>
            </a:r>
            <a:r>
              <a:rPr lang="ru-RU" dirty="0"/>
              <a:t> </a:t>
            </a:r>
            <a:r>
              <a:rPr lang="ru-RU" dirty="0" err="1"/>
              <a:t>нерезидентів</a:t>
            </a:r>
            <a:r>
              <a:rPr lang="ru-RU" dirty="0"/>
              <a:t> / </a:t>
            </a:r>
          </a:p>
          <a:p>
            <a:r>
              <a:rPr lang="ru-RU" dirty="0" err="1"/>
              <a:t>самозайнятих</a:t>
            </a:r>
            <a:r>
              <a:rPr lang="ru-RU" dirty="0"/>
              <a:t> </a:t>
            </a:r>
            <a:r>
              <a:rPr lang="ru-RU" dirty="0" err="1"/>
              <a:t>осіб</a:t>
            </a:r>
            <a:r>
              <a:rPr lang="ru-RU" dirty="0"/>
              <a:t> (</a:t>
            </a:r>
            <a:r>
              <a:rPr lang="ru-RU" dirty="0" err="1"/>
              <a:t>які</a:t>
            </a:r>
            <a:r>
              <a:rPr lang="ru-RU" dirty="0"/>
              <a:t> </a:t>
            </a:r>
            <a:r>
              <a:rPr lang="ru-RU" dirty="0" err="1"/>
              <a:t>є</a:t>
            </a:r>
            <a:r>
              <a:rPr lang="ru-RU" dirty="0"/>
              <a:t> </a:t>
            </a:r>
            <a:r>
              <a:rPr lang="ru-RU" dirty="0" err="1"/>
              <a:t>фізичними</a:t>
            </a:r>
            <a:r>
              <a:rPr lang="ru-RU" dirty="0"/>
              <a:t> особами - </a:t>
            </a:r>
            <a:r>
              <a:rPr lang="ru-RU" dirty="0" err="1"/>
              <a:t>підприємцями</a:t>
            </a:r>
            <a:r>
              <a:rPr lang="ru-RU" dirty="0"/>
              <a:t> </a:t>
            </a:r>
            <a:r>
              <a:rPr lang="ru-RU" dirty="0" err="1"/>
              <a:t>або</a:t>
            </a:r>
            <a:r>
              <a:rPr lang="ru-RU" dirty="0"/>
              <a:t> </a:t>
            </a:r>
            <a:r>
              <a:rPr lang="ru-RU" dirty="0" err="1"/>
              <a:t>провадять</a:t>
            </a:r>
            <a:r>
              <a:rPr lang="ru-RU" dirty="0"/>
              <a:t> </a:t>
            </a:r>
            <a:r>
              <a:rPr lang="ru-RU" dirty="0" err="1"/>
              <a:t>незалежну</a:t>
            </a:r>
            <a:r>
              <a:rPr lang="ru-RU" dirty="0"/>
              <a:t> </a:t>
            </a:r>
            <a:r>
              <a:rPr lang="ru-RU" dirty="0" err="1"/>
              <a:t>професійну</a:t>
            </a:r>
            <a:r>
              <a:rPr lang="ru-RU" dirty="0"/>
              <a:t> </a:t>
            </a:r>
            <a:r>
              <a:rPr lang="ru-RU" dirty="0" err="1"/>
              <a:t>діяльність</a:t>
            </a:r>
            <a:r>
              <a:rPr lang="ru-RU" dirty="0"/>
              <a:t>, за </a:t>
            </a:r>
            <a:r>
              <a:rPr lang="ru-RU" dirty="0" err="1"/>
              <a:t>умови</a:t>
            </a:r>
            <a:r>
              <a:rPr lang="ru-RU" dirty="0"/>
              <a:t>, </a:t>
            </a:r>
            <a:r>
              <a:rPr lang="ru-RU" dirty="0" err="1"/>
              <a:t>що</a:t>
            </a:r>
            <a:r>
              <a:rPr lang="ru-RU" dirty="0"/>
              <a:t> </a:t>
            </a:r>
            <a:r>
              <a:rPr lang="ru-RU" dirty="0" err="1"/>
              <a:t>такі</a:t>
            </a:r>
            <a:r>
              <a:rPr lang="ru-RU" dirty="0"/>
              <a:t> особи не </a:t>
            </a:r>
            <a:r>
              <a:rPr lang="ru-RU" dirty="0" err="1"/>
              <a:t>є</a:t>
            </a:r>
            <a:r>
              <a:rPr lang="ru-RU" dirty="0"/>
              <a:t> </a:t>
            </a:r>
            <a:r>
              <a:rPr lang="ru-RU" dirty="0" err="1"/>
              <a:t>працівниками</a:t>
            </a:r>
            <a:r>
              <a:rPr lang="ru-RU" dirty="0"/>
              <a:t> в межах </a:t>
            </a:r>
            <a:r>
              <a:rPr lang="ru-RU" dirty="0" err="1"/>
              <a:t>такої</a:t>
            </a:r>
            <a:r>
              <a:rPr lang="ru-RU" dirty="0"/>
              <a:t> </a:t>
            </a:r>
            <a:r>
              <a:rPr lang="ru-RU" dirty="0" err="1"/>
              <a:t>підприємницької</a:t>
            </a:r>
            <a:r>
              <a:rPr lang="ru-RU" dirty="0"/>
              <a:t> </a:t>
            </a:r>
            <a:r>
              <a:rPr lang="ru-RU" dirty="0" err="1"/>
              <a:t>чи</a:t>
            </a:r>
            <a:r>
              <a:rPr lang="ru-RU" dirty="0"/>
              <a:t> </a:t>
            </a:r>
            <a:r>
              <a:rPr lang="ru-RU" dirty="0" err="1"/>
              <a:t>незалежної</a:t>
            </a:r>
            <a:r>
              <a:rPr lang="ru-RU" dirty="0"/>
              <a:t> </a:t>
            </a:r>
            <a:r>
              <a:rPr lang="ru-RU" dirty="0" err="1"/>
              <a:t>професійної</a:t>
            </a:r>
            <a:r>
              <a:rPr lang="ru-RU" dirty="0"/>
              <a:t> </a:t>
            </a:r>
            <a:r>
              <a:rPr lang="ru-RU" dirty="0" err="1"/>
              <a:t>діяльності</a:t>
            </a:r>
            <a:r>
              <a:rPr lang="ru-RU" dirty="0"/>
              <a:t>):</a:t>
            </a:r>
          </a:p>
          <a:p>
            <a:pPr algn="ctr"/>
            <a:r>
              <a:rPr lang="en-US" b="1" dirty="0"/>
              <a:t> </a:t>
            </a:r>
            <a:endParaRPr lang="uk-UA" b="1" dirty="0"/>
          </a:p>
          <a:p>
            <a:pPr marL="3960813" indent="-282575">
              <a:buFontTx/>
              <a:buChar char="-"/>
            </a:pPr>
            <a:r>
              <a:rPr lang="ru-RU" dirty="0"/>
              <a:t>в</a:t>
            </a:r>
            <a:r>
              <a:rPr lang="uk-UA" dirty="0" err="1"/>
              <a:t>исокого</a:t>
            </a:r>
            <a:r>
              <a:rPr lang="uk-UA" dirty="0"/>
              <a:t> </a:t>
            </a:r>
            <a:r>
              <a:rPr lang="uk-UA" dirty="0" err="1"/>
              <a:t>ступіню</a:t>
            </a:r>
            <a:r>
              <a:rPr lang="uk-UA" dirty="0"/>
              <a:t> ризику – раз на 1 рік</a:t>
            </a:r>
          </a:p>
          <a:p>
            <a:pPr marL="3960813" indent="-282575">
              <a:buFontTx/>
              <a:buChar char="-"/>
            </a:pPr>
            <a:r>
              <a:rPr lang="ru-RU" dirty="0"/>
              <a:t>с</a:t>
            </a:r>
            <a:r>
              <a:rPr lang="uk-UA" dirty="0" err="1"/>
              <a:t>ереднього</a:t>
            </a:r>
            <a:r>
              <a:rPr lang="uk-UA" dirty="0"/>
              <a:t> </a:t>
            </a:r>
            <a:r>
              <a:rPr lang="uk-UA" dirty="0" err="1"/>
              <a:t>ступіню</a:t>
            </a:r>
            <a:r>
              <a:rPr lang="uk-UA" dirty="0"/>
              <a:t> ризику – раз на 2 роки</a:t>
            </a:r>
          </a:p>
          <a:p>
            <a:pPr marL="3960813" indent="-282575">
              <a:buFontTx/>
              <a:buChar char="-"/>
            </a:pPr>
            <a:r>
              <a:rPr lang="ru-RU" dirty="0"/>
              <a:t>н</a:t>
            </a:r>
            <a:r>
              <a:rPr lang="uk-UA" dirty="0" err="1"/>
              <a:t>езначного</a:t>
            </a:r>
            <a:r>
              <a:rPr lang="uk-UA" dirty="0"/>
              <a:t> </a:t>
            </a:r>
            <a:r>
              <a:rPr lang="uk-UA" dirty="0" err="1"/>
              <a:t>ступіню</a:t>
            </a:r>
            <a:r>
              <a:rPr lang="uk-UA" dirty="0"/>
              <a:t> ризику - – раз на 3 роки</a:t>
            </a:r>
            <a:endParaRPr lang="en-US" dirty="0"/>
          </a:p>
          <a:p>
            <a:pPr marL="285750" indent="-285750">
              <a:buFontTx/>
              <a:buChar char="-"/>
            </a:pPr>
            <a:endParaRPr lang="en-US" dirty="0"/>
          </a:p>
          <a:p>
            <a:endParaRPr lang="en-US" dirty="0"/>
          </a:p>
        </p:txBody>
      </p:sp>
    </p:spTree>
    <p:extLst>
      <p:ext uri="{BB962C8B-B14F-4D97-AF65-F5344CB8AC3E}">
        <p14:creationId xmlns:p14="http://schemas.microsoft.com/office/powerpoint/2010/main" val="60775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25</a:t>
            </a:fld>
            <a:endParaRPr lang="ru-RU" dirty="0">
              <a:solidFill>
                <a:srgbClr val="007832"/>
              </a:solidFill>
            </a:endParaRPr>
          </a:p>
        </p:txBody>
      </p:sp>
      <p:sp>
        <p:nvSpPr>
          <p:cNvPr id="3" name="Прямоугольник 2"/>
          <p:cNvSpPr/>
          <p:nvPr/>
        </p:nvSpPr>
        <p:spPr>
          <a:xfrm>
            <a:off x="1817225" y="114272"/>
            <a:ext cx="9815332" cy="6340197"/>
          </a:xfrm>
          <a:prstGeom prst="rect">
            <a:avLst/>
          </a:prstGeom>
        </p:spPr>
        <p:txBody>
          <a:bodyPr wrap="square">
            <a:spAutoFit/>
          </a:bodyPr>
          <a:lstStyle/>
          <a:p>
            <a:pPr algn="ctr"/>
            <a:r>
              <a:rPr lang="ru-RU" sz="1450" b="1" dirty="0" err="1">
                <a:solidFill>
                  <a:srgbClr val="FF0000"/>
                </a:solidFill>
              </a:rPr>
              <a:t>Критерії</a:t>
            </a:r>
            <a:r>
              <a:rPr lang="ru-RU" sz="1450" b="1" dirty="0">
                <a:solidFill>
                  <a:srgbClr val="FF0000"/>
                </a:solidFill>
              </a:rPr>
              <a:t> </a:t>
            </a:r>
            <a:r>
              <a:rPr lang="ru-RU" sz="1450" b="1" dirty="0" err="1">
                <a:solidFill>
                  <a:srgbClr val="FF0000"/>
                </a:solidFill>
              </a:rPr>
              <a:t>відбору</a:t>
            </a:r>
            <a:r>
              <a:rPr lang="ru-RU" sz="1450" b="1" dirty="0">
                <a:solidFill>
                  <a:srgbClr val="FF0000"/>
                </a:solidFill>
              </a:rPr>
              <a:t> </a:t>
            </a:r>
            <a:r>
              <a:rPr lang="ru-RU" sz="1450" b="1" dirty="0" err="1">
                <a:solidFill>
                  <a:srgbClr val="FF0000"/>
                </a:solidFill>
              </a:rPr>
              <a:t>платників</a:t>
            </a:r>
            <a:r>
              <a:rPr lang="ru-RU" sz="1450" b="1" dirty="0">
                <a:solidFill>
                  <a:srgbClr val="FF0000"/>
                </a:solidFill>
              </a:rPr>
              <a:t> </a:t>
            </a:r>
            <a:r>
              <a:rPr lang="ru-RU" sz="1450" b="1" dirty="0" err="1">
                <a:solidFill>
                  <a:srgbClr val="FF0000"/>
                </a:solidFill>
              </a:rPr>
              <a:t>податків</a:t>
            </a:r>
            <a:r>
              <a:rPr lang="ru-RU" sz="1450" b="1" dirty="0">
                <a:solidFill>
                  <a:srgbClr val="FF0000"/>
                </a:solidFill>
              </a:rPr>
              <a:t> - </a:t>
            </a:r>
            <a:r>
              <a:rPr lang="ru-RU" sz="1450" b="1" dirty="0" err="1">
                <a:solidFill>
                  <a:srgbClr val="FF0000"/>
                </a:solidFill>
              </a:rPr>
              <a:t>юридичних</a:t>
            </a:r>
            <a:r>
              <a:rPr lang="ru-RU" sz="1450" b="1" dirty="0">
                <a:solidFill>
                  <a:srgbClr val="FF0000"/>
                </a:solidFill>
              </a:rPr>
              <a:t> </a:t>
            </a:r>
            <a:r>
              <a:rPr lang="ru-RU" sz="1450" b="1" dirty="0" err="1">
                <a:solidFill>
                  <a:srgbClr val="FF0000"/>
                </a:solidFill>
              </a:rPr>
              <a:t>осіб</a:t>
            </a:r>
            <a:r>
              <a:rPr lang="ru-RU" sz="1450" b="1" dirty="0">
                <a:solidFill>
                  <a:srgbClr val="FF0000"/>
                </a:solidFill>
              </a:rPr>
              <a:t> </a:t>
            </a:r>
            <a:r>
              <a:rPr lang="ru-RU" sz="1450" b="1" dirty="0" err="1">
                <a:solidFill>
                  <a:srgbClr val="FF0000"/>
                </a:solidFill>
              </a:rPr>
              <a:t>високого</a:t>
            </a:r>
            <a:r>
              <a:rPr lang="ru-RU" sz="1450" b="1" dirty="0">
                <a:solidFill>
                  <a:srgbClr val="FF0000"/>
                </a:solidFill>
              </a:rPr>
              <a:t> </a:t>
            </a:r>
            <a:r>
              <a:rPr lang="ru-RU" sz="1450" b="1" dirty="0" err="1">
                <a:solidFill>
                  <a:srgbClr val="FF0000"/>
                </a:solidFill>
              </a:rPr>
              <a:t>ступеня</a:t>
            </a:r>
            <a:r>
              <a:rPr lang="ru-RU" sz="1450" b="1" dirty="0">
                <a:solidFill>
                  <a:srgbClr val="FF0000"/>
                </a:solidFill>
              </a:rPr>
              <a:t> </a:t>
            </a:r>
            <a:r>
              <a:rPr lang="ru-RU" sz="1450" b="1" dirty="0" err="1">
                <a:solidFill>
                  <a:srgbClr val="FF0000"/>
                </a:solidFill>
              </a:rPr>
              <a:t>ризику</a:t>
            </a:r>
            <a:r>
              <a:rPr lang="ru-RU" sz="1450" b="1" dirty="0">
                <a:solidFill>
                  <a:srgbClr val="FF0000"/>
                </a:solidFill>
              </a:rPr>
              <a:t>:</a:t>
            </a:r>
          </a:p>
          <a:p>
            <a:pPr algn="ctr"/>
            <a:endParaRPr lang="ru-RU" sz="1450" b="1" dirty="0">
              <a:solidFill>
                <a:srgbClr val="FF0000"/>
              </a:solidFill>
            </a:endParaRPr>
          </a:p>
          <a:p>
            <a:pPr marL="285750" indent="-285750" algn="just">
              <a:buFont typeface="Wingdings" charset="2"/>
              <a:buChar char="§"/>
            </a:pPr>
            <a:r>
              <a:rPr lang="ru-RU" sz="1450" dirty="0" err="1"/>
              <a:t>рівень</a:t>
            </a:r>
            <a:r>
              <a:rPr lang="ru-RU" sz="1450" dirty="0"/>
              <a:t> </a:t>
            </a:r>
            <a:r>
              <a:rPr lang="ru-RU" sz="1450" b="1" dirty="0" err="1"/>
              <a:t>зростання</a:t>
            </a:r>
            <a:r>
              <a:rPr lang="ru-RU" sz="1450" b="1" dirty="0"/>
              <a:t> </a:t>
            </a:r>
            <a:r>
              <a:rPr lang="ru-RU" sz="1450" b="1" dirty="0" err="1"/>
              <a:t>податку</a:t>
            </a:r>
            <a:r>
              <a:rPr lang="ru-RU" sz="1450" b="1" dirty="0"/>
              <a:t> на </a:t>
            </a:r>
            <a:r>
              <a:rPr lang="ru-RU" sz="1450" b="1" dirty="0" err="1"/>
              <a:t>прибуток</a:t>
            </a:r>
            <a:r>
              <a:rPr lang="ru-RU" sz="1450" b="1" dirty="0"/>
              <a:t> </a:t>
            </a:r>
            <a:r>
              <a:rPr lang="ru-RU" sz="1450" b="1" dirty="0" err="1"/>
              <a:t>нижчий</a:t>
            </a:r>
            <a:r>
              <a:rPr lang="ru-RU" sz="1450" b="1" dirty="0"/>
              <a:t> на 50 </a:t>
            </a:r>
            <a:r>
              <a:rPr lang="ru-RU" sz="1450" dirty="0"/>
              <a:t>та </a:t>
            </a:r>
            <a:r>
              <a:rPr lang="ru-RU" sz="1450" dirty="0" err="1"/>
              <a:t>більше</a:t>
            </a:r>
            <a:r>
              <a:rPr lang="ru-RU" sz="1450" dirty="0"/>
              <a:t> </a:t>
            </a:r>
            <a:r>
              <a:rPr lang="ru-RU" sz="1450" dirty="0" err="1"/>
              <a:t>відсотків</a:t>
            </a:r>
            <a:r>
              <a:rPr lang="ru-RU" sz="1450" dirty="0"/>
              <a:t> за </a:t>
            </a:r>
            <a:r>
              <a:rPr lang="ru-RU" sz="1450" dirty="0" err="1"/>
              <a:t>рівень</a:t>
            </a:r>
            <a:r>
              <a:rPr lang="ru-RU" sz="1450" dirty="0"/>
              <a:t> </a:t>
            </a:r>
            <a:r>
              <a:rPr lang="ru-RU" sz="1450" dirty="0" err="1"/>
              <a:t>зростання</a:t>
            </a:r>
            <a:r>
              <a:rPr lang="ru-RU" sz="1450" dirty="0"/>
              <a:t> </a:t>
            </a:r>
            <a:r>
              <a:rPr lang="ru-RU" sz="1450" dirty="0" err="1"/>
              <a:t>доходів</a:t>
            </a:r>
            <a:r>
              <a:rPr lang="ru-RU" sz="1450" dirty="0"/>
              <a:t> </a:t>
            </a:r>
            <a:r>
              <a:rPr lang="ru-RU" sz="1450" dirty="0" err="1"/>
              <a:t>платника</a:t>
            </a:r>
            <a:r>
              <a:rPr lang="ru-RU" sz="1450" dirty="0"/>
              <a:t> </a:t>
            </a:r>
            <a:r>
              <a:rPr lang="ru-RU" sz="1450" dirty="0" err="1"/>
              <a:t>податків</a:t>
            </a:r>
            <a:r>
              <a:rPr lang="ru-RU" sz="1450" dirty="0"/>
              <a:t>, </a:t>
            </a:r>
            <a:r>
              <a:rPr lang="ru-RU" sz="1450" dirty="0" err="1"/>
              <a:t>що</a:t>
            </a:r>
            <a:r>
              <a:rPr lang="ru-RU" sz="1450" dirty="0"/>
              <a:t> </a:t>
            </a:r>
            <a:r>
              <a:rPr lang="ru-RU" sz="1450" dirty="0" err="1"/>
              <a:t>враховуються</a:t>
            </a:r>
            <a:r>
              <a:rPr lang="ru-RU" sz="1450" dirty="0"/>
              <a:t> при </a:t>
            </a:r>
            <a:r>
              <a:rPr lang="ru-RU" sz="1450" dirty="0" err="1"/>
              <a:t>визначенні</a:t>
            </a:r>
            <a:r>
              <a:rPr lang="ru-RU" sz="1450" dirty="0"/>
              <a:t> </a:t>
            </a:r>
            <a:r>
              <a:rPr lang="ru-RU" sz="1450" dirty="0" err="1"/>
              <a:t>об'єкта</a:t>
            </a:r>
            <a:r>
              <a:rPr lang="ru-RU" sz="1450" dirty="0"/>
              <a:t> </a:t>
            </a:r>
            <a:r>
              <a:rPr lang="ru-RU" sz="1450" dirty="0" err="1"/>
              <a:t>оподаткування</a:t>
            </a:r>
            <a:r>
              <a:rPr lang="ru-RU" sz="1450" dirty="0"/>
              <a:t>;</a:t>
            </a:r>
          </a:p>
          <a:p>
            <a:pPr marL="285750" indent="-285750" algn="just">
              <a:buFont typeface="Wingdings" charset="2"/>
              <a:buChar char="§"/>
            </a:pPr>
            <a:r>
              <a:rPr lang="ru-RU" sz="1450" dirty="0" err="1"/>
              <a:t>рівень</a:t>
            </a:r>
            <a:r>
              <a:rPr lang="ru-RU" sz="1450" dirty="0"/>
              <a:t> </a:t>
            </a:r>
            <a:r>
              <a:rPr lang="ru-RU" sz="1450" dirty="0" err="1"/>
              <a:t>сплати</a:t>
            </a:r>
            <a:r>
              <a:rPr lang="ru-RU" sz="1450" dirty="0"/>
              <a:t> </a:t>
            </a:r>
            <a:r>
              <a:rPr lang="ru-RU" sz="1450" dirty="0" err="1"/>
              <a:t>податку</a:t>
            </a:r>
            <a:r>
              <a:rPr lang="ru-RU" sz="1450" dirty="0"/>
              <a:t> на </a:t>
            </a:r>
            <a:r>
              <a:rPr lang="ru-RU" sz="1450" dirty="0" err="1"/>
              <a:t>прибуток</a:t>
            </a:r>
            <a:r>
              <a:rPr lang="ru-RU" sz="1450" dirty="0"/>
              <a:t> та ПДВ </a:t>
            </a:r>
            <a:r>
              <a:rPr lang="ru-RU" sz="1450" b="1" dirty="0" err="1"/>
              <a:t>нижчий</a:t>
            </a:r>
            <a:r>
              <a:rPr lang="ru-RU" sz="1450" b="1" dirty="0"/>
              <a:t> на 50 </a:t>
            </a:r>
            <a:r>
              <a:rPr lang="ru-RU" sz="1450" dirty="0"/>
              <a:t>та </a:t>
            </a:r>
            <a:r>
              <a:rPr lang="ru-RU" sz="1450" dirty="0" err="1"/>
              <a:t>більше</a:t>
            </a:r>
            <a:r>
              <a:rPr lang="ru-RU" sz="1450" dirty="0"/>
              <a:t> </a:t>
            </a:r>
            <a:r>
              <a:rPr lang="ru-RU" sz="1450" dirty="0" err="1"/>
              <a:t>відсотків</a:t>
            </a:r>
            <a:r>
              <a:rPr lang="ru-RU" sz="1450" dirty="0"/>
              <a:t> за </a:t>
            </a:r>
            <a:r>
              <a:rPr lang="ru-RU" sz="1450" dirty="0" err="1"/>
              <a:t>рівень</a:t>
            </a:r>
            <a:r>
              <a:rPr lang="ru-RU" sz="1450" dirty="0"/>
              <a:t> </a:t>
            </a:r>
            <a:r>
              <a:rPr lang="ru-RU" sz="1450" dirty="0" err="1"/>
              <a:t>сплати</a:t>
            </a:r>
            <a:r>
              <a:rPr lang="ru-RU" sz="1450" dirty="0"/>
              <a:t> </a:t>
            </a:r>
            <a:r>
              <a:rPr lang="ru-RU" sz="1450" dirty="0" err="1"/>
              <a:t>податку</a:t>
            </a:r>
            <a:r>
              <a:rPr lang="ru-RU" sz="1450" dirty="0"/>
              <a:t> за </a:t>
            </a:r>
            <a:r>
              <a:rPr lang="ru-RU" sz="1450" dirty="0" err="1"/>
              <a:t>відповідною</a:t>
            </a:r>
            <a:r>
              <a:rPr lang="ru-RU" sz="1450" dirty="0"/>
              <a:t> </a:t>
            </a:r>
            <a:r>
              <a:rPr lang="ru-RU" sz="1450" dirty="0" err="1"/>
              <a:t>галуззю</a:t>
            </a:r>
            <a:r>
              <a:rPr lang="ru-RU" sz="1450" dirty="0"/>
              <a:t>;</a:t>
            </a:r>
          </a:p>
          <a:p>
            <a:pPr marL="285750" indent="-285750" algn="just">
              <a:buFont typeface="Wingdings" charset="2"/>
              <a:buChar char="§"/>
            </a:pPr>
            <a:r>
              <a:rPr lang="ru-RU" sz="1450" dirty="0" err="1"/>
              <a:t>наявність</a:t>
            </a:r>
            <a:r>
              <a:rPr lang="ru-RU" sz="1450" dirty="0"/>
              <a:t> </a:t>
            </a:r>
            <a:r>
              <a:rPr lang="ru-RU" sz="1450" b="1" dirty="0" err="1"/>
              <a:t>відносин</a:t>
            </a:r>
            <a:r>
              <a:rPr lang="ru-RU" sz="1450" b="1" dirty="0"/>
              <a:t> з контрагентами, </a:t>
            </a:r>
            <a:r>
              <a:rPr lang="ru-RU" sz="1450" b="1" dirty="0" err="1"/>
              <a:t>які</a:t>
            </a:r>
            <a:r>
              <a:rPr lang="ru-RU" sz="1450" b="1" dirty="0"/>
              <a:t> </a:t>
            </a:r>
            <a:r>
              <a:rPr lang="ru-RU" sz="1450" b="1" dirty="0" err="1"/>
              <a:t>знаходяться</a:t>
            </a:r>
            <a:r>
              <a:rPr lang="ru-RU" sz="1450" b="1" dirty="0"/>
              <a:t> в </a:t>
            </a:r>
            <a:r>
              <a:rPr lang="ru-RU" sz="1450" b="1" dirty="0" err="1"/>
              <a:t>розшуку</a:t>
            </a:r>
            <a:r>
              <a:rPr lang="ru-RU" sz="1450" b="1" dirty="0"/>
              <a:t>, </a:t>
            </a:r>
            <a:r>
              <a:rPr lang="ru-RU" sz="1450" b="1" dirty="0" err="1"/>
              <a:t>або</a:t>
            </a:r>
            <a:r>
              <a:rPr lang="ru-RU" sz="1450" b="1" dirty="0"/>
              <a:t> </a:t>
            </a:r>
            <a:r>
              <a:rPr lang="ru-RU" sz="1450" b="1" dirty="0" err="1"/>
              <a:t>ліквідовані</a:t>
            </a:r>
            <a:r>
              <a:rPr lang="ru-RU" sz="1450" b="1" dirty="0"/>
              <a:t>, </a:t>
            </a:r>
            <a:r>
              <a:rPr lang="ru-RU" sz="1450" b="1" dirty="0" err="1"/>
              <a:t>або</a:t>
            </a:r>
            <a:r>
              <a:rPr lang="ru-RU" sz="1450" b="1" dirty="0"/>
              <a:t> </a:t>
            </a:r>
            <a:r>
              <a:rPr lang="ru-RU" sz="1450" b="1" dirty="0" err="1"/>
              <a:t>визнані</a:t>
            </a:r>
            <a:r>
              <a:rPr lang="ru-RU" sz="1450" b="1" dirty="0"/>
              <a:t> </a:t>
            </a:r>
            <a:r>
              <a:rPr lang="ru-RU" sz="1450" b="1" dirty="0" err="1"/>
              <a:t>банкрутами</a:t>
            </a:r>
            <a:r>
              <a:rPr lang="ru-RU" sz="1450" b="1" dirty="0"/>
              <a:t>, </a:t>
            </a:r>
            <a:r>
              <a:rPr lang="ru-RU" sz="1450" b="1" dirty="0" err="1"/>
              <a:t>якщо</a:t>
            </a:r>
            <a:r>
              <a:rPr lang="ru-RU" sz="1450" b="1" dirty="0"/>
              <a:t> сума таких </a:t>
            </a:r>
            <a:r>
              <a:rPr lang="ru-RU" sz="1450" b="1" dirty="0" err="1"/>
              <a:t>операцій</a:t>
            </a:r>
            <a:r>
              <a:rPr lang="ru-RU" sz="1450" b="1" dirty="0"/>
              <a:t> </a:t>
            </a:r>
            <a:r>
              <a:rPr lang="ru-RU" sz="1450" b="1" dirty="0" err="1"/>
              <a:t>перевищує</a:t>
            </a:r>
            <a:r>
              <a:rPr lang="ru-RU" sz="1450" b="1" dirty="0"/>
              <a:t> 5 млн </a:t>
            </a:r>
            <a:r>
              <a:rPr lang="ru-RU" sz="1450" b="1" dirty="0" err="1"/>
              <a:t>грн</a:t>
            </a:r>
            <a:r>
              <a:rPr lang="ru-RU" sz="1450" b="1" dirty="0"/>
              <a:t> </a:t>
            </a:r>
            <a:r>
              <a:rPr lang="ru-RU" sz="1450" b="1" dirty="0" err="1"/>
              <a:t>або</a:t>
            </a:r>
            <a:r>
              <a:rPr lang="ru-RU" sz="1450" b="1" dirty="0"/>
              <a:t> </a:t>
            </a:r>
            <a:r>
              <a:rPr lang="ru-RU" sz="1450" b="1" dirty="0" err="1"/>
              <a:t>перевищує</a:t>
            </a:r>
            <a:r>
              <a:rPr lang="ru-RU" sz="1450" b="1" dirty="0"/>
              <a:t> 5 </a:t>
            </a:r>
            <a:r>
              <a:rPr lang="ru-RU" sz="1450" b="1" dirty="0" err="1"/>
              <a:t>відсотків</a:t>
            </a:r>
            <a:r>
              <a:rPr lang="ru-RU" sz="1450" b="1" dirty="0"/>
              <a:t> </a:t>
            </a:r>
            <a:r>
              <a:rPr lang="ru-RU" sz="1450" b="1" dirty="0" err="1"/>
              <a:t>загальних</a:t>
            </a:r>
            <a:r>
              <a:rPr lang="ru-RU" sz="1450" b="1" dirty="0"/>
              <a:t> </a:t>
            </a:r>
            <a:r>
              <a:rPr lang="ru-RU" sz="1450" b="1" dirty="0" err="1"/>
              <a:t>обсягів</a:t>
            </a:r>
            <a:r>
              <a:rPr lang="ru-RU" sz="1450" b="1" dirty="0"/>
              <a:t> </a:t>
            </a:r>
            <a:r>
              <a:rPr lang="ru-RU" sz="1450" b="1" dirty="0" err="1"/>
              <a:t>постачання</a:t>
            </a:r>
            <a:r>
              <a:rPr lang="ru-RU" sz="1450" b="1" dirty="0"/>
              <a:t>, але не </a:t>
            </a:r>
            <a:r>
              <a:rPr lang="ru-RU" sz="1450" b="1" dirty="0" err="1"/>
              <a:t>менше</a:t>
            </a:r>
            <a:r>
              <a:rPr lang="ru-RU" sz="1450" b="1" dirty="0"/>
              <a:t> 100 тис</a:t>
            </a:r>
            <a:r>
              <a:rPr lang="ru-RU" sz="1450" dirty="0"/>
              <a:t>. </a:t>
            </a:r>
            <a:r>
              <a:rPr lang="ru-RU" sz="1450" dirty="0" err="1"/>
              <a:t>грн</a:t>
            </a:r>
            <a:r>
              <a:rPr lang="ru-RU" sz="1450" dirty="0"/>
              <a:t>;</a:t>
            </a:r>
          </a:p>
          <a:p>
            <a:pPr marL="285750" indent="-285750" algn="just">
              <a:buFont typeface="Wingdings" charset="2"/>
              <a:buChar char="§"/>
            </a:pPr>
            <a:r>
              <a:rPr lang="ru-RU" sz="1450" dirty="0" err="1"/>
              <a:t>наявність</a:t>
            </a:r>
            <a:r>
              <a:rPr lang="ru-RU" sz="1450" dirty="0"/>
              <a:t> </a:t>
            </a:r>
            <a:r>
              <a:rPr lang="ru-RU" sz="1450" b="1" dirty="0" err="1">
                <a:solidFill>
                  <a:srgbClr val="FF0000"/>
                </a:solidFill>
              </a:rPr>
              <a:t>інформації</a:t>
            </a:r>
            <a:r>
              <a:rPr lang="ru-RU" sz="1450" dirty="0"/>
              <a:t> </a:t>
            </a:r>
            <a:r>
              <a:rPr lang="ru-RU" sz="1450" b="1" dirty="0"/>
              <a:t>про </a:t>
            </a:r>
            <a:r>
              <a:rPr lang="ru-RU" sz="1450" b="1" dirty="0" err="1"/>
              <a:t>непідтвердження</a:t>
            </a:r>
            <a:r>
              <a:rPr lang="ru-RU" sz="1450" b="1" dirty="0"/>
              <a:t> </a:t>
            </a:r>
            <a:r>
              <a:rPr lang="ru-RU" sz="1450" b="1" u="sng" dirty="0">
                <a:solidFill>
                  <a:srgbClr val="FF0000"/>
                </a:solidFill>
              </a:rPr>
              <a:t>реального</a:t>
            </a:r>
            <a:r>
              <a:rPr lang="ru-RU" sz="1450" b="1" dirty="0"/>
              <a:t> </a:t>
            </a:r>
            <a:r>
              <a:rPr lang="ru-RU" sz="1450" b="1" dirty="0" err="1"/>
              <a:t>здійснення</a:t>
            </a:r>
            <a:r>
              <a:rPr lang="ru-RU" sz="1450" b="1" dirty="0"/>
              <a:t> </a:t>
            </a:r>
            <a:r>
              <a:rPr lang="ru-RU" sz="1450" b="1" dirty="0" err="1"/>
              <a:t>операції</a:t>
            </a:r>
            <a:r>
              <a:rPr lang="ru-RU" sz="1450" b="1" dirty="0"/>
              <a:t> з </a:t>
            </a:r>
            <a:r>
              <a:rPr lang="ru-RU" sz="1450" b="1" dirty="0" err="1"/>
              <a:t>придбання</a:t>
            </a:r>
            <a:r>
              <a:rPr lang="ru-RU" sz="1450" b="1" dirty="0"/>
              <a:t> </a:t>
            </a:r>
            <a:r>
              <a:rPr lang="ru-RU" sz="1450" dirty="0" err="1"/>
              <a:t>із</a:t>
            </a:r>
            <a:r>
              <a:rPr lang="ru-RU" sz="1450" dirty="0"/>
              <a:t> сумою </a:t>
            </a:r>
            <a:r>
              <a:rPr lang="ru-RU" sz="1450" dirty="0" err="1"/>
              <a:t>податку</a:t>
            </a:r>
            <a:r>
              <a:rPr lang="ru-RU" sz="1450" dirty="0"/>
              <a:t> на </a:t>
            </a:r>
            <a:r>
              <a:rPr lang="ru-RU" sz="1450" dirty="0" err="1"/>
              <a:t>додану</a:t>
            </a:r>
            <a:r>
              <a:rPr lang="ru-RU" sz="1450" dirty="0"/>
              <a:t> </a:t>
            </a:r>
            <a:r>
              <a:rPr lang="ru-RU" sz="1450" dirty="0" err="1"/>
              <a:t>вартість</a:t>
            </a:r>
            <a:r>
              <a:rPr lang="ru-RU" sz="1450" dirty="0"/>
              <a:t> </a:t>
            </a:r>
            <a:r>
              <a:rPr lang="ru-RU" sz="1450" dirty="0" err="1"/>
              <a:t>понад</a:t>
            </a:r>
            <a:r>
              <a:rPr lang="ru-RU" sz="1450" dirty="0"/>
              <a:t> 1 млн </a:t>
            </a:r>
            <a:r>
              <a:rPr lang="ru-RU" sz="1450" dirty="0" err="1"/>
              <a:t>грн</a:t>
            </a:r>
            <a:r>
              <a:rPr lang="ru-RU" sz="1450" dirty="0"/>
              <a:t> </a:t>
            </a:r>
            <a:r>
              <a:rPr lang="ru-RU" sz="1450" dirty="0" err="1"/>
              <a:t>або</a:t>
            </a:r>
            <a:r>
              <a:rPr lang="ru-RU" sz="1450" dirty="0"/>
              <a:t> </a:t>
            </a:r>
            <a:r>
              <a:rPr lang="ru-RU" sz="1450" dirty="0" err="1"/>
              <a:t>понад</a:t>
            </a:r>
            <a:r>
              <a:rPr lang="ru-RU" sz="1450" dirty="0"/>
              <a:t> 5 </a:t>
            </a:r>
            <a:r>
              <a:rPr lang="ru-RU" sz="1450" dirty="0" err="1"/>
              <a:t>відсотків</a:t>
            </a:r>
            <a:r>
              <a:rPr lang="ru-RU" sz="1450" dirty="0"/>
              <a:t> </a:t>
            </a:r>
            <a:r>
              <a:rPr lang="ru-RU" sz="1450" dirty="0" err="1"/>
              <a:t>загального</a:t>
            </a:r>
            <a:r>
              <a:rPr lang="ru-RU" sz="1450" dirty="0"/>
              <a:t> </a:t>
            </a:r>
            <a:r>
              <a:rPr lang="ru-RU" sz="1450" dirty="0" err="1"/>
              <a:t>обсягу</a:t>
            </a:r>
            <a:r>
              <a:rPr lang="ru-RU" sz="1450" dirty="0"/>
              <a:t> </a:t>
            </a:r>
            <a:r>
              <a:rPr lang="ru-RU" sz="1450" dirty="0" err="1"/>
              <a:t>податкового</a:t>
            </a:r>
            <a:r>
              <a:rPr lang="ru-RU" sz="1450" dirty="0"/>
              <a:t> кредиту, але не </a:t>
            </a:r>
            <a:r>
              <a:rPr lang="ru-RU" sz="1450" dirty="0" err="1"/>
              <a:t>менше</a:t>
            </a:r>
            <a:r>
              <a:rPr lang="ru-RU" sz="1450" dirty="0"/>
              <a:t> 100 тис. </a:t>
            </a:r>
            <a:r>
              <a:rPr lang="ru-RU" sz="1450" dirty="0" err="1"/>
              <a:t>грн</a:t>
            </a:r>
            <a:r>
              <a:rPr lang="ru-RU" sz="1450" dirty="0"/>
              <a:t>;</a:t>
            </a:r>
          </a:p>
          <a:p>
            <a:pPr marL="285750" indent="-285750" algn="just">
              <a:buFont typeface="Wingdings" charset="2"/>
              <a:buChar char="§"/>
            </a:pPr>
            <a:r>
              <a:rPr lang="ru-RU" sz="1450" dirty="0" err="1"/>
              <a:t>наявність</a:t>
            </a:r>
            <a:r>
              <a:rPr lang="ru-RU" sz="1450" dirty="0"/>
              <a:t> </a:t>
            </a:r>
            <a:r>
              <a:rPr lang="ru-RU" sz="1450" b="1" dirty="0" err="1">
                <a:solidFill>
                  <a:srgbClr val="FF0000"/>
                </a:solidFill>
              </a:rPr>
              <a:t>розбіжностей</a:t>
            </a:r>
            <a:r>
              <a:rPr lang="ru-RU" sz="1450" b="1" dirty="0"/>
              <a:t> </a:t>
            </a:r>
            <a:r>
              <a:rPr lang="ru-RU" sz="1450" dirty="0"/>
              <a:t>у </a:t>
            </a:r>
            <a:r>
              <a:rPr lang="ru-RU" sz="1450" dirty="0" err="1"/>
              <a:t>платника</a:t>
            </a:r>
            <a:r>
              <a:rPr lang="ru-RU" sz="1450" dirty="0"/>
              <a:t> </a:t>
            </a:r>
            <a:r>
              <a:rPr lang="ru-RU" sz="1450" dirty="0" err="1"/>
              <a:t>податків</a:t>
            </a:r>
            <a:r>
              <a:rPr lang="ru-RU" sz="1450" dirty="0"/>
              <a:t> </a:t>
            </a:r>
            <a:r>
              <a:rPr lang="ru-RU" sz="1450" dirty="0" err="1"/>
              <a:t>згідно</a:t>
            </a:r>
            <a:r>
              <a:rPr lang="ru-RU" sz="1450" dirty="0"/>
              <a:t> </a:t>
            </a:r>
            <a:r>
              <a:rPr lang="ru-RU" sz="1450" dirty="0" err="1"/>
              <a:t>із</a:t>
            </a:r>
            <a:r>
              <a:rPr lang="ru-RU" sz="1450" dirty="0"/>
              <a:t> системою </a:t>
            </a:r>
            <a:r>
              <a:rPr lang="ru-RU" sz="1450" dirty="0" err="1"/>
              <a:t>автоматизованого</a:t>
            </a:r>
            <a:r>
              <a:rPr lang="ru-RU" sz="1450" dirty="0"/>
              <a:t> </a:t>
            </a:r>
            <a:r>
              <a:rPr lang="ru-RU" sz="1450" dirty="0" err="1"/>
              <a:t>співставлення</a:t>
            </a:r>
            <a:r>
              <a:rPr lang="ru-RU" sz="1450" dirty="0"/>
              <a:t> </a:t>
            </a:r>
            <a:r>
              <a:rPr lang="ru-RU" sz="1450" dirty="0" err="1"/>
              <a:t>податкового</a:t>
            </a:r>
            <a:r>
              <a:rPr lang="ru-RU" sz="1450" dirty="0"/>
              <a:t> </a:t>
            </a:r>
            <a:r>
              <a:rPr lang="ru-RU" sz="1450" dirty="0" err="1"/>
              <a:t>зобов'язання</a:t>
            </a:r>
            <a:r>
              <a:rPr lang="ru-RU" sz="1450" dirty="0"/>
              <a:t> та </a:t>
            </a:r>
            <a:r>
              <a:rPr lang="ru-RU" sz="1450" dirty="0" err="1"/>
              <a:t>податкового</a:t>
            </a:r>
            <a:r>
              <a:rPr lang="ru-RU" sz="1450" dirty="0"/>
              <a:t> кредиту у </a:t>
            </a:r>
            <a:r>
              <a:rPr lang="ru-RU" sz="1450" dirty="0" err="1"/>
              <a:t>розрізі</a:t>
            </a:r>
            <a:r>
              <a:rPr lang="ru-RU" sz="1450" dirty="0"/>
              <a:t> </a:t>
            </a:r>
            <a:r>
              <a:rPr lang="ru-RU" sz="1450" dirty="0" err="1"/>
              <a:t>контрагентів</a:t>
            </a:r>
            <a:r>
              <a:rPr lang="ru-RU" sz="1450" dirty="0"/>
              <a:t> (</a:t>
            </a:r>
            <a:r>
              <a:rPr lang="ru-RU" sz="1450" dirty="0" err="1"/>
              <a:t>завищення</a:t>
            </a:r>
            <a:r>
              <a:rPr lang="ru-RU" sz="1450" dirty="0"/>
              <a:t> </a:t>
            </a:r>
            <a:r>
              <a:rPr lang="ru-RU" sz="1450" dirty="0" err="1"/>
              <a:t>податкового</a:t>
            </a:r>
            <a:r>
              <a:rPr lang="ru-RU" sz="1450" dirty="0"/>
              <a:t> кредиту) </a:t>
            </a:r>
            <a:r>
              <a:rPr lang="ru-RU" sz="1450" b="1" dirty="0"/>
              <a:t>у </a:t>
            </a:r>
            <a:r>
              <a:rPr lang="ru-RU" sz="1450" b="1" dirty="0" err="1"/>
              <a:t>сумі</a:t>
            </a:r>
            <a:r>
              <a:rPr lang="ru-RU" sz="1450" b="1" dirty="0"/>
              <a:t> </a:t>
            </a:r>
            <a:r>
              <a:rPr lang="ru-RU" sz="1450" b="1" dirty="0" err="1"/>
              <a:t>понад</a:t>
            </a:r>
            <a:r>
              <a:rPr lang="ru-RU" sz="1450" b="1" dirty="0"/>
              <a:t> 1 млн </a:t>
            </a:r>
            <a:r>
              <a:rPr lang="ru-RU" sz="1450" b="1" dirty="0" err="1"/>
              <a:t>грн</a:t>
            </a:r>
            <a:r>
              <a:rPr lang="ru-RU" sz="1450" b="1" dirty="0"/>
              <a:t> </a:t>
            </a:r>
            <a:r>
              <a:rPr lang="ru-RU" sz="1450" b="1" dirty="0" err="1"/>
              <a:t>або</a:t>
            </a:r>
            <a:r>
              <a:rPr lang="ru-RU" sz="1450" b="1" dirty="0"/>
              <a:t> </a:t>
            </a:r>
            <a:r>
              <a:rPr lang="ru-RU" sz="1450" b="1" dirty="0" err="1"/>
              <a:t>понад</a:t>
            </a:r>
            <a:r>
              <a:rPr lang="ru-RU" sz="1450" b="1" dirty="0"/>
              <a:t> 5 </a:t>
            </a:r>
            <a:r>
              <a:rPr lang="ru-RU" sz="1450" b="1" dirty="0" err="1"/>
              <a:t>відсотків</a:t>
            </a:r>
            <a:r>
              <a:rPr lang="ru-RU" sz="1450" b="1" dirty="0"/>
              <a:t> </a:t>
            </a:r>
            <a:r>
              <a:rPr lang="ru-RU" sz="1450" b="1" dirty="0" err="1"/>
              <a:t>загальних</a:t>
            </a:r>
            <a:r>
              <a:rPr lang="ru-RU" sz="1450" b="1" dirty="0"/>
              <a:t> </a:t>
            </a:r>
            <a:r>
              <a:rPr lang="ru-RU" sz="1450" b="1" dirty="0" err="1"/>
              <a:t>обсягів</a:t>
            </a:r>
            <a:r>
              <a:rPr lang="ru-RU" sz="1450" b="1" dirty="0"/>
              <a:t> </a:t>
            </a:r>
            <a:r>
              <a:rPr lang="ru-RU" sz="1450" b="1" dirty="0" err="1"/>
              <a:t>податкового</a:t>
            </a:r>
            <a:r>
              <a:rPr lang="ru-RU" sz="1450" b="1" dirty="0"/>
              <a:t> кредиту, але не </a:t>
            </a:r>
            <a:r>
              <a:rPr lang="ru-RU" sz="1450" b="1" dirty="0" err="1"/>
              <a:t>менше</a:t>
            </a:r>
            <a:r>
              <a:rPr lang="ru-RU" sz="1450" b="1" dirty="0"/>
              <a:t> 100 тис. </a:t>
            </a:r>
            <a:r>
              <a:rPr lang="ru-RU" sz="1450" b="1" dirty="0" err="1"/>
              <a:t>грн</a:t>
            </a:r>
            <a:r>
              <a:rPr lang="ru-RU" sz="1450" dirty="0"/>
              <a:t>;</a:t>
            </a:r>
          </a:p>
          <a:p>
            <a:pPr marL="285750" indent="-285750" algn="just">
              <a:buFont typeface="Wingdings" charset="2"/>
              <a:buChar char="§"/>
            </a:pPr>
            <a:r>
              <a:rPr lang="ru-RU" sz="1450" dirty="0" err="1"/>
              <a:t>здійснення</a:t>
            </a:r>
            <a:r>
              <a:rPr lang="ru-RU" sz="1450" dirty="0"/>
              <a:t> </a:t>
            </a:r>
            <a:r>
              <a:rPr lang="ru-RU" sz="1450" b="1" dirty="0" err="1"/>
              <a:t>зовнішньоекономічних</a:t>
            </a:r>
            <a:r>
              <a:rPr lang="ru-RU" sz="1450" b="1" dirty="0"/>
              <a:t> </a:t>
            </a:r>
            <a:r>
              <a:rPr lang="ru-RU" sz="1450" b="1" dirty="0" err="1"/>
              <a:t>операцій</a:t>
            </a:r>
            <a:r>
              <a:rPr lang="ru-RU" sz="1450" b="1" dirty="0"/>
              <a:t> через </a:t>
            </a:r>
            <a:r>
              <a:rPr lang="ru-RU" sz="1450" b="1" dirty="0" err="1"/>
              <a:t>нерезидентів</a:t>
            </a:r>
            <a:r>
              <a:rPr lang="ru-RU" sz="1450" b="1" dirty="0"/>
              <a:t> - </a:t>
            </a:r>
            <a:r>
              <a:rPr lang="ru-RU" sz="1450" b="1" dirty="0" err="1"/>
              <a:t>засновників</a:t>
            </a:r>
            <a:r>
              <a:rPr lang="ru-RU" sz="1450" b="1" dirty="0"/>
              <a:t> та </a:t>
            </a:r>
            <a:r>
              <a:rPr lang="ru-RU" sz="1450" b="1" dirty="0" err="1"/>
              <a:t>нерезидентів</a:t>
            </a:r>
            <a:r>
              <a:rPr lang="ru-RU" sz="1450" b="1" dirty="0"/>
              <a:t>, </a:t>
            </a:r>
            <a:r>
              <a:rPr lang="ru-RU" sz="1450" b="1" dirty="0" err="1"/>
              <a:t>зареєстрованих</a:t>
            </a:r>
            <a:r>
              <a:rPr lang="ru-RU" sz="1450" b="1" dirty="0"/>
              <a:t> в </a:t>
            </a:r>
            <a:r>
              <a:rPr lang="ru-RU" sz="1450" b="1" dirty="0" err="1"/>
              <a:t>офшорних</a:t>
            </a:r>
            <a:r>
              <a:rPr lang="ru-RU" sz="1450" b="1" dirty="0"/>
              <a:t> зонах, за </a:t>
            </a:r>
            <a:r>
              <a:rPr lang="ru-RU" sz="1450" b="1" dirty="0" err="1"/>
              <a:t>непрямими</a:t>
            </a:r>
            <a:r>
              <a:rPr lang="ru-RU" sz="1450" b="1" dirty="0"/>
              <a:t> поставками у </a:t>
            </a:r>
            <a:r>
              <a:rPr lang="ru-RU" sz="1450" b="1" dirty="0" err="1"/>
              <a:t>сумі</a:t>
            </a:r>
            <a:r>
              <a:rPr lang="ru-RU" sz="1450" b="1" dirty="0"/>
              <a:t> </a:t>
            </a:r>
            <a:r>
              <a:rPr lang="ru-RU" sz="1450" b="1" dirty="0" err="1"/>
              <a:t>операцій</a:t>
            </a:r>
            <a:r>
              <a:rPr lang="ru-RU" sz="1450" b="1" dirty="0"/>
              <a:t> </a:t>
            </a:r>
            <a:r>
              <a:rPr lang="ru-RU" sz="1450" b="1" dirty="0" err="1"/>
              <a:t>понад</a:t>
            </a:r>
            <a:r>
              <a:rPr lang="ru-RU" sz="1450" b="1" dirty="0"/>
              <a:t> 5 млн </a:t>
            </a:r>
            <a:r>
              <a:rPr lang="ru-RU" sz="1450" b="1" dirty="0" err="1"/>
              <a:t>грн</a:t>
            </a:r>
            <a:r>
              <a:rPr lang="ru-RU" sz="1450" b="1" dirty="0"/>
              <a:t> </a:t>
            </a:r>
            <a:r>
              <a:rPr lang="ru-RU" sz="1450" b="1" dirty="0" err="1"/>
              <a:t>або</a:t>
            </a:r>
            <a:r>
              <a:rPr lang="ru-RU" sz="1450" b="1" dirty="0"/>
              <a:t> </a:t>
            </a:r>
            <a:r>
              <a:rPr lang="ru-RU" sz="1450" b="1" dirty="0" err="1"/>
              <a:t>понад</a:t>
            </a:r>
            <a:r>
              <a:rPr lang="ru-RU" sz="1450" b="1" dirty="0"/>
              <a:t> 5 </a:t>
            </a:r>
            <a:r>
              <a:rPr lang="ru-RU" sz="1450" b="1" dirty="0" err="1"/>
              <a:t>відсотків</a:t>
            </a:r>
            <a:r>
              <a:rPr lang="ru-RU" sz="1450" b="1" dirty="0"/>
              <a:t> </a:t>
            </a:r>
            <a:r>
              <a:rPr lang="ru-RU" sz="1450" b="1" dirty="0" err="1"/>
              <a:t>загальних</a:t>
            </a:r>
            <a:r>
              <a:rPr lang="ru-RU" sz="1450" b="1" dirty="0"/>
              <a:t> </a:t>
            </a:r>
            <a:r>
              <a:rPr lang="ru-RU" sz="1450" b="1" dirty="0" err="1"/>
              <a:t>обсягів</a:t>
            </a:r>
            <a:r>
              <a:rPr lang="ru-RU" sz="1450" b="1" dirty="0"/>
              <a:t> </a:t>
            </a:r>
            <a:r>
              <a:rPr lang="ru-RU" sz="1450" b="1" dirty="0" err="1"/>
              <a:t>постачання</a:t>
            </a:r>
            <a:r>
              <a:rPr lang="ru-RU" sz="1450" b="1" dirty="0"/>
              <a:t>, але не </a:t>
            </a:r>
            <a:r>
              <a:rPr lang="ru-RU" sz="1450" b="1" dirty="0" err="1"/>
              <a:t>менше</a:t>
            </a:r>
            <a:r>
              <a:rPr lang="ru-RU" sz="1450" b="1" dirty="0"/>
              <a:t> 100 тис. </a:t>
            </a:r>
            <a:r>
              <a:rPr lang="ru-RU" sz="1450" b="1" dirty="0" err="1"/>
              <a:t>грн</a:t>
            </a:r>
            <a:r>
              <a:rPr lang="ru-RU" sz="1450" dirty="0"/>
              <a:t>;</a:t>
            </a:r>
          </a:p>
          <a:p>
            <a:pPr marL="285750" indent="-285750" algn="just">
              <a:buFont typeface="Wingdings" charset="2"/>
              <a:buChar char="§"/>
            </a:pPr>
            <a:r>
              <a:rPr lang="ru-RU" sz="1450" dirty="0" err="1"/>
              <a:t>наявність</a:t>
            </a:r>
            <a:r>
              <a:rPr lang="ru-RU" sz="1450" dirty="0"/>
              <a:t> </a:t>
            </a:r>
            <a:r>
              <a:rPr lang="ru-RU" sz="1450" b="1" dirty="0" err="1">
                <a:solidFill>
                  <a:srgbClr val="FF0000"/>
                </a:solidFill>
              </a:rPr>
              <a:t>інформації</a:t>
            </a:r>
            <a:r>
              <a:rPr lang="ru-RU" sz="1450" b="1" u="sng" dirty="0"/>
              <a:t> </a:t>
            </a:r>
            <a:r>
              <a:rPr lang="ru-RU" sz="1450" dirty="0" err="1"/>
              <a:t>правоохоронних</a:t>
            </a:r>
            <a:r>
              <a:rPr lang="ru-RU" sz="1450" dirty="0"/>
              <a:t> </a:t>
            </a:r>
            <a:r>
              <a:rPr lang="ru-RU" sz="1450" dirty="0" err="1"/>
              <a:t>органів</a:t>
            </a:r>
            <a:r>
              <a:rPr lang="ru-RU" sz="1450" dirty="0"/>
              <a:t>, </a:t>
            </a:r>
            <a:r>
              <a:rPr lang="ru-RU" sz="1450" dirty="0" err="1"/>
              <a:t>структурних</a:t>
            </a:r>
            <a:r>
              <a:rPr lang="ru-RU" sz="1450" dirty="0"/>
              <a:t> </a:t>
            </a:r>
            <a:r>
              <a:rPr lang="ru-RU" sz="1450" dirty="0" err="1"/>
              <a:t>підрозділів</a:t>
            </a:r>
            <a:r>
              <a:rPr lang="ru-RU" sz="1450" dirty="0"/>
              <a:t> </a:t>
            </a:r>
            <a:r>
              <a:rPr lang="ru-RU" sz="1450" dirty="0" err="1"/>
              <a:t>органів</a:t>
            </a:r>
            <a:r>
              <a:rPr lang="ru-RU" sz="1450" dirty="0"/>
              <a:t> ДФС про </a:t>
            </a:r>
            <a:r>
              <a:rPr lang="ru-RU" sz="1450" dirty="0" err="1"/>
              <a:t>ухилення</a:t>
            </a:r>
            <a:r>
              <a:rPr lang="ru-RU" sz="1450" dirty="0"/>
              <a:t> </a:t>
            </a:r>
            <a:r>
              <a:rPr lang="ru-RU" sz="1450" dirty="0" err="1"/>
              <a:t>від</a:t>
            </a:r>
            <a:r>
              <a:rPr lang="ru-RU" sz="1450" dirty="0"/>
              <a:t> </a:t>
            </a:r>
            <a:r>
              <a:rPr lang="ru-RU" sz="1450" dirty="0" err="1"/>
              <a:t>оподаткування</a:t>
            </a:r>
            <a:r>
              <a:rPr lang="ru-RU" sz="1450" dirty="0"/>
              <a:t> та/</a:t>
            </a:r>
            <a:r>
              <a:rPr lang="ru-RU" sz="1450" dirty="0" err="1"/>
              <a:t>або</a:t>
            </a:r>
            <a:r>
              <a:rPr lang="ru-RU" sz="1450" dirty="0"/>
              <a:t> </a:t>
            </a:r>
            <a:r>
              <a:rPr lang="ru-RU" sz="1450" dirty="0" err="1"/>
              <a:t>щодо</a:t>
            </a:r>
            <a:r>
              <a:rPr lang="ru-RU" sz="1450" dirty="0"/>
              <a:t> </a:t>
            </a:r>
            <a:r>
              <a:rPr lang="ru-RU" sz="1450" dirty="0" err="1"/>
              <a:t>взаємовідносин</a:t>
            </a:r>
            <a:r>
              <a:rPr lang="ru-RU" sz="1450" dirty="0"/>
              <a:t> </a:t>
            </a:r>
            <a:r>
              <a:rPr lang="ru-RU" sz="1450" dirty="0" err="1"/>
              <a:t>із</a:t>
            </a:r>
            <a:r>
              <a:rPr lang="ru-RU" sz="1450" dirty="0"/>
              <a:t> </a:t>
            </a:r>
            <a:r>
              <a:rPr lang="ru-RU" sz="1450" dirty="0" err="1"/>
              <a:t>платниками</a:t>
            </a:r>
            <a:r>
              <a:rPr lang="ru-RU" sz="1450" dirty="0"/>
              <a:t> </a:t>
            </a:r>
            <a:r>
              <a:rPr lang="ru-RU" sz="1450" dirty="0" err="1"/>
              <a:t>податків</a:t>
            </a:r>
            <a:r>
              <a:rPr lang="ru-RU" sz="1450" dirty="0"/>
              <a:t>:</a:t>
            </a:r>
          </a:p>
          <a:p>
            <a:pPr marL="285750" indent="-285750" algn="just">
              <a:buFont typeface="Wingdings" charset="2"/>
              <a:buChar char="§"/>
            </a:pPr>
            <a:r>
              <a:rPr lang="ru-RU" sz="1450" dirty="0" err="1"/>
              <a:t>які</a:t>
            </a:r>
            <a:r>
              <a:rPr lang="ru-RU" sz="1450" dirty="0"/>
              <a:t> </a:t>
            </a:r>
            <a:r>
              <a:rPr lang="ru-RU" sz="1450" dirty="0" err="1"/>
              <a:t>мають</a:t>
            </a:r>
            <a:r>
              <a:rPr lang="ru-RU" sz="1450" dirty="0"/>
              <a:t> </a:t>
            </a:r>
            <a:r>
              <a:rPr lang="ru-RU" sz="1450" dirty="0" err="1"/>
              <a:t>ознаки</a:t>
            </a:r>
            <a:r>
              <a:rPr lang="ru-RU" sz="1450" dirty="0"/>
              <a:t> </a:t>
            </a:r>
            <a:r>
              <a:rPr lang="ru-RU" sz="1450" dirty="0" err="1"/>
              <a:t>фіктивності</a:t>
            </a:r>
            <a:r>
              <a:rPr lang="ru-RU" sz="1450" dirty="0"/>
              <a:t> </a:t>
            </a:r>
            <a:r>
              <a:rPr lang="ru-RU" sz="1450" dirty="0" err="1"/>
              <a:t>або</a:t>
            </a:r>
            <a:r>
              <a:rPr lang="ru-RU" sz="1450" dirty="0"/>
              <a:t> </a:t>
            </a:r>
            <a:r>
              <a:rPr lang="ru-RU" sz="1450" dirty="0" err="1"/>
              <a:t>стосовно</a:t>
            </a:r>
            <a:r>
              <a:rPr lang="ru-RU" sz="1450" dirty="0"/>
              <a:t> </a:t>
            </a:r>
            <a:r>
              <a:rPr lang="ru-RU" sz="1450" dirty="0" err="1"/>
              <a:t>яких</a:t>
            </a:r>
            <a:r>
              <a:rPr lang="ru-RU" sz="1450" dirty="0"/>
              <a:t> </a:t>
            </a:r>
            <a:r>
              <a:rPr lang="ru-RU" sz="1450" dirty="0" err="1"/>
              <a:t>розпочато</a:t>
            </a:r>
            <a:r>
              <a:rPr lang="ru-RU" sz="1450" dirty="0"/>
              <a:t> </a:t>
            </a:r>
            <a:r>
              <a:rPr lang="ru-RU" sz="1450" dirty="0" err="1"/>
              <a:t>досудове</a:t>
            </a:r>
            <a:r>
              <a:rPr lang="ru-RU" sz="1450" dirty="0"/>
              <a:t> </a:t>
            </a:r>
            <a:r>
              <a:rPr lang="ru-RU" sz="1450" dirty="0" err="1"/>
              <a:t>розслідування</a:t>
            </a:r>
            <a:r>
              <a:rPr lang="ru-RU" sz="1450" dirty="0"/>
              <a:t> у </a:t>
            </a:r>
            <a:r>
              <a:rPr lang="ru-RU" sz="1450" dirty="0" err="1"/>
              <a:t>кримінальних</a:t>
            </a:r>
            <a:r>
              <a:rPr lang="ru-RU" sz="1450" dirty="0"/>
              <a:t> </a:t>
            </a:r>
            <a:r>
              <a:rPr lang="ru-RU" sz="1450" dirty="0" err="1"/>
              <a:t>провадженнях</a:t>
            </a:r>
            <a:r>
              <a:rPr lang="ru-RU" sz="1450" dirty="0"/>
              <a:t>, </a:t>
            </a:r>
            <a:r>
              <a:rPr lang="ru-RU" sz="1450" dirty="0" err="1"/>
              <a:t>які</a:t>
            </a:r>
            <a:r>
              <a:rPr lang="ru-RU" sz="1450" dirty="0"/>
              <a:t> </a:t>
            </a:r>
            <a:r>
              <a:rPr lang="ru-RU" sz="1450" dirty="0" err="1"/>
              <a:t>пов'язані</a:t>
            </a:r>
            <a:r>
              <a:rPr lang="ru-RU" sz="1450" dirty="0"/>
              <a:t> з </a:t>
            </a:r>
            <a:r>
              <a:rPr lang="ru-RU" sz="1450" dirty="0" err="1"/>
              <a:t>фіктивним</a:t>
            </a:r>
            <a:r>
              <a:rPr lang="ru-RU" sz="1450" dirty="0"/>
              <a:t> </a:t>
            </a:r>
            <a:r>
              <a:rPr lang="ru-RU" sz="1450" dirty="0" err="1"/>
              <a:t>підприємництвом</a:t>
            </a:r>
            <a:r>
              <a:rPr lang="ru-RU" sz="1450" dirty="0"/>
              <a:t>;</a:t>
            </a:r>
          </a:p>
          <a:p>
            <a:pPr marL="285750" indent="-285750" algn="just">
              <a:buFont typeface="Wingdings" charset="2"/>
              <a:buChar char="§"/>
            </a:pPr>
            <a:r>
              <a:rPr lang="ru-RU" sz="1450" dirty="0" err="1"/>
              <a:t>реєстрацію</a:t>
            </a:r>
            <a:r>
              <a:rPr lang="ru-RU" sz="1450" dirty="0"/>
              <a:t> </a:t>
            </a:r>
            <a:r>
              <a:rPr lang="ru-RU" sz="1450" dirty="0" err="1"/>
              <a:t>яких</a:t>
            </a:r>
            <a:r>
              <a:rPr lang="ru-RU" sz="1450" dirty="0"/>
              <a:t> </a:t>
            </a:r>
            <a:r>
              <a:rPr lang="ru-RU" sz="1450" dirty="0" err="1"/>
              <a:t>скасовано</a:t>
            </a:r>
            <a:r>
              <a:rPr lang="ru-RU" sz="1450" dirty="0"/>
              <a:t> у судовому порядку;</a:t>
            </a:r>
          </a:p>
          <a:p>
            <a:pPr marL="285750" indent="-285750" algn="just">
              <a:buFont typeface="Wingdings" charset="2"/>
              <a:buChar char="§"/>
            </a:pPr>
            <a:r>
              <a:rPr lang="ru-RU" sz="1450" dirty="0" err="1"/>
              <a:t>стосовно</a:t>
            </a:r>
            <a:r>
              <a:rPr lang="ru-RU" sz="1450" dirty="0"/>
              <a:t> </a:t>
            </a:r>
            <a:r>
              <a:rPr lang="ru-RU" sz="1450" dirty="0" err="1"/>
              <a:t>яких</a:t>
            </a:r>
            <a:r>
              <a:rPr lang="ru-RU" sz="1450" dirty="0"/>
              <a:t> </a:t>
            </a:r>
            <a:r>
              <a:rPr lang="ru-RU" sz="1450" dirty="0" err="1"/>
              <a:t>встановлено</a:t>
            </a:r>
            <a:r>
              <a:rPr lang="ru-RU" sz="1450" dirty="0"/>
              <a:t> факт </a:t>
            </a:r>
            <a:r>
              <a:rPr lang="ru-RU" sz="1450" b="1" dirty="0" err="1"/>
              <a:t>неподання</a:t>
            </a:r>
            <a:r>
              <a:rPr lang="ru-RU" sz="1450" b="1" dirty="0"/>
              <a:t> </a:t>
            </a:r>
            <a:r>
              <a:rPr lang="ru-RU" sz="1450" b="1" dirty="0" err="1"/>
              <a:t>податкової</a:t>
            </a:r>
            <a:r>
              <a:rPr lang="ru-RU" sz="1450" b="1" dirty="0"/>
              <a:t> </a:t>
            </a:r>
            <a:r>
              <a:rPr lang="ru-RU" sz="1450" b="1" dirty="0" err="1"/>
              <a:t>звітності</a:t>
            </a:r>
            <a:r>
              <a:rPr lang="ru-RU" sz="1450" b="1" dirty="0"/>
              <a:t> </a:t>
            </a:r>
            <a:r>
              <a:rPr lang="ru-RU" sz="1450" b="1" dirty="0" err="1"/>
              <a:t>протягом</a:t>
            </a:r>
            <a:r>
              <a:rPr lang="ru-RU" sz="1450" b="1" dirty="0"/>
              <a:t> </a:t>
            </a:r>
            <a:r>
              <a:rPr lang="ru-RU" sz="1450" b="1" dirty="0" err="1"/>
              <a:t>двох</a:t>
            </a:r>
            <a:r>
              <a:rPr lang="ru-RU" sz="1450" b="1" dirty="0"/>
              <a:t> </a:t>
            </a:r>
            <a:r>
              <a:rPr lang="ru-RU" sz="1450" b="1" dirty="0" err="1"/>
              <a:t>податкових</a:t>
            </a:r>
            <a:r>
              <a:rPr lang="ru-RU" sz="1450" b="1" dirty="0"/>
              <a:t> (</a:t>
            </a:r>
            <a:r>
              <a:rPr lang="ru-RU" sz="1450" b="1" dirty="0" err="1"/>
              <a:t>звітних</a:t>
            </a:r>
            <a:r>
              <a:rPr lang="ru-RU" sz="1450" b="1" dirty="0"/>
              <a:t>) </a:t>
            </a:r>
            <a:r>
              <a:rPr lang="ru-RU" sz="1450" b="1" dirty="0" err="1"/>
              <a:t>періодів</a:t>
            </a:r>
            <a:r>
              <a:rPr lang="ru-RU" sz="1450" dirty="0"/>
              <a:t>;</a:t>
            </a:r>
          </a:p>
          <a:p>
            <a:pPr marL="285750" indent="-285750" algn="just">
              <a:buFont typeface="Wingdings" charset="2"/>
              <a:buChar char="§"/>
            </a:pPr>
            <a:r>
              <a:rPr lang="ru-RU" sz="1450" dirty="0" err="1"/>
              <a:t>які</a:t>
            </a:r>
            <a:r>
              <a:rPr lang="ru-RU" sz="1450" dirty="0"/>
              <a:t> </a:t>
            </a:r>
            <a:r>
              <a:rPr lang="ru-RU" sz="1450" dirty="0" err="1"/>
              <a:t>знаходяться</a:t>
            </a:r>
            <a:r>
              <a:rPr lang="ru-RU" sz="1450" dirty="0"/>
              <a:t> в </a:t>
            </a:r>
            <a:r>
              <a:rPr lang="ru-RU" sz="1450" dirty="0" err="1"/>
              <a:t>розшуку</a:t>
            </a:r>
            <a:r>
              <a:rPr lang="ru-RU" sz="1450" dirty="0"/>
              <a:t>; </a:t>
            </a:r>
            <a:r>
              <a:rPr lang="ru-RU" sz="1450" dirty="0" err="1"/>
              <a:t>визнані</a:t>
            </a:r>
            <a:r>
              <a:rPr lang="ru-RU" sz="1450" dirty="0"/>
              <a:t> </a:t>
            </a:r>
            <a:r>
              <a:rPr lang="ru-RU" sz="1450" dirty="0" err="1"/>
              <a:t>банкрутами</a:t>
            </a:r>
            <a:r>
              <a:rPr lang="ru-RU" sz="1450" dirty="0"/>
              <a:t>;</a:t>
            </a:r>
          </a:p>
          <a:p>
            <a:pPr marL="285750" indent="-285750" algn="just">
              <a:buFont typeface="Wingdings" charset="2"/>
              <a:buChar char="§"/>
            </a:pPr>
            <a:r>
              <a:rPr lang="ru-RU" sz="1450" dirty="0" err="1"/>
              <a:t>стосовно</a:t>
            </a:r>
            <a:r>
              <a:rPr lang="ru-RU" sz="1450" dirty="0"/>
              <a:t> </a:t>
            </a:r>
            <a:r>
              <a:rPr lang="ru-RU" sz="1450" dirty="0" err="1"/>
              <a:t>яких</a:t>
            </a:r>
            <a:r>
              <a:rPr lang="ru-RU" sz="1450" dirty="0"/>
              <a:t> </a:t>
            </a:r>
            <a:r>
              <a:rPr lang="ru-RU" sz="1450" b="1" dirty="0" err="1"/>
              <a:t>розпочато</a:t>
            </a:r>
            <a:r>
              <a:rPr lang="ru-RU" sz="1450" b="1" dirty="0"/>
              <a:t> </a:t>
            </a:r>
            <a:r>
              <a:rPr lang="ru-RU" sz="1450" b="1" dirty="0" err="1"/>
              <a:t>досудове</a:t>
            </a:r>
            <a:r>
              <a:rPr lang="ru-RU" sz="1450" b="1" dirty="0"/>
              <a:t> </a:t>
            </a:r>
            <a:r>
              <a:rPr lang="ru-RU" sz="1450" b="1" dirty="0" err="1"/>
              <a:t>розслідування</a:t>
            </a:r>
            <a:r>
              <a:rPr lang="ru-RU" sz="1450" b="1" dirty="0"/>
              <a:t> </a:t>
            </a:r>
            <a:r>
              <a:rPr lang="ru-RU" sz="1450" dirty="0"/>
              <a:t>у </a:t>
            </a:r>
            <a:r>
              <a:rPr lang="ru-RU" sz="1450" dirty="0" err="1"/>
              <a:t>кримінальних</a:t>
            </a:r>
            <a:r>
              <a:rPr lang="ru-RU" sz="1450" dirty="0"/>
              <a:t> </a:t>
            </a:r>
            <a:r>
              <a:rPr lang="ru-RU" sz="1450" dirty="0" err="1"/>
              <a:t>провадженнях</a:t>
            </a:r>
            <a:r>
              <a:rPr lang="ru-RU" sz="1450" dirty="0"/>
              <a:t>, </a:t>
            </a:r>
            <a:r>
              <a:rPr lang="ru-RU" sz="1450" dirty="0" err="1"/>
              <a:t>які</a:t>
            </a:r>
            <a:r>
              <a:rPr lang="ru-RU" sz="1450" dirty="0"/>
              <a:t> </a:t>
            </a:r>
            <a:r>
              <a:rPr lang="ru-RU" sz="1450" dirty="0" err="1"/>
              <a:t>пов'язані</a:t>
            </a:r>
            <a:r>
              <a:rPr lang="ru-RU" sz="1450" dirty="0"/>
              <a:t> з </a:t>
            </a:r>
            <a:r>
              <a:rPr lang="ru-RU" sz="1450" dirty="0" err="1"/>
              <a:t>ухиленням</a:t>
            </a:r>
            <a:r>
              <a:rPr lang="ru-RU" sz="1450" dirty="0"/>
              <a:t> </a:t>
            </a:r>
            <a:r>
              <a:rPr lang="ru-RU" sz="1450" dirty="0" err="1"/>
              <a:t>від</a:t>
            </a:r>
            <a:r>
              <a:rPr lang="ru-RU" sz="1450" dirty="0"/>
              <a:t> </a:t>
            </a:r>
            <a:r>
              <a:rPr lang="ru-RU" sz="1450" dirty="0" err="1"/>
              <a:t>сплати</a:t>
            </a:r>
            <a:r>
              <a:rPr lang="ru-RU" sz="1450" dirty="0"/>
              <a:t> </a:t>
            </a:r>
            <a:r>
              <a:rPr lang="ru-RU" sz="1450" dirty="0" err="1"/>
              <a:t>податків</a:t>
            </a:r>
            <a:r>
              <a:rPr lang="ru-RU" sz="1450" dirty="0"/>
              <a:t>, </a:t>
            </a:r>
            <a:r>
              <a:rPr lang="ru-RU" sz="1450" dirty="0" err="1"/>
              <a:t>зборів</a:t>
            </a:r>
            <a:r>
              <a:rPr lang="ru-RU" sz="1450" dirty="0"/>
              <a:t> (</a:t>
            </a:r>
            <a:r>
              <a:rPr lang="ru-RU" sz="1450" dirty="0" err="1"/>
              <a:t>платежів</a:t>
            </a:r>
            <a:r>
              <a:rPr lang="ru-RU" sz="1450" dirty="0"/>
              <a:t>), </a:t>
            </a:r>
            <a:r>
              <a:rPr lang="ru-RU" sz="1450" dirty="0" err="1"/>
              <a:t>єдиного</a:t>
            </a:r>
            <a:r>
              <a:rPr lang="ru-RU" sz="1450" dirty="0"/>
              <a:t> </a:t>
            </a:r>
            <a:r>
              <a:rPr lang="ru-RU" sz="1450" dirty="0" err="1"/>
              <a:t>внеску</a:t>
            </a:r>
            <a:r>
              <a:rPr lang="ru-RU" sz="1450" dirty="0"/>
              <a:t> та </a:t>
            </a:r>
            <a:r>
              <a:rPr lang="ru-RU" sz="1450" dirty="0" err="1"/>
              <a:t>страхових</a:t>
            </a:r>
            <a:r>
              <a:rPr lang="ru-RU" sz="1450" dirty="0"/>
              <a:t> </a:t>
            </a:r>
            <a:r>
              <a:rPr lang="ru-RU" sz="1450" dirty="0" err="1"/>
              <a:t>внесків</a:t>
            </a:r>
            <a:r>
              <a:rPr lang="ru-RU" sz="1450" dirty="0"/>
              <a:t> на </a:t>
            </a:r>
            <a:r>
              <a:rPr lang="ru-RU" sz="1450" dirty="0" err="1"/>
              <a:t>загальнообов'язкове</a:t>
            </a:r>
            <a:r>
              <a:rPr lang="ru-RU" sz="1450" dirty="0"/>
              <a:t> </a:t>
            </a:r>
            <a:r>
              <a:rPr lang="ru-RU" sz="1450" dirty="0" err="1"/>
              <a:t>державне</a:t>
            </a:r>
            <a:r>
              <a:rPr lang="ru-RU" sz="1450" dirty="0"/>
              <a:t> </a:t>
            </a:r>
            <a:r>
              <a:rPr lang="ru-RU" sz="1450" dirty="0" err="1"/>
              <a:t>пенсійне</a:t>
            </a:r>
            <a:r>
              <a:rPr lang="ru-RU" sz="1450" dirty="0"/>
              <a:t> </a:t>
            </a:r>
            <a:r>
              <a:rPr lang="ru-RU" sz="1450" dirty="0" err="1"/>
              <a:t>страхування</a:t>
            </a:r>
            <a:r>
              <a:rPr lang="ru-RU" sz="1450" dirty="0"/>
              <a:t>;</a:t>
            </a:r>
          </a:p>
          <a:p>
            <a:pPr algn="just"/>
            <a:endParaRPr lang="ru-RU" sz="1450" dirty="0"/>
          </a:p>
        </p:txBody>
      </p:sp>
    </p:spTree>
    <p:extLst>
      <p:ext uri="{BB962C8B-B14F-4D97-AF65-F5344CB8AC3E}">
        <p14:creationId xmlns:p14="http://schemas.microsoft.com/office/powerpoint/2010/main" val="2270857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26</a:t>
            </a:fld>
            <a:endParaRPr lang="ru-RU" dirty="0">
              <a:solidFill>
                <a:srgbClr val="007832"/>
              </a:solidFill>
            </a:endParaRPr>
          </a:p>
        </p:txBody>
      </p:sp>
      <p:sp>
        <p:nvSpPr>
          <p:cNvPr id="3" name="Прямоугольник 2"/>
          <p:cNvSpPr/>
          <p:nvPr/>
        </p:nvSpPr>
        <p:spPr>
          <a:xfrm rot="10800000" flipV="1">
            <a:off x="1979271" y="304497"/>
            <a:ext cx="8890264" cy="5909310"/>
          </a:xfrm>
          <a:prstGeom prst="rect">
            <a:avLst/>
          </a:prstGeom>
        </p:spPr>
        <p:txBody>
          <a:bodyPr wrap="square">
            <a:spAutoFit/>
          </a:bodyPr>
          <a:lstStyle/>
          <a:p>
            <a:pPr marL="285750" indent="-285750" algn="just">
              <a:buFont typeface="Wingdings" charset="2"/>
              <a:buChar char="§"/>
            </a:pPr>
            <a:r>
              <a:rPr lang="ru-RU" sz="1400" b="1" dirty="0" err="1"/>
              <a:t>щодо</a:t>
            </a:r>
            <a:r>
              <a:rPr lang="ru-RU" sz="1400" b="1" dirty="0"/>
              <a:t> </a:t>
            </a:r>
            <a:r>
              <a:rPr lang="ru-RU" sz="1400" b="1" dirty="0" err="1"/>
              <a:t>яких</a:t>
            </a:r>
            <a:r>
              <a:rPr lang="ru-RU" sz="1400" b="1" dirty="0"/>
              <a:t> порушено </a:t>
            </a:r>
            <a:r>
              <a:rPr lang="ru-RU" sz="1400" b="1" dirty="0" err="1"/>
              <a:t>кримінальні</a:t>
            </a:r>
            <a:r>
              <a:rPr lang="ru-RU" sz="1400" b="1" dirty="0"/>
              <a:t> </a:t>
            </a:r>
            <a:r>
              <a:rPr lang="ru-RU" sz="1400" b="1" dirty="0" err="1"/>
              <a:t>справи</a:t>
            </a:r>
            <a:r>
              <a:rPr lang="ru-RU" sz="1400" dirty="0"/>
              <a:t>, </a:t>
            </a:r>
            <a:r>
              <a:rPr lang="ru-RU" sz="1400" dirty="0" err="1"/>
              <a:t>які</a:t>
            </a:r>
            <a:r>
              <a:rPr lang="ru-RU" sz="1400" dirty="0"/>
              <a:t> </a:t>
            </a:r>
            <a:r>
              <a:rPr lang="ru-RU" sz="1400" dirty="0" err="1"/>
              <a:t>пов'язані</a:t>
            </a:r>
            <a:r>
              <a:rPr lang="ru-RU" sz="1400" dirty="0"/>
              <a:t> з </a:t>
            </a:r>
            <a:r>
              <a:rPr lang="ru-RU" sz="1400" dirty="0" err="1"/>
              <a:t>ухиленням</a:t>
            </a:r>
            <a:r>
              <a:rPr lang="ru-RU" sz="1400" dirty="0"/>
              <a:t> </a:t>
            </a:r>
            <a:r>
              <a:rPr lang="ru-RU" sz="1400" dirty="0" err="1"/>
              <a:t>від</a:t>
            </a:r>
            <a:r>
              <a:rPr lang="ru-RU" sz="1400" dirty="0"/>
              <a:t> </a:t>
            </a:r>
            <a:r>
              <a:rPr lang="ru-RU" sz="1400" dirty="0" err="1"/>
              <a:t>сплати</a:t>
            </a:r>
            <a:r>
              <a:rPr lang="ru-RU" sz="1400" dirty="0"/>
              <a:t> </a:t>
            </a:r>
            <a:r>
              <a:rPr lang="ru-RU" sz="1400" dirty="0" err="1"/>
              <a:t>податків</a:t>
            </a:r>
            <a:r>
              <a:rPr lang="ru-RU" sz="1400" dirty="0"/>
              <a:t>, </a:t>
            </a:r>
            <a:r>
              <a:rPr lang="ru-RU" sz="1400" dirty="0" err="1"/>
              <a:t>зборів</a:t>
            </a:r>
            <a:r>
              <a:rPr lang="ru-RU" sz="1400" dirty="0"/>
              <a:t> (</a:t>
            </a:r>
            <a:r>
              <a:rPr lang="ru-RU" sz="1400" dirty="0" err="1"/>
              <a:t>платежів</a:t>
            </a:r>
            <a:r>
              <a:rPr lang="ru-RU" sz="1400" dirty="0"/>
              <a:t>), </a:t>
            </a:r>
            <a:r>
              <a:rPr lang="ru-RU" sz="1400" dirty="0" err="1"/>
              <a:t>єдиного</a:t>
            </a:r>
            <a:r>
              <a:rPr lang="ru-RU" sz="1400" dirty="0"/>
              <a:t> </a:t>
            </a:r>
            <a:r>
              <a:rPr lang="ru-RU" sz="1400" dirty="0" err="1"/>
              <a:t>внеску</a:t>
            </a:r>
            <a:r>
              <a:rPr lang="ru-RU" sz="1400" dirty="0"/>
              <a:t> та </a:t>
            </a:r>
            <a:r>
              <a:rPr lang="ru-RU" sz="1400" dirty="0" err="1"/>
              <a:t>страхових</a:t>
            </a:r>
            <a:r>
              <a:rPr lang="ru-RU" sz="1400" dirty="0"/>
              <a:t> </a:t>
            </a:r>
            <a:r>
              <a:rPr lang="ru-RU" sz="1400" dirty="0" err="1"/>
              <a:t>внесків</a:t>
            </a:r>
            <a:r>
              <a:rPr lang="ru-RU" sz="1400" dirty="0"/>
              <a:t> на </a:t>
            </a:r>
            <a:r>
              <a:rPr lang="ru-RU" sz="1400" dirty="0" err="1"/>
              <a:t>загальнообов'язкове</a:t>
            </a:r>
            <a:r>
              <a:rPr lang="ru-RU" sz="1400" dirty="0"/>
              <a:t> </a:t>
            </a:r>
            <a:r>
              <a:rPr lang="ru-RU" sz="1400" dirty="0" err="1"/>
              <a:t>державне</a:t>
            </a:r>
            <a:r>
              <a:rPr lang="ru-RU" sz="1400" dirty="0"/>
              <a:t> </a:t>
            </a:r>
            <a:r>
              <a:rPr lang="ru-RU" sz="1400" dirty="0" err="1"/>
              <a:t>пенсійне</a:t>
            </a:r>
            <a:r>
              <a:rPr lang="ru-RU" sz="1400" dirty="0"/>
              <a:t> </a:t>
            </a:r>
            <a:r>
              <a:rPr lang="ru-RU" sz="1400" dirty="0" err="1"/>
              <a:t>страхування</a:t>
            </a:r>
            <a:r>
              <a:rPr lang="ru-RU" sz="1400" dirty="0"/>
              <a:t>;</a:t>
            </a:r>
          </a:p>
          <a:p>
            <a:pPr marL="285750" indent="-285750" algn="just">
              <a:buFont typeface="Wingdings" charset="2"/>
              <a:buChar char="§"/>
            </a:pPr>
            <a:r>
              <a:rPr lang="ru-RU" sz="1400" dirty="0" err="1"/>
              <a:t>здійснення</a:t>
            </a:r>
            <a:r>
              <a:rPr lang="ru-RU" sz="1400" dirty="0"/>
              <a:t> </a:t>
            </a:r>
            <a:r>
              <a:rPr lang="ru-RU" sz="1400" dirty="0" err="1"/>
              <a:t>виплати</a:t>
            </a:r>
            <a:r>
              <a:rPr lang="ru-RU" sz="1400" dirty="0"/>
              <a:t> </a:t>
            </a:r>
            <a:r>
              <a:rPr lang="ru-RU" sz="1400" dirty="0" err="1"/>
              <a:t>доходів</a:t>
            </a:r>
            <a:r>
              <a:rPr lang="ru-RU" sz="1400" dirty="0"/>
              <a:t> (</a:t>
            </a:r>
            <a:r>
              <a:rPr lang="ru-RU" sz="1400" dirty="0" err="1"/>
              <a:t>відсотки</a:t>
            </a:r>
            <a:r>
              <a:rPr lang="ru-RU" sz="1400" dirty="0"/>
              <a:t>, </a:t>
            </a:r>
            <a:r>
              <a:rPr lang="ru-RU" sz="1400" dirty="0" err="1"/>
              <a:t>роялті</a:t>
            </a:r>
            <a:r>
              <a:rPr lang="ru-RU" sz="1400" dirty="0"/>
              <a:t>, </a:t>
            </a:r>
            <a:r>
              <a:rPr lang="ru-RU" sz="1400" dirty="0" err="1"/>
              <a:t>лізингові</a:t>
            </a:r>
            <a:r>
              <a:rPr lang="ru-RU" sz="1400" dirty="0"/>
              <a:t> </a:t>
            </a:r>
            <a:r>
              <a:rPr lang="ru-RU" sz="1400" dirty="0" err="1"/>
              <a:t>платежі</a:t>
            </a:r>
            <a:r>
              <a:rPr lang="ru-RU" sz="1400" dirty="0"/>
              <a:t> </a:t>
            </a:r>
            <a:r>
              <a:rPr lang="ru-RU" sz="1400" dirty="0" err="1"/>
              <a:t>тощо</a:t>
            </a:r>
            <a:r>
              <a:rPr lang="ru-RU" sz="1400" dirty="0"/>
              <a:t>);</a:t>
            </a:r>
          </a:p>
          <a:p>
            <a:pPr marL="285750" indent="-285750" algn="just">
              <a:buFont typeface="Wingdings" charset="2"/>
              <a:buChar char="§"/>
            </a:pPr>
            <a:r>
              <a:rPr lang="ru-RU" sz="1400" b="1" dirty="0"/>
              <a:t>нерезидентам, </a:t>
            </a:r>
            <a:r>
              <a:rPr lang="ru-RU" sz="1400" b="1" dirty="0" err="1"/>
              <a:t>зареєстрованим</a:t>
            </a:r>
            <a:r>
              <a:rPr lang="ru-RU" sz="1400" b="1" dirty="0"/>
              <a:t> в </a:t>
            </a:r>
            <a:r>
              <a:rPr lang="ru-RU" sz="1400" b="1" dirty="0" err="1"/>
              <a:t>офшорних</a:t>
            </a:r>
            <a:r>
              <a:rPr lang="ru-RU" sz="1400" b="1" dirty="0"/>
              <a:t> зонах</a:t>
            </a:r>
            <a:endParaRPr lang="ru-RU" sz="1400" dirty="0"/>
          </a:p>
          <a:p>
            <a:pPr marL="285750" indent="-285750" algn="just">
              <a:buFont typeface="Wingdings" charset="2"/>
              <a:buChar char="§"/>
            </a:pPr>
            <a:r>
              <a:rPr lang="ru-RU" sz="1400" b="1" dirty="0" err="1"/>
              <a:t>інші</a:t>
            </a:r>
            <a:r>
              <a:rPr lang="ru-RU" sz="1400" b="1" dirty="0"/>
              <a:t> </a:t>
            </a:r>
            <a:r>
              <a:rPr lang="ru-RU" sz="1400" b="1" dirty="0" err="1"/>
              <a:t>витрати</a:t>
            </a:r>
            <a:r>
              <a:rPr lang="ru-RU" sz="1400" b="1" dirty="0"/>
              <a:t> </a:t>
            </a:r>
            <a:r>
              <a:rPr lang="ru-RU" sz="1400" b="1" dirty="0" err="1"/>
              <a:t>перевищують</a:t>
            </a:r>
            <a:r>
              <a:rPr lang="ru-RU" sz="1400" b="1" dirty="0"/>
              <a:t> 30 </a:t>
            </a:r>
            <a:r>
              <a:rPr lang="ru-RU" sz="1400" b="1" dirty="0" err="1"/>
              <a:t>відсотків</a:t>
            </a:r>
            <a:r>
              <a:rPr lang="ru-RU" sz="1400" b="1" dirty="0"/>
              <a:t> </a:t>
            </a:r>
            <a:r>
              <a:rPr lang="ru-RU" sz="1400" dirty="0" err="1"/>
              <a:t>загальних</a:t>
            </a:r>
            <a:r>
              <a:rPr lang="ru-RU" sz="1400" dirty="0"/>
              <a:t> </a:t>
            </a:r>
            <a:r>
              <a:rPr lang="ru-RU" sz="1400" dirty="0" err="1"/>
              <a:t>витрат</a:t>
            </a:r>
            <a:r>
              <a:rPr lang="ru-RU" sz="1400" dirty="0"/>
              <a:t> </a:t>
            </a:r>
            <a:r>
              <a:rPr lang="ru-RU" sz="1400" dirty="0" err="1"/>
              <a:t>операційної</a:t>
            </a:r>
            <a:r>
              <a:rPr lang="ru-RU" sz="1400" dirty="0"/>
              <a:t> </a:t>
            </a:r>
            <a:r>
              <a:rPr lang="ru-RU" sz="1400" dirty="0" err="1"/>
              <a:t>діяльності</a:t>
            </a:r>
            <a:r>
              <a:rPr lang="ru-RU" sz="1400" dirty="0"/>
              <a:t>;</a:t>
            </a:r>
          </a:p>
          <a:p>
            <a:pPr marL="285750" indent="-285750" algn="just">
              <a:buFont typeface="Wingdings" charset="2"/>
              <a:buChar char="§"/>
            </a:pPr>
            <a:r>
              <a:rPr lang="ru-RU" sz="1400" dirty="0" err="1"/>
              <a:t>декларування</a:t>
            </a:r>
            <a:r>
              <a:rPr lang="ru-RU" sz="1400" dirty="0"/>
              <a:t> </a:t>
            </a:r>
            <a:r>
              <a:rPr lang="ru-RU" sz="1400" b="1" dirty="0" err="1"/>
              <a:t>обсягу</a:t>
            </a:r>
            <a:r>
              <a:rPr lang="ru-RU" sz="1400" b="1" dirty="0"/>
              <a:t> </a:t>
            </a:r>
            <a:r>
              <a:rPr lang="ru-RU" sz="1400" b="1" dirty="0" err="1"/>
              <a:t>нарахованих</a:t>
            </a:r>
            <a:r>
              <a:rPr lang="ru-RU" sz="1400" b="1" dirty="0"/>
              <a:t>/</a:t>
            </a:r>
            <a:r>
              <a:rPr lang="ru-RU" sz="1400" b="1" dirty="0" err="1"/>
              <a:t>виплачених</a:t>
            </a:r>
            <a:r>
              <a:rPr lang="ru-RU" sz="1400" b="1" dirty="0"/>
              <a:t> </a:t>
            </a:r>
            <a:r>
              <a:rPr lang="ru-RU" sz="1400" b="1" dirty="0" err="1"/>
              <a:t>доходів</a:t>
            </a:r>
            <a:r>
              <a:rPr lang="ru-RU" sz="1400" b="1" dirty="0"/>
              <a:t> нерезидента, з </a:t>
            </a:r>
            <a:r>
              <a:rPr lang="ru-RU" sz="1400" b="1" dirty="0" err="1"/>
              <a:t>яких</a:t>
            </a:r>
            <a:r>
              <a:rPr lang="ru-RU" sz="1400" b="1" dirty="0"/>
              <a:t> не </a:t>
            </a:r>
            <a:r>
              <a:rPr lang="ru-RU" sz="1400" b="1" dirty="0" err="1"/>
              <a:t>утримано</a:t>
            </a:r>
            <a:r>
              <a:rPr lang="ru-RU" sz="1400" b="1" dirty="0"/>
              <a:t> </a:t>
            </a:r>
            <a:r>
              <a:rPr lang="ru-RU" sz="1400" b="1" dirty="0" err="1"/>
              <a:t>суми</a:t>
            </a:r>
            <a:r>
              <a:rPr lang="ru-RU" sz="1400" b="1" dirty="0"/>
              <a:t> </a:t>
            </a:r>
            <a:r>
              <a:rPr lang="ru-RU" sz="1400" b="1" dirty="0" err="1"/>
              <a:t>податку</a:t>
            </a:r>
            <a:r>
              <a:rPr lang="ru-RU" sz="1400" b="1" dirty="0"/>
              <a:t>, за </a:t>
            </a:r>
            <a:r>
              <a:rPr lang="ru-RU" sz="1400" b="1" dirty="0" err="1"/>
              <a:t>винятком</a:t>
            </a:r>
            <a:r>
              <a:rPr lang="ru-RU" sz="1400" b="1" dirty="0"/>
              <a:t> </a:t>
            </a:r>
            <a:r>
              <a:rPr lang="ru-RU" sz="1400" b="1" dirty="0" err="1"/>
              <a:t>дивідендів</a:t>
            </a:r>
            <a:r>
              <a:rPr lang="ru-RU" sz="1400" b="1" dirty="0"/>
              <a:t>, </a:t>
            </a:r>
            <a:r>
              <a:rPr lang="ru-RU" sz="1400" b="1" dirty="0" err="1"/>
              <a:t>понад</a:t>
            </a:r>
            <a:r>
              <a:rPr lang="ru-RU" sz="1400" b="1" dirty="0"/>
              <a:t> 10 млн </a:t>
            </a:r>
            <a:r>
              <a:rPr lang="ru-RU" sz="1400" b="1" dirty="0" err="1"/>
              <a:t>грн</a:t>
            </a:r>
            <a:r>
              <a:rPr lang="ru-RU" sz="1400" dirty="0"/>
              <a:t>;</a:t>
            </a:r>
          </a:p>
          <a:p>
            <a:pPr marL="285750" indent="-285750" algn="just">
              <a:buFont typeface="Wingdings" charset="2"/>
              <a:buChar char="§"/>
            </a:pPr>
            <a:r>
              <a:rPr lang="ru-RU" sz="1400" dirty="0" err="1"/>
              <a:t>декларування</a:t>
            </a:r>
            <a:r>
              <a:rPr lang="ru-RU" sz="1400" dirty="0"/>
              <a:t> </a:t>
            </a:r>
            <a:r>
              <a:rPr lang="ru-RU" sz="1400" b="1" dirty="0" err="1"/>
              <a:t>від'ємного</a:t>
            </a:r>
            <a:r>
              <a:rPr lang="ru-RU" sz="1400" b="1" dirty="0"/>
              <a:t> </a:t>
            </a:r>
            <a:r>
              <a:rPr lang="ru-RU" sz="1400" b="1" dirty="0" err="1"/>
              <a:t>значення</a:t>
            </a:r>
            <a:r>
              <a:rPr lang="ru-RU" sz="1400" b="1" dirty="0"/>
              <a:t> </a:t>
            </a:r>
            <a:r>
              <a:rPr lang="ru-RU" sz="1400" b="1" dirty="0" err="1"/>
              <a:t>фінансового</a:t>
            </a:r>
            <a:r>
              <a:rPr lang="ru-RU" sz="1400" b="1" dirty="0"/>
              <a:t> результату </a:t>
            </a:r>
            <a:r>
              <a:rPr lang="ru-RU" sz="1400" b="1" dirty="0" err="1"/>
              <a:t>від</a:t>
            </a:r>
            <a:r>
              <a:rPr lang="ru-RU" sz="1400" b="1" dirty="0"/>
              <a:t> </a:t>
            </a:r>
            <a:r>
              <a:rPr lang="ru-RU" sz="1400" b="1" dirty="0" err="1"/>
              <a:t>операційної</a:t>
            </a:r>
            <a:r>
              <a:rPr lang="ru-RU" sz="1400" b="1" dirty="0"/>
              <a:t> </a:t>
            </a:r>
            <a:r>
              <a:rPr lang="ru-RU" sz="1400" b="1" dirty="0" err="1"/>
              <a:t>діяльності</a:t>
            </a:r>
            <a:r>
              <a:rPr lang="ru-RU" sz="1400" b="1" dirty="0"/>
              <a:t>;</a:t>
            </a:r>
            <a:endParaRPr lang="ru-RU" sz="1400" dirty="0"/>
          </a:p>
          <a:p>
            <a:pPr marL="285750" indent="-285750" algn="just">
              <a:buFont typeface="Wingdings" charset="2"/>
              <a:buChar char="§"/>
            </a:pPr>
            <a:r>
              <a:rPr lang="ru-RU" sz="1400" dirty="0" err="1"/>
              <a:t>наявність</a:t>
            </a:r>
            <a:r>
              <a:rPr lang="ru-RU" sz="1400" dirty="0"/>
              <a:t> </a:t>
            </a:r>
            <a:r>
              <a:rPr lang="ru-RU" sz="1400" b="1" dirty="0"/>
              <a:t>у </a:t>
            </a:r>
            <a:r>
              <a:rPr lang="ru-RU" sz="1400" b="1" dirty="0" err="1"/>
              <a:t>органів</a:t>
            </a:r>
            <a:r>
              <a:rPr lang="ru-RU" sz="1400" b="1" dirty="0"/>
              <a:t> ДФС </a:t>
            </a:r>
            <a:r>
              <a:rPr lang="ru-RU" sz="1400" b="1" dirty="0" err="1"/>
              <a:t>оригіналів</a:t>
            </a:r>
            <a:r>
              <a:rPr lang="ru-RU" sz="1400" b="1" dirty="0"/>
              <a:t> </a:t>
            </a:r>
            <a:r>
              <a:rPr lang="ru-RU" sz="1400" b="1" dirty="0" err="1"/>
              <a:t>розрахункових</a:t>
            </a:r>
            <a:r>
              <a:rPr lang="ru-RU" sz="1400" b="1" dirty="0"/>
              <a:t> </a:t>
            </a:r>
            <a:r>
              <a:rPr lang="ru-RU" sz="1400" b="1" dirty="0" err="1"/>
              <a:t>документів</a:t>
            </a:r>
            <a:r>
              <a:rPr lang="ru-RU" sz="1400" b="1" dirty="0"/>
              <a:t>, </a:t>
            </a:r>
            <a:r>
              <a:rPr lang="ru-RU" sz="1400" b="1" dirty="0" err="1"/>
              <a:t>що</a:t>
            </a:r>
            <a:r>
              <a:rPr lang="ru-RU" sz="1400" b="1" dirty="0"/>
              <a:t> не </a:t>
            </a:r>
            <a:r>
              <a:rPr lang="ru-RU" sz="1400" b="1" dirty="0" err="1"/>
              <a:t>передані</a:t>
            </a:r>
            <a:r>
              <a:rPr lang="ru-RU" sz="1400" b="1" dirty="0"/>
              <a:t> до </a:t>
            </a:r>
            <a:r>
              <a:rPr lang="ru-RU" sz="1400" b="1" dirty="0" err="1"/>
              <a:t>органів</a:t>
            </a:r>
            <a:r>
              <a:rPr lang="ru-RU" sz="1400" b="1" dirty="0"/>
              <a:t> ДФС </a:t>
            </a:r>
            <a:r>
              <a:rPr lang="ru-RU" sz="1400" b="1" dirty="0" err="1"/>
              <a:t>дротовими</a:t>
            </a:r>
            <a:r>
              <a:rPr lang="ru-RU" sz="1400" b="1" dirty="0"/>
              <a:t> </a:t>
            </a:r>
            <a:r>
              <a:rPr lang="ru-RU" sz="1400" b="1" dirty="0" err="1"/>
              <a:t>або</a:t>
            </a:r>
            <a:r>
              <a:rPr lang="ru-RU" sz="1400" b="1" dirty="0"/>
              <a:t> </a:t>
            </a:r>
            <a:r>
              <a:rPr lang="ru-RU" sz="1400" b="1" dirty="0" err="1"/>
              <a:t>бездротовими</a:t>
            </a:r>
            <a:r>
              <a:rPr lang="ru-RU" sz="1400" b="1" dirty="0"/>
              <a:t> </a:t>
            </a:r>
            <a:r>
              <a:rPr lang="ru-RU" sz="1400" dirty="0"/>
              <a:t>каналами </a:t>
            </a:r>
            <a:r>
              <a:rPr lang="ru-RU" sz="1400" dirty="0" err="1"/>
              <a:t>зв'язку</a:t>
            </a:r>
            <a:r>
              <a:rPr lang="ru-RU" sz="1400" dirty="0"/>
              <a:t> у </a:t>
            </a:r>
            <a:r>
              <a:rPr lang="ru-RU" sz="1400" dirty="0" err="1"/>
              <a:t>вигляді</a:t>
            </a:r>
            <a:r>
              <a:rPr lang="ru-RU" sz="1400" dirty="0"/>
              <a:t> </a:t>
            </a:r>
            <a:r>
              <a:rPr lang="ru-RU" sz="1400" dirty="0" err="1"/>
              <a:t>електронних</a:t>
            </a:r>
            <a:r>
              <a:rPr lang="ru-RU" sz="1400" dirty="0"/>
              <a:t> </a:t>
            </a:r>
            <a:r>
              <a:rPr lang="ru-RU" sz="1400" dirty="0" err="1"/>
              <a:t>копій</a:t>
            </a:r>
            <a:r>
              <a:rPr lang="ru-RU" sz="1400" dirty="0"/>
              <a:t> </a:t>
            </a:r>
            <a:r>
              <a:rPr lang="ru-RU" sz="1400" dirty="0" err="1"/>
              <a:t>розрахункових</a:t>
            </a:r>
            <a:r>
              <a:rPr lang="ru-RU" sz="1400" dirty="0"/>
              <a:t> </a:t>
            </a:r>
            <a:r>
              <a:rPr lang="ru-RU" sz="1400" dirty="0" err="1"/>
              <a:t>документів</a:t>
            </a:r>
            <a:r>
              <a:rPr lang="ru-RU" sz="1400" dirty="0"/>
              <a:t>, </a:t>
            </a:r>
            <a:r>
              <a:rPr lang="ru-RU" sz="1400" dirty="0" err="1"/>
              <a:t>які</a:t>
            </a:r>
            <a:r>
              <a:rPr lang="ru-RU" sz="1400" dirty="0"/>
              <a:t> </a:t>
            </a:r>
            <a:r>
              <a:rPr lang="ru-RU" sz="1400" dirty="0" err="1"/>
              <a:t>містяться</a:t>
            </a:r>
            <a:r>
              <a:rPr lang="ru-RU" sz="1400" dirty="0"/>
              <a:t> на </a:t>
            </a:r>
            <a:r>
              <a:rPr lang="ru-RU" sz="1400" dirty="0" err="1"/>
              <a:t>контрольній</a:t>
            </a:r>
            <a:r>
              <a:rPr lang="ru-RU" sz="1400" dirty="0"/>
              <a:t> </a:t>
            </a:r>
            <a:r>
              <a:rPr lang="ru-RU" sz="1400" dirty="0" err="1"/>
              <a:t>стрічці</a:t>
            </a:r>
            <a:r>
              <a:rPr lang="ru-RU" sz="1400" dirty="0"/>
              <a:t> в </a:t>
            </a:r>
            <a:r>
              <a:rPr lang="ru-RU" sz="1400" dirty="0" err="1"/>
              <a:t>пам'яті</a:t>
            </a:r>
            <a:r>
              <a:rPr lang="ru-RU" sz="1400" dirty="0"/>
              <a:t> </a:t>
            </a:r>
            <a:r>
              <a:rPr lang="ru-RU" sz="1400" dirty="0" err="1"/>
              <a:t>реєстраторів</a:t>
            </a:r>
            <a:r>
              <a:rPr lang="ru-RU" sz="1400" dirty="0"/>
              <a:t> </a:t>
            </a:r>
            <a:r>
              <a:rPr lang="ru-RU" sz="1400" dirty="0" err="1"/>
              <a:t>розрахункових</a:t>
            </a:r>
            <a:r>
              <a:rPr lang="ru-RU" sz="1400" dirty="0"/>
              <a:t> </a:t>
            </a:r>
            <a:r>
              <a:rPr lang="ru-RU" sz="1400" dirty="0" err="1"/>
              <a:t>операцій</a:t>
            </a:r>
            <a:r>
              <a:rPr lang="ru-RU" sz="1400" dirty="0"/>
              <a:t> </a:t>
            </a:r>
            <a:r>
              <a:rPr lang="ru-RU" sz="1400" dirty="0" err="1"/>
              <a:t>або</a:t>
            </a:r>
            <a:r>
              <a:rPr lang="ru-RU" sz="1400" dirty="0"/>
              <a:t> в </a:t>
            </a:r>
            <a:r>
              <a:rPr lang="ru-RU" sz="1400" dirty="0" err="1"/>
              <a:t>пам'яті</a:t>
            </a:r>
            <a:r>
              <a:rPr lang="ru-RU" sz="1400" dirty="0"/>
              <a:t> </a:t>
            </a:r>
            <a:r>
              <a:rPr lang="ru-RU" sz="1400" dirty="0" err="1"/>
              <a:t>модемів</a:t>
            </a:r>
            <a:r>
              <a:rPr lang="ru-RU" sz="1400" dirty="0"/>
              <a:t>, </a:t>
            </a:r>
            <a:r>
              <a:rPr lang="ru-RU" sz="1400" dirty="0" err="1"/>
              <a:t>які</a:t>
            </a:r>
            <a:r>
              <a:rPr lang="ru-RU" sz="1400" dirty="0"/>
              <a:t> до них </a:t>
            </a:r>
            <a:r>
              <a:rPr lang="ru-RU" sz="1400" dirty="0" err="1"/>
              <a:t>приєднані</a:t>
            </a:r>
            <a:r>
              <a:rPr lang="ru-RU" sz="1400" dirty="0"/>
              <a:t>;</a:t>
            </a:r>
          </a:p>
          <a:p>
            <a:pPr marL="285750" indent="-285750" algn="just">
              <a:buFont typeface="Wingdings" charset="2"/>
              <a:buChar char="§"/>
            </a:pPr>
            <a:r>
              <a:rPr lang="ru-RU" sz="1400" b="1" u="sng" dirty="0" err="1"/>
              <a:t>наявність</a:t>
            </a:r>
            <a:r>
              <a:rPr lang="ru-RU" sz="1400" b="1" u="sng" dirty="0"/>
              <a:t> </a:t>
            </a:r>
            <a:r>
              <a:rPr lang="ru-RU" sz="1400" b="1" u="sng" dirty="0" err="1">
                <a:solidFill>
                  <a:srgbClr val="FF0000"/>
                </a:solidFill>
              </a:rPr>
              <a:t>інформації</a:t>
            </a:r>
            <a:r>
              <a:rPr lang="ru-RU" sz="1400" b="1" u="sng" dirty="0">
                <a:solidFill>
                  <a:srgbClr val="FF0000"/>
                </a:solidFill>
              </a:rPr>
              <a:t> </a:t>
            </a:r>
            <a:r>
              <a:rPr lang="ru-RU" sz="1400" b="1" u="sng" dirty="0"/>
              <a:t>про </a:t>
            </a:r>
            <a:r>
              <a:rPr lang="ru-RU" sz="1400" b="1" u="sng" dirty="0" err="1"/>
              <a:t>ухилення</a:t>
            </a:r>
            <a:r>
              <a:rPr lang="ru-RU" sz="1400" b="1" u="sng" dirty="0"/>
              <a:t> </a:t>
            </a:r>
            <a:r>
              <a:rPr lang="ru-RU" sz="1400" b="1" u="sng" dirty="0" err="1"/>
              <a:t>від</a:t>
            </a:r>
            <a:r>
              <a:rPr lang="ru-RU" sz="1400" b="1" u="sng" dirty="0"/>
              <a:t> </a:t>
            </a:r>
            <a:r>
              <a:rPr lang="ru-RU" sz="1400" b="1" u="sng" dirty="0" err="1"/>
              <a:t>оподаткування</a:t>
            </a:r>
            <a:r>
              <a:rPr lang="ru-RU" sz="1400" b="1" u="sng" dirty="0"/>
              <a:t>, </a:t>
            </a:r>
            <a:r>
              <a:rPr lang="ru-RU" sz="1400" b="1" u="sng" dirty="0" err="1"/>
              <a:t>отриманої</a:t>
            </a:r>
            <a:r>
              <a:rPr lang="ru-RU" sz="1400" b="1" u="sng" dirty="0"/>
              <a:t> </a:t>
            </a:r>
            <a:r>
              <a:rPr lang="ru-RU" sz="1400" b="1" u="sng" dirty="0" err="1"/>
              <a:t>із</a:t>
            </a:r>
            <a:r>
              <a:rPr lang="ru-RU" sz="1400" b="1" u="sng" dirty="0"/>
              <a:t> </a:t>
            </a:r>
            <a:r>
              <a:rPr lang="ru-RU" sz="1400" b="1" u="sng" dirty="0" err="1"/>
              <a:t>зовнішніх</a:t>
            </a:r>
            <a:r>
              <a:rPr lang="ru-RU" sz="1400" b="1" u="sng" dirty="0"/>
              <a:t> </a:t>
            </a:r>
            <a:r>
              <a:rPr lang="ru-RU" sz="1400" b="1" u="sng" dirty="0" err="1"/>
              <a:t>джерел</a:t>
            </a:r>
            <a:r>
              <a:rPr lang="ru-RU" sz="1400" dirty="0"/>
              <a:t>;</a:t>
            </a:r>
          </a:p>
          <a:p>
            <a:pPr marL="285750" indent="-285750" algn="just">
              <a:buFont typeface="Wingdings" charset="2"/>
              <a:buChar char="§"/>
            </a:pPr>
            <a:r>
              <a:rPr lang="ru-RU" sz="1400" dirty="0" err="1"/>
              <a:t>здійснення</a:t>
            </a:r>
            <a:r>
              <a:rPr lang="ru-RU" sz="1400" dirty="0"/>
              <a:t> </a:t>
            </a:r>
            <a:r>
              <a:rPr lang="ru-RU" sz="1400" dirty="0" err="1"/>
              <a:t>платниками</a:t>
            </a:r>
            <a:r>
              <a:rPr lang="ru-RU" sz="1400" dirty="0"/>
              <a:t> </a:t>
            </a:r>
            <a:r>
              <a:rPr lang="ru-RU" sz="1400" dirty="0" err="1"/>
              <a:t>податків</a:t>
            </a:r>
            <a:r>
              <a:rPr lang="ru-RU" sz="1400" dirty="0"/>
              <a:t> </a:t>
            </a:r>
            <a:r>
              <a:rPr lang="ru-RU" sz="1400" dirty="0" err="1"/>
              <a:t>коригування</a:t>
            </a:r>
            <a:r>
              <a:rPr lang="ru-RU" sz="1400" dirty="0"/>
              <a:t> </a:t>
            </a:r>
            <a:r>
              <a:rPr lang="ru-RU" sz="1400" dirty="0" err="1"/>
              <a:t>звітності</a:t>
            </a:r>
            <a:r>
              <a:rPr lang="ru-RU" sz="1400" dirty="0"/>
              <a:t> шляхом </a:t>
            </a:r>
            <a:r>
              <a:rPr lang="ru-RU" sz="1400" dirty="0" err="1"/>
              <a:t>зменшення</a:t>
            </a:r>
            <a:r>
              <a:rPr lang="ru-RU" sz="1400" dirty="0"/>
              <a:t> </a:t>
            </a:r>
            <a:r>
              <a:rPr lang="ru-RU" sz="1400" dirty="0" err="1"/>
              <a:t>фінансового</a:t>
            </a:r>
            <a:r>
              <a:rPr lang="ru-RU" sz="1400" dirty="0"/>
              <a:t> результату до </a:t>
            </a:r>
            <a:r>
              <a:rPr lang="ru-RU" sz="1400" dirty="0" err="1"/>
              <a:t>оподаткування</a:t>
            </a:r>
            <a:r>
              <a:rPr lang="ru-RU" sz="1400" dirty="0"/>
              <a:t>, </a:t>
            </a:r>
            <a:r>
              <a:rPr lang="ru-RU" sz="1400" dirty="0" err="1"/>
              <a:t>визначеного</a:t>
            </a:r>
            <a:r>
              <a:rPr lang="ru-RU" sz="1400" dirty="0"/>
              <a:t> у </a:t>
            </a:r>
            <a:r>
              <a:rPr lang="ru-RU" sz="1400" dirty="0" err="1"/>
              <a:t>фінансовій</a:t>
            </a:r>
            <a:r>
              <a:rPr lang="ru-RU" sz="1400" dirty="0"/>
              <a:t> </a:t>
            </a:r>
            <a:r>
              <a:rPr lang="ru-RU" sz="1400" dirty="0" err="1"/>
              <a:t>звітності</a:t>
            </a:r>
            <a:r>
              <a:rPr lang="ru-RU" sz="1400" dirty="0"/>
              <a:t> </a:t>
            </a:r>
            <a:r>
              <a:rPr lang="ru-RU" sz="1400" dirty="0" err="1"/>
              <a:t>підприємства</a:t>
            </a:r>
            <a:r>
              <a:rPr lang="ru-RU" sz="1400" dirty="0"/>
              <a:t> </a:t>
            </a:r>
            <a:r>
              <a:rPr lang="ru-RU" sz="1400" dirty="0" err="1"/>
              <a:t>відповідно</a:t>
            </a:r>
            <a:r>
              <a:rPr lang="ru-RU" sz="1400" dirty="0"/>
              <a:t> до </a:t>
            </a:r>
            <a:r>
              <a:rPr lang="ru-RU" sz="1400" dirty="0" err="1"/>
              <a:t>національних</a:t>
            </a:r>
            <a:r>
              <a:rPr lang="ru-RU" sz="1400" dirty="0"/>
              <a:t> </a:t>
            </a:r>
            <a:r>
              <a:rPr lang="ru-RU" sz="1400" dirty="0" err="1"/>
              <a:t>положень</a:t>
            </a:r>
            <a:r>
              <a:rPr lang="ru-RU" sz="1400" dirty="0"/>
              <a:t> (</a:t>
            </a:r>
            <a:r>
              <a:rPr lang="ru-RU" sz="1400" dirty="0" err="1"/>
              <a:t>стандартів</a:t>
            </a:r>
            <a:r>
              <a:rPr lang="ru-RU" sz="1400" dirty="0"/>
              <a:t>) </a:t>
            </a:r>
            <a:r>
              <a:rPr lang="ru-RU" sz="1400" dirty="0" err="1"/>
              <a:t>бухгалтерського</a:t>
            </a:r>
            <a:r>
              <a:rPr lang="ru-RU" sz="1400" dirty="0"/>
              <a:t> </a:t>
            </a:r>
            <a:r>
              <a:rPr lang="ru-RU" sz="1400" dirty="0" err="1"/>
              <a:t>обліку</a:t>
            </a:r>
            <a:r>
              <a:rPr lang="ru-RU" sz="1400" dirty="0"/>
              <a:t> </a:t>
            </a:r>
            <a:r>
              <a:rPr lang="ru-RU" sz="1400" dirty="0" err="1"/>
              <a:t>або</a:t>
            </a:r>
            <a:r>
              <a:rPr lang="ru-RU" sz="1400" dirty="0"/>
              <a:t> </a:t>
            </a:r>
            <a:r>
              <a:rPr lang="ru-RU" sz="1400" dirty="0" err="1"/>
              <a:t>міжнародних</a:t>
            </a:r>
            <a:r>
              <a:rPr lang="ru-RU" sz="1400" dirty="0"/>
              <a:t> </a:t>
            </a:r>
            <a:r>
              <a:rPr lang="ru-RU" sz="1400" dirty="0" err="1"/>
              <a:t>стандартів</a:t>
            </a:r>
            <a:r>
              <a:rPr lang="ru-RU" sz="1400" dirty="0"/>
              <a:t> </a:t>
            </a:r>
            <a:r>
              <a:rPr lang="ru-RU" sz="1400" dirty="0" err="1"/>
              <a:t>фінансової</a:t>
            </a:r>
            <a:r>
              <a:rPr lang="ru-RU" sz="1400" dirty="0"/>
              <a:t> </a:t>
            </a:r>
            <a:r>
              <a:rPr lang="ru-RU" sz="1400" dirty="0" err="1"/>
              <a:t>звітності</a:t>
            </a:r>
            <a:r>
              <a:rPr lang="ru-RU" sz="1400" dirty="0"/>
              <a:t>, </a:t>
            </a:r>
            <a:r>
              <a:rPr lang="ru-RU" sz="1400" b="1" dirty="0"/>
              <a:t>на </a:t>
            </a:r>
            <a:r>
              <a:rPr lang="ru-RU" sz="1400" b="1" dirty="0" err="1"/>
              <a:t>різниці</a:t>
            </a:r>
            <a:r>
              <a:rPr lang="ru-RU" sz="1400" b="1" dirty="0"/>
              <a:t> </a:t>
            </a:r>
            <a:r>
              <a:rPr lang="ru-RU" sz="1400" b="1" dirty="0" err="1"/>
              <a:t>понад</a:t>
            </a:r>
            <a:r>
              <a:rPr lang="ru-RU" sz="1400" b="1" dirty="0"/>
              <a:t> 30 </a:t>
            </a:r>
            <a:r>
              <a:rPr lang="ru-RU" sz="1400" b="1" dirty="0" err="1"/>
              <a:t>відсотків</a:t>
            </a:r>
            <a:r>
              <a:rPr lang="ru-RU" sz="1400" b="1" dirty="0"/>
              <a:t>;</a:t>
            </a:r>
            <a:endParaRPr lang="ru-RU" sz="1400" dirty="0"/>
          </a:p>
          <a:p>
            <a:pPr marL="285750" indent="-285750" algn="just">
              <a:buFont typeface="Wingdings" charset="2"/>
              <a:buChar char="§"/>
            </a:pPr>
            <a:r>
              <a:rPr lang="ru-RU" sz="1400" dirty="0" err="1"/>
              <a:t>здійснення</a:t>
            </a:r>
            <a:r>
              <a:rPr lang="ru-RU" sz="1400" dirty="0"/>
              <a:t> </a:t>
            </a:r>
            <a:r>
              <a:rPr lang="ru-RU" sz="1400" dirty="0" err="1"/>
              <a:t>операцій</a:t>
            </a:r>
            <a:r>
              <a:rPr lang="ru-RU" sz="1400" dirty="0"/>
              <a:t> з </a:t>
            </a:r>
            <a:r>
              <a:rPr lang="ru-RU" sz="1400" dirty="0" err="1"/>
              <a:t>реалізації</a:t>
            </a:r>
            <a:r>
              <a:rPr lang="ru-RU" sz="1400" dirty="0"/>
              <a:t> </a:t>
            </a:r>
            <a:r>
              <a:rPr lang="ru-RU" sz="1400" dirty="0" err="1"/>
              <a:t>продукції</a:t>
            </a:r>
            <a:r>
              <a:rPr lang="ru-RU" sz="1400" dirty="0"/>
              <a:t> (</a:t>
            </a:r>
            <a:r>
              <a:rPr lang="ru-RU" sz="1400" dirty="0" err="1"/>
              <a:t>товарів</a:t>
            </a:r>
            <a:r>
              <a:rPr lang="ru-RU" sz="1400" dirty="0"/>
              <a:t>, </a:t>
            </a:r>
            <a:r>
              <a:rPr lang="ru-RU" sz="1400" dirty="0" err="1"/>
              <a:t>робіт</a:t>
            </a:r>
            <a:r>
              <a:rPr lang="ru-RU" sz="1400" dirty="0"/>
              <a:t>, </a:t>
            </a:r>
            <a:r>
              <a:rPr lang="ru-RU" sz="1400" dirty="0" err="1"/>
              <a:t>послуг</a:t>
            </a:r>
            <a:r>
              <a:rPr lang="ru-RU" sz="1400" dirty="0"/>
              <a:t>) </a:t>
            </a:r>
            <a:r>
              <a:rPr lang="ru-RU" sz="1400" b="1" dirty="0" err="1"/>
              <a:t>нижче</a:t>
            </a:r>
            <a:r>
              <a:rPr lang="ru-RU" sz="1400" b="1" dirty="0"/>
              <a:t> </a:t>
            </a:r>
            <a:r>
              <a:rPr lang="ru-RU" sz="1400" b="1" dirty="0" err="1"/>
              <a:t>собівартості</a:t>
            </a:r>
            <a:r>
              <a:rPr lang="ru-RU" sz="1400" dirty="0"/>
              <a:t>;</a:t>
            </a:r>
          </a:p>
          <a:p>
            <a:pPr marL="285750" indent="-285750" algn="just">
              <a:buFont typeface="Wingdings" charset="2"/>
              <a:buChar char="§"/>
            </a:pPr>
            <a:r>
              <a:rPr lang="ru-RU" sz="1400" b="1" dirty="0" err="1"/>
              <a:t>різниця</a:t>
            </a:r>
            <a:r>
              <a:rPr lang="ru-RU" sz="1400" b="1" dirty="0"/>
              <a:t> </a:t>
            </a:r>
            <a:r>
              <a:rPr lang="ru-RU" sz="1400" b="1" dirty="0" err="1"/>
              <a:t>між</a:t>
            </a:r>
            <a:r>
              <a:rPr lang="ru-RU" sz="1400" b="1" dirty="0"/>
              <a:t> </a:t>
            </a:r>
            <a:r>
              <a:rPr lang="ru-RU" sz="1400" b="1" dirty="0" err="1"/>
              <a:t>собівартістю</a:t>
            </a:r>
            <a:r>
              <a:rPr lang="ru-RU" sz="1400" b="1" dirty="0"/>
              <a:t> </a:t>
            </a:r>
            <a:r>
              <a:rPr lang="ru-RU" sz="1400" b="1" dirty="0" err="1"/>
              <a:t>реалізованої</a:t>
            </a:r>
            <a:r>
              <a:rPr lang="ru-RU" sz="1400" b="1" dirty="0"/>
              <a:t> </a:t>
            </a:r>
            <a:r>
              <a:rPr lang="ru-RU" sz="1400" b="1" dirty="0" err="1"/>
              <a:t>продукції</a:t>
            </a:r>
            <a:r>
              <a:rPr lang="ru-RU" sz="1400" b="1" dirty="0"/>
              <a:t> (</a:t>
            </a:r>
            <a:r>
              <a:rPr lang="ru-RU" sz="1400" b="1" dirty="0" err="1"/>
              <a:t>товарів</a:t>
            </a:r>
            <a:r>
              <a:rPr lang="ru-RU" sz="1400" b="1" dirty="0"/>
              <a:t>, </a:t>
            </a:r>
            <a:r>
              <a:rPr lang="ru-RU" sz="1400" b="1" dirty="0" err="1"/>
              <a:t>робіт</a:t>
            </a:r>
            <a:r>
              <a:rPr lang="ru-RU" sz="1400" b="1" dirty="0"/>
              <a:t>, </a:t>
            </a:r>
            <a:r>
              <a:rPr lang="ru-RU" sz="1400" b="1" dirty="0" err="1"/>
              <a:t>послуг</a:t>
            </a:r>
            <a:r>
              <a:rPr lang="ru-RU" sz="1400" b="1" dirty="0"/>
              <a:t>) та чистим доходом </a:t>
            </a:r>
            <a:r>
              <a:rPr lang="ru-RU" sz="1400" b="1" dirty="0" err="1"/>
              <a:t>від</a:t>
            </a:r>
            <a:r>
              <a:rPr lang="ru-RU" sz="1400" b="1" dirty="0"/>
              <a:t> </a:t>
            </a:r>
            <a:r>
              <a:rPr lang="ru-RU" sz="1400" b="1" dirty="0" err="1"/>
              <a:t>реалізації</a:t>
            </a:r>
            <a:r>
              <a:rPr lang="ru-RU" sz="1400" b="1" dirty="0"/>
              <a:t> </a:t>
            </a:r>
            <a:r>
              <a:rPr lang="ru-RU" sz="1400" b="1" dirty="0" err="1"/>
              <a:t>продукції</a:t>
            </a:r>
            <a:r>
              <a:rPr lang="ru-RU" sz="1400" b="1" dirty="0"/>
              <a:t> (</a:t>
            </a:r>
            <a:r>
              <a:rPr lang="ru-RU" sz="1400" b="1" dirty="0" err="1"/>
              <a:t>товарів</a:t>
            </a:r>
            <a:r>
              <a:rPr lang="ru-RU" sz="1400" b="1" dirty="0"/>
              <a:t>, </a:t>
            </a:r>
            <a:r>
              <a:rPr lang="ru-RU" sz="1400" b="1" dirty="0" err="1"/>
              <a:t>робіт</a:t>
            </a:r>
            <a:r>
              <a:rPr lang="ru-RU" sz="1400" b="1" dirty="0"/>
              <a:t>, </a:t>
            </a:r>
            <a:r>
              <a:rPr lang="ru-RU" sz="1400" b="1" dirty="0" err="1"/>
              <a:t>послуг</a:t>
            </a:r>
            <a:r>
              <a:rPr lang="ru-RU" sz="1400" b="1" dirty="0"/>
              <a:t>) не </a:t>
            </a:r>
            <a:r>
              <a:rPr lang="ru-RU" sz="1400" b="1" dirty="0" err="1"/>
              <a:t>перевищує</a:t>
            </a:r>
            <a:r>
              <a:rPr lang="ru-RU" sz="1400" b="1" dirty="0"/>
              <a:t> 10 </a:t>
            </a:r>
            <a:r>
              <a:rPr lang="ru-RU" sz="1400" b="1" dirty="0" err="1"/>
              <a:t>відсотків</a:t>
            </a:r>
            <a:r>
              <a:rPr lang="ru-RU" sz="1400" b="1" dirty="0"/>
              <a:t> </a:t>
            </a:r>
            <a:r>
              <a:rPr lang="ru-RU" sz="1400" dirty="0" err="1"/>
              <a:t>собівартості</a:t>
            </a:r>
            <a:r>
              <a:rPr lang="ru-RU" sz="1400" dirty="0"/>
              <a:t> </a:t>
            </a:r>
            <a:r>
              <a:rPr lang="ru-RU" sz="1400" dirty="0" err="1"/>
              <a:t>реалізованої</a:t>
            </a:r>
            <a:r>
              <a:rPr lang="ru-RU" sz="1400" dirty="0"/>
              <a:t> </a:t>
            </a:r>
            <a:r>
              <a:rPr lang="ru-RU" sz="1400" dirty="0" err="1"/>
              <a:t>продукції</a:t>
            </a:r>
            <a:r>
              <a:rPr lang="ru-RU" sz="1400" dirty="0"/>
              <a:t>;</a:t>
            </a:r>
          </a:p>
          <a:p>
            <a:pPr marL="285750" indent="-285750" algn="just">
              <a:buFont typeface="Wingdings" charset="2"/>
              <a:buChar char="§"/>
            </a:pPr>
            <a:r>
              <a:rPr lang="ru-RU" sz="1400" dirty="0" err="1"/>
              <a:t>декларування</a:t>
            </a:r>
            <a:r>
              <a:rPr lang="ru-RU" sz="1400" dirty="0"/>
              <a:t> </a:t>
            </a:r>
            <a:r>
              <a:rPr lang="ru-RU" sz="1400" dirty="0" err="1"/>
              <a:t>експортних</a:t>
            </a:r>
            <a:r>
              <a:rPr lang="ru-RU" sz="1400" dirty="0"/>
              <a:t> та/</a:t>
            </a:r>
            <a:r>
              <a:rPr lang="ru-RU" sz="1400" dirty="0" err="1"/>
              <a:t>або</a:t>
            </a:r>
            <a:r>
              <a:rPr lang="ru-RU" sz="1400" dirty="0"/>
              <a:t> </a:t>
            </a:r>
            <a:r>
              <a:rPr lang="ru-RU" sz="1400" dirty="0" err="1"/>
              <a:t>імпортних</a:t>
            </a:r>
            <a:r>
              <a:rPr lang="ru-RU" sz="1400" dirty="0"/>
              <a:t> </a:t>
            </a:r>
            <a:r>
              <a:rPr lang="ru-RU" sz="1400" dirty="0" err="1"/>
              <a:t>операцій</a:t>
            </a:r>
            <a:r>
              <a:rPr lang="ru-RU" sz="1400" dirty="0"/>
              <a:t> </a:t>
            </a:r>
            <a:r>
              <a:rPr lang="ru-RU" sz="1400" b="1" dirty="0"/>
              <a:t>без фактичного </a:t>
            </a:r>
            <a:r>
              <a:rPr lang="ru-RU" sz="1400" b="1" dirty="0" err="1"/>
              <a:t>здійснення</a:t>
            </a:r>
            <a:r>
              <a:rPr lang="ru-RU" sz="1400" b="1" dirty="0"/>
              <a:t> таких </a:t>
            </a:r>
            <a:r>
              <a:rPr lang="ru-RU" sz="1400" b="1" dirty="0" err="1"/>
              <a:t>операцій</a:t>
            </a:r>
            <a:r>
              <a:rPr lang="ru-RU" sz="1400" dirty="0"/>
              <a:t>;</a:t>
            </a:r>
          </a:p>
          <a:p>
            <a:pPr marL="285750" indent="-285750" algn="just">
              <a:buFont typeface="Wingdings" charset="2"/>
              <a:buChar char="§"/>
            </a:pPr>
            <a:r>
              <a:rPr lang="ru-RU" sz="1400" dirty="0" err="1"/>
              <a:t>зростання</a:t>
            </a:r>
            <a:r>
              <a:rPr lang="ru-RU" sz="1400" dirty="0"/>
              <a:t> </a:t>
            </a:r>
            <a:r>
              <a:rPr lang="ru-RU" sz="1400" b="1" dirty="0" err="1"/>
              <a:t>удвічі</a:t>
            </a:r>
            <a:r>
              <a:rPr lang="ru-RU" sz="1400" b="1" dirty="0"/>
              <a:t> та </a:t>
            </a:r>
            <a:r>
              <a:rPr lang="ru-RU" sz="1400" b="1" dirty="0" err="1"/>
              <a:t>більше</a:t>
            </a:r>
            <a:r>
              <a:rPr lang="ru-RU" sz="1400" b="1" dirty="0"/>
              <a:t> </a:t>
            </a:r>
            <a:r>
              <a:rPr lang="ru-RU" sz="1400" b="1" dirty="0" err="1"/>
              <a:t>кредиторської</a:t>
            </a:r>
            <a:r>
              <a:rPr lang="ru-RU" sz="1400" b="1" dirty="0"/>
              <a:t> </a:t>
            </a:r>
            <a:r>
              <a:rPr lang="ru-RU" sz="1400" b="1" dirty="0" err="1"/>
              <a:t>заборгованості</a:t>
            </a:r>
            <a:r>
              <a:rPr lang="ru-RU" sz="1400" b="1" dirty="0"/>
              <a:t> </a:t>
            </a:r>
            <a:r>
              <a:rPr lang="ru-RU" sz="1400" dirty="0"/>
              <a:t>за </a:t>
            </a:r>
            <a:r>
              <a:rPr lang="ru-RU" sz="1400" dirty="0" err="1"/>
              <a:t>продукцію</a:t>
            </a:r>
            <a:r>
              <a:rPr lang="ru-RU" sz="1400" dirty="0"/>
              <a:t> (</a:t>
            </a:r>
            <a:r>
              <a:rPr lang="ru-RU" sz="1400" dirty="0" err="1"/>
              <a:t>товари</a:t>
            </a:r>
            <a:r>
              <a:rPr lang="ru-RU" sz="1400" dirty="0"/>
              <a:t>, </a:t>
            </a:r>
            <a:r>
              <a:rPr lang="ru-RU" sz="1400" dirty="0" err="1"/>
              <a:t>роботи</a:t>
            </a:r>
            <a:r>
              <a:rPr lang="ru-RU" sz="1400" dirty="0"/>
              <a:t>, </a:t>
            </a:r>
            <a:r>
              <a:rPr lang="ru-RU" sz="1400" dirty="0" err="1"/>
              <a:t>послуги</a:t>
            </a:r>
            <a:r>
              <a:rPr lang="ru-RU" sz="1400" dirty="0"/>
              <a:t>) </a:t>
            </a:r>
            <a:r>
              <a:rPr lang="ru-RU" sz="1400" dirty="0" err="1"/>
              <a:t>протягом</a:t>
            </a:r>
            <a:r>
              <a:rPr lang="ru-RU" sz="1400" dirty="0"/>
              <a:t> </a:t>
            </a:r>
            <a:r>
              <a:rPr lang="ru-RU" sz="1400" dirty="0" err="1"/>
              <a:t>двох</a:t>
            </a:r>
            <a:r>
              <a:rPr lang="ru-RU" sz="1400" dirty="0"/>
              <a:t> </a:t>
            </a:r>
            <a:r>
              <a:rPr lang="ru-RU" sz="1400" dirty="0" err="1"/>
              <a:t>попередніх</a:t>
            </a:r>
            <a:r>
              <a:rPr lang="ru-RU" sz="1400" dirty="0"/>
              <a:t> (</a:t>
            </a:r>
            <a:r>
              <a:rPr lang="ru-RU" sz="1400" dirty="0" err="1"/>
              <a:t>звітних</a:t>
            </a:r>
            <a:r>
              <a:rPr lang="ru-RU" sz="1400" dirty="0"/>
              <a:t>) </a:t>
            </a:r>
            <a:r>
              <a:rPr lang="ru-RU" sz="1400" dirty="0" err="1"/>
              <a:t>років</a:t>
            </a:r>
            <a:r>
              <a:rPr lang="ru-RU" sz="1400" dirty="0"/>
              <a:t> </a:t>
            </a:r>
            <a:r>
              <a:rPr lang="ru-RU" sz="1400" b="1" dirty="0"/>
              <a:t>при </a:t>
            </a:r>
            <a:r>
              <a:rPr lang="ru-RU" sz="1400" b="1" dirty="0" err="1"/>
              <a:t>зростанні</a:t>
            </a:r>
            <a:r>
              <a:rPr lang="ru-RU" sz="1400" b="1" dirty="0"/>
              <a:t> </a:t>
            </a:r>
            <a:r>
              <a:rPr lang="ru-RU" sz="1400" b="1" dirty="0" err="1"/>
              <a:t>запасів</a:t>
            </a:r>
            <a:r>
              <a:rPr lang="ru-RU" sz="1400" b="1" dirty="0"/>
              <a:t>;</a:t>
            </a:r>
          </a:p>
          <a:p>
            <a:pPr marL="285750" indent="-285750" algn="just">
              <a:buFont typeface="Wingdings" charset="2"/>
              <a:buChar char="§"/>
            </a:pPr>
            <a:r>
              <a:rPr lang="ru-RU" sz="1400" dirty="0"/>
              <a:t>сума </a:t>
            </a:r>
            <a:r>
              <a:rPr lang="ru-RU" sz="1400" dirty="0" err="1"/>
              <a:t>інших</a:t>
            </a:r>
            <a:r>
              <a:rPr lang="ru-RU" sz="1400" dirty="0"/>
              <a:t> </a:t>
            </a:r>
            <a:r>
              <a:rPr lang="ru-RU" sz="1400" dirty="0" err="1"/>
              <a:t>операційних</a:t>
            </a:r>
            <a:r>
              <a:rPr lang="ru-RU" sz="1400" dirty="0"/>
              <a:t> </a:t>
            </a:r>
            <a:r>
              <a:rPr lang="ru-RU" sz="1400" dirty="0" err="1"/>
              <a:t>витрат</a:t>
            </a:r>
            <a:r>
              <a:rPr lang="ru-RU" sz="1400" dirty="0"/>
              <a:t>, </a:t>
            </a:r>
            <a:r>
              <a:rPr lang="ru-RU" sz="1400" dirty="0" err="1"/>
              <a:t>витрат</a:t>
            </a:r>
            <a:r>
              <a:rPr lang="ru-RU" sz="1400" dirty="0"/>
              <a:t> на </a:t>
            </a:r>
            <a:r>
              <a:rPr lang="ru-RU" sz="1400" dirty="0" err="1"/>
              <a:t>збут</a:t>
            </a:r>
            <a:r>
              <a:rPr lang="ru-RU" sz="1400" dirty="0"/>
              <a:t> та </a:t>
            </a:r>
            <a:r>
              <a:rPr lang="ru-RU" sz="1400" dirty="0" err="1"/>
              <a:t>адміністративних</a:t>
            </a:r>
            <a:r>
              <a:rPr lang="ru-RU" sz="1400" dirty="0"/>
              <a:t> </a:t>
            </a:r>
            <a:r>
              <a:rPr lang="ru-RU" sz="1400" dirty="0" err="1"/>
              <a:t>витрат</a:t>
            </a:r>
            <a:r>
              <a:rPr lang="ru-RU" sz="1400" dirty="0"/>
              <a:t> </a:t>
            </a:r>
            <a:r>
              <a:rPr lang="ru-RU" sz="1400" b="1" dirty="0" err="1"/>
              <a:t>перевищує</a:t>
            </a:r>
            <a:r>
              <a:rPr lang="ru-RU" sz="1400" b="1" dirty="0"/>
              <a:t> </a:t>
            </a:r>
            <a:r>
              <a:rPr lang="ru-RU" sz="1400" b="1" dirty="0" err="1"/>
              <a:t>собівартість</a:t>
            </a:r>
            <a:r>
              <a:rPr lang="ru-RU" sz="1400" b="1" dirty="0"/>
              <a:t> </a:t>
            </a:r>
            <a:r>
              <a:rPr lang="ru-RU" sz="1400" b="1" dirty="0" err="1"/>
              <a:t>реалізованої</a:t>
            </a:r>
            <a:r>
              <a:rPr lang="ru-RU" sz="1400" b="1" dirty="0"/>
              <a:t> </a:t>
            </a:r>
            <a:r>
              <a:rPr lang="ru-RU" sz="1400" b="1" dirty="0" err="1"/>
              <a:t>продукції</a:t>
            </a:r>
            <a:r>
              <a:rPr lang="ru-RU" sz="1400" b="1" dirty="0"/>
              <a:t> (</a:t>
            </a:r>
            <a:r>
              <a:rPr lang="ru-RU" sz="1400" b="1" dirty="0" err="1"/>
              <a:t>товарів</a:t>
            </a:r>
            <a:r>
              <a:rPr lang="ru-RU" sz="1400" b="1" dirty="0"/>
              <a:t>, </a:t>
            </a:r>
            <a:r>
              <a:rPr lang="ru-RU" sz="1400" b="1" dirty="0" err="1"/>
              <a:t>робіт</a:t>
            </a:r>
            <a:r>
              <a:rPr lang="ru-RU" sz="1400" b="1" dirty="0"/>
              <a:t>, </a:t>
            </a:r>
            <a:r>
              <a:rPr lang="ru-RU" sz="1400" b="1" dirty="0" err="1"/>
              <a:t>послуг</a:t>
            </a:r>
            <a:r>
              <a:rPr lang="ru-RU" sz="1400" b="1" dirty="0"/>
              <a:t>)</a:t>
            </a:r>
            <a:r>
              <a:rPr lang="ru-RU" sz="1400" dirty="0"/>
              <a:t>;</a:t>
            </a:r>
          </a:p>
          <a:p>
            <a:pPr marL="285750" indent="-285750" algn="just">
              <a:buFont typeface="Wingdings" charset="2"/>
              <a:buChar char="§"/>
            </a:pPr>
            <a:r>
              <a:rPr lang="ru-RU" sz="1400" b="1" dirty="0" err="1"/>
              <a:t>інші</a:t>
            </a:r>
            <a:r>
              <a:rPr lang="ru-RU" sz="1400" b="1" dirty="0"/>
              <a:t> </a:t>
            </a:r>
            <a:r>
              <a:rPr lang="ru-RU" sz="1400" b="1" dirty="0" err="1"/>
              <a:t>операційні</a:t>
            </a:r>
            <a:r>
              <a:rPr lang="ru-RU" sz="1400" b="1" dirty="0"/>
              <a:t> </a:t>
            </a:r>
            <a:r>
              <a:rPr lang="ru-RU" sz="1400" b="1" dirty="0" err="1"/>
              <a:t>витрати</a:t>
            </a:r>
            <a:r>
              <a:rPr lang="ru-RU" sz="1400" b="1" dirty="0"/>
              <a:t> </a:t>
            </a:r>
            <a:r>
              <a:rPr lang="ru-RU" sz="1400" b="1" dirty="0" err="1"/>
              <a:t>перевищують</a:t>
            </a:r>
            <a:r>
              <a:rPr lang="ru-RU" sz="1400" b="1" dirty="0"/>
              <a:t> суму </a:t>
            </a:r>
            <a:r>
              <a:rPr lang="ru-RU" sz="1400" b="1" dirty="0" err="1"/>
              <a:t>матеріальних</a:t>
            </a:r>
            <a:r>
              <a:rPr lang="ru-RU" sz="1400" b="1" dirty="0"/>
              <a:t> затрат та </a:t>
            </a:r>
            <a:r>
              <a:rPr lang="ru-RU" sz="1400" b="1" dirty="0" err="1"/>
              <a:t>витрат</a:t>
            </a:r>
            <a:r>
              <a:rPr lang="ru-RU" sz="1400" b="1" dirty="0"/>
              <a:t> на оплату </a:t>
            </a:r>
            <a:r>
              <a:rPr lang="ru-RU" sz="1400" b="1" dirty="0" err="1"/>
              <a:t>праці</a:t>
            </a:r>
            <a:r>
              <a:rPr lang="ru-RU" sz="1400" dirty="0"/>
              <a:t>;</a:t>
            </a:r>
          </a:p>
          <a:p>
            <a:pPr algn="just"/>
            <a:endParaRPr lang="ru-RU" sz="1400" dirty="0"/>
          </a:p>
        </p:txBody>
      </p:sp>
    </p:spTree>
    <p:extLst>
      <p:ext uri="{BB962C8B-B14F-4D97-AF65-F5344CB8AC3E}">
        <p14:creationId xmlns:p14="http://schemas.microsoft.com/office/powerpoint/2010/main" val="1416985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solidFill>
            <a:schemeClr val="accent6">
              <a:lumMod val="40000"/>
              <a:lumOff val="60000"/>
            </a:schemeClr>
          </a:solidFill>
        </p:spPr>
        <p:txBody>
          <a:bodyPr>
            <a:normAutofit/>
          </a:bodyPr>
          <a:lstStyle/>
          <a:p>
            <a:pPr algn="ctr"/>
            <a:r>
              <a:rPr lang="uk-UA" sz="2800" dirty="0">
                <a:solidFill>
                  <a:srgbClr val="00B050"/>
                </a:solidFill>
                <a:latin typeface="Times New Roman" panose="02020603050405020304" pitchFamily="18" charset="0"/>
                <a:cs typeface="Times New Roman" panose="02020603050405020304" pitchFamily="18" charset="0"/>
              </a:rPr>
              <a:t>Постанова Верховного Суду від 18.07.2018 у справі </a:t>
            </a:r>
            <a:br>
              <a:rPr lang="uk-UA" sz="2800" dirty="0">
                <a:solidFill>
                  <a:srgbClr val="00B050"/>
                </a:solidFill>
                <a:latin typeface="Times New Roman" panose="02020603050405020304" pitchFamily="18" charset="0"/>
                <a:cs typeface="Times New Roman" panose="02020603050405020304" pitchFamily="18" charset="0"/>
              </a:rPr>
            </a:br>
            <a:r>
              <a:rPr lang="uk-UA" sz="2800" dirty="0">
                <a:solidFill>
                  <a:srgbClr val="00B050"/>
                </a:solidFill>
                <a:latin typeface="Times New Roman" panose="02020603050405020304" pitchFamily="18" charset="0"/>
                <a:cs typeface="Times New Roman" panose="02020603050405020304" pitchFamily="18" charset="0"/>
              </a:rPr>
              <a:t>№ </a:t>
            </a:r>
            <a:r>
              <a:rPr lang="ru-RU" sz="2800" dirty="0">
                <a:solidFill>
                  <a:srgbClr val="00B050"/>
                </a:solidFill>
                <a:latin typeface="Times New Roman" panose="02020603050405020304" pitchFamily="18" charset="0"/>
                <a:cs typeface="Times New Roman" panose="02020603050405020304" pitchFamily="18" charset="0"/>
              </a:rPr>
              <a:t>815/6427/17</a:t>
            </a:r>
          </a:p>
        </p:txBody>
      </p:sp>
      <p:sp>
        <p:nvSpPr>
          <p:cNvPr id="5" name="Объект 4"/>
          <p:cNvSpPr>
            <a:spLocks noGrp="1"/>
          </p:cNvSpPr>
          <p:nvPr>
            <p:ph idx="1"/>
          </p:nvPr>
        </p:nvSpPr>
        <p:spPr>
          <a:solidFill>
            <a:schemeClr val="accent6">
              <a:lumMod val="20000"/>
              <a:lumOff val="80000"/>
            </a:schemeClr>
          </a:solidFill>
        </p:spPr>
        <p:txBody>
          <a:bodyPr>
            <a:normAutofit/>
          </a:bodyPr>
          <a:lstStyle/>
          <a:p>
            <a:pPr marL="45720" indent="457200" algn="just">
              <a:buNone/>
            </a:pPr>
            <a:r>
              <a:rPr lang="uk-UA" sz="2400" dirty="0">
                <a:solidFill>
                  <a:schemeClr val="tx1"/>
                </a:solidFill>
                <a:latin typeface="Times New Roman" panose="02020603050405020304" pitchFamily="18" charset="0"/>
                <a:cs typeface="Times New Roman" panose="02020603050405020304" pitchFamily="18" charset="0"/>
              </a:rPr>
              <a:t>З наданого під час розгляду справи в суді першої інстанції витягу з плану-графіку не вбачається, що позивача віднесено до суб'єктів господарювання з відповідним ступенем ризику. </a:t>
            </a:r>
            <a:r>
              <a:rPr lang="ru-RU" sz="2400" b="1" dirty="0" err="1">
                <a:solidFill>
                  <a:schemeClr val="tx1"/>
                </a:solidFill>
                <a:latin typeface="Times New Roman" panose="02020603050405020304" pitchFamily="18" charset="0"/>
                <a:cs typeface="Times New Roman" panose="02020603050405020304" pitchFamily="18" charset="0"/>
              </a:rPr>
              <a:t>Податковим</a:t>
            </a:r>
            <a:r>
              <a:rPr lang="ru-RU" sz="2400" b="1" dirty="0">
                <a:solidFill>
                  <a:schemeClr val="tx1"/>
                </a:solidFill>
                <a:latin typeface="Times New Roman" panose="02020603050405020304" pitchFamily="18" charset="0"/>
                <a:cs typeface="Times New Roman" panose="02020603050405020304" pitchFamily="18" charset="0"/>
              </a:rPr>
              <a:t> органом не </a:t>
            </a:r>
            <a:r>
              <a:rPr lang="ru-RU" sz="2400" b="1" dirty="0" err="1">
                <a:solidFill>
                  <a:schemeClr val="tx1"/>
                </a:solidFill>
                <a:latin typeface="Times New Roman" panose="02020603050405020304" pitchFamily="18" charset="0"/>
                <a:cs typeface="Times New Roman" panose="02020603050405020304" pitchFamily="18" charset="0"/>
              </a:rPr>
              <a:t>надано</a:t>
            </a:r>
            <a:r>
              <a:rPr lang="ru-RU" sz="2400" b="1" dirty="0">
                <a:solidFill>
                  <a:schemeClr val="tx1"/>
                </a:solidFill>
                <a:latin typeface="Times New Roman" panose="02020603050405020304" pitchFamily="18" charset="0"/>
                <a:cs typeface="Times New Roman" panose="02020603050405020304" pitchFamily="18" charset="0"/>
              </a:rPr>
              <a:t> будь-</a:t>
            </a:r>
            <a:r>
              <a:rPr lang="ru-RU" sz="2400" b="1" dirty="0" err="1">
                <a:solidFill>
                  <a:schemeClr val="tx1"/>
                </a:solidFill>
                <a:latin typeface="Times New Roman" panose="02020603050405020304" pitchFamily="18" charset="0"/>
                <a:cs typeface="Times New Roman" panose="02020603050405020304" pitchFamily="18" charset="0"/>
              </a:rPr>
              <a:t>яких</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документів</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які</a:t>
            </a:r>
            <a:r>
              <a:rPr lang="ru-RU" sz="2400" b="1" dirty="0">
                <a:solidFill>
                  <a:schemeClr val="tx1"/>
                </a:solidFill>
                <a:latin typeface="Times New Roman" panose="02020603050405020304" pitchFamily="18" charset="0"/>
                <a:cs typeface="Times New Roman" panose="02020603050405020304" pitchFamily="18" charset="0"/>
              </a:rPr>
              <a:t> б </a:t>
            </a:r>
            <a:r>
              <a:rPr lang="ru-RU" sz="2400" b="1" dirty="0" err="1">
                <a:solidFill>
                  <a:schemeClr val="tx1"/>
                </a:solidFill>
                <a:latin typeface="Times New Roman" panose="02020603050405020304" pitchFamily="18" charset="0"/>
                <a:cs typeface="Times New Roman" panose="02020603050405020304" pitchFamily="18" charset="0"/>
              </a:rPr>
              <a:t>підтвердили</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звідки</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була</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узята</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інформації</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щодо</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визначення</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ступеня</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ризику</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підприємства</a:t>
            </a:r>
            <a:r>
              <a:rPr lang="ru-RU" sz="2400" b="1" dirty="0">
                <a:solidFill>
                  <a:schemeClr val="tx1"/>
                </a:solidFill>
                <a:latin typeface="Times New Roman" panose="02020603050405020304" pitchFamily="18" charset="0"/>
                <a:cs typeface="Times New Roman" panose="02020603050405020304" pitchFamily="18" charset="0"/>
              </a:rPr>
              <a:t>.</a:t>
            </a:r>
          </a:p>
          <a:p>
            <a:pPr marL="45720" indent="457200" algn="just">
              <a:buNone/>
            </a:pPr>
            <a:r>
              <a:rPr lang="ru-RU" sz="2400" dirty="0" err="1">
                <a:solidFill>
                  <a:schemeClr val="tx1"/>
                </a:solidFill>
                <a:latin typeface="Times New Roman" panose="02020603050405020304" pitchFamily="18" charset="0"/>
                <a:cs typeface="Times New Roman" panose="02020603050405020304" pitchFamily="18" charset="0"/>
              </a:rPr>
              <a:t>Отже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лише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дотримання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контролюючим</a:t>
            </a:r>
            <a:r>
              <a:rPr lang="ru-RU" sz="2400" dirty="0">
                <a:solidFill>
                  <a:schemeClr val="tx1"/>
                </a:solidFill>
                <a:latin typeface="Times New Roman" panose="02020603050405020304" pitchFamily="18" charset="0"/>
                <a:cs typeface="Times New Roman" panose="02020603050405020304" pitchFamily="18" charset="0"/>
              </a:rPr>
              <a:t> органом </a:t>
            </a:r>
            <a:r>
              <a:rPr lang="ru-RU" sz="2400" dirty="0" err="1">
                <a:solidFill>
                  <a:schemeClr val="tx1"/>
                </a:solidFill>
                <a:latin typeface="Times New Roman" panose="02020603050405020304" pitchFamily="18" charset="0"/>
                <a:cs typeface="Times New Roman" panose="02020603050405020304" pitchFamily="18" charset="0"/>
              </a:rPr>
              <a:t>встановлених</a:t>
            </a:r>
            <a:r>
              <a:rPr lang="ru-RU" sz="2400" dirty="0">
                <a:solidFill>
                  <a:schemeClr val="tx1"/>
                </a:solidFill>
                <a:latin typeface="Times New Roman" panose="02020603050405020304" pitchFamily="18" charset="0"/>
                <a:cs typeface="Times New Roman" panose="02020603050405020304" pitchFamily="18" charset="0"/>
              </a:rPr>
              <a:t> умов та порядку </a:t>
            </a:r>
            <a:r>
              <a:rPr lang="ru-RU" sz="2400" dirty="0" err="1">
                <a:solidFill>
                  <a:schemeClr val="tx1"/>
                </a:solidFill>
                <a:latin typeface="Times New Roman" panose="02020603050405020304" pitchFamily="18" charset="0"/>
                <a:cs typeface="Times New Roman" panose="02020603050405020304" pitchFamily="18" charset="0"/>
              </a:rPr>
              <a:t>прийняття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контролюючим</a:t>
            </a:r>
            <a:r>
              <a:rPr lang="ru-RU" sz="2400" dirty="0">
                <a:solidFill>
                  <a:schemeClr val="tx1"/>
                </a:solidFill>
                <a:latin typeface="Times New Roman" panose="02020603050405020304" pitchFamily="18" charset="0"/>
                <a:cs typeface="Times New Roman" panose="02020603050405020304" pitchFamily="18" charset="0"/>
              </a:rPr>
              <a:t> органом </a:t>
            </a:r>
            <a:r>
              <a:rPr lang="ru-RU" sz="2400" dirty="0" err="1">
                <a:solidFill>
                  <a:schemeClr val="tx1"/>
                </a:solidFill>
                <a:latin typeface="Times New Roman" panose="02020603050405020304" pitchFamily="18" charset="0"/>
                <a:cs typeface="Times New Roman" panose="02020603050405020304" pitchFamily="18" charset="0"/>
              </a:rPr>
              <a:t>рішень</a:t>
            </a:r>
            <a:r>
              <a:rPr lang="ru-RU" sz="2400" dirty="0">
                <a:solidFill>
                  <a:schemeClr val="tx1"/>
                </a:solidFill>
                <a:latin typeface="Times New Roman" panose="02020603050405020304" pitchFamily="18" charset="0"/>
                <a:cs typeface="Times New Roman" panose="02020603050405020304" pitchFamily="18" charset="0"/>
              </a:rPr>
              <a:t> про </a:t>
            </a:r>
            <a:r>
              <a:rPr lang="ru-RU" sz="2400" dirty="0" err="1">
                <a:solidFill>
                  <a:schemeClr val="tx1"/>
                </a:solidFill>
                <a:latin typeface="Times New Roman" panose="02020603050405020304" pitchFamily="18" charset="0"/>
                <a:cs typeface="Times New Roman" panose="02020603050405020304" pitchFamily="18" charset="0"/>
              </a:rPr>
              <a:t>проведення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перевірок</a:t>
            </a:r>
            <a:r>
              <a:rPr lang="ru-RU" sz="2400"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може</a:t>
            </a:r>
            <a:r>
              <a:rPr lang="ru-RU" sz="2400" b="1" u="sng" dirty="0">
                <a:solidFill>
                  <a:schemeClr val="tx1"/>
                </a:solidFill>
                <a:latin typeface="Times New Roman" panose="02020603050405020304" pitchFamily="18" charset="0"/>
                <a:cs typeface="Times New Roman" panose="02020603050405020304" pitchFamily="18" charset="0"/>
              </a:rPr>
              <a:t> бути </a:t>
            </a:r>
            <a:r>
              <a:rPr lang="ru-RU" sz="2400" b="1" u="sng" dirty="0" err="1">
                <a:solidFill>
                  <a:schemeClr val="tx1"/>
                </a:solidFill>
                <a:latin typeface="Times New Roman" panose="02020603050405020304" pitchFamily="18" charset="0"/>
                <a:cs typeface="Times New Roman" panose="02020603050405020304" pitchFamily="18" charset="0"/>
              </a:rPr>
              <a:t>належною</a:t>
            </a:r>
            <a:r>
              <a:rPr lang="ru-RU" sz="2400" b="1" u="sng"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підставою</a:t>
            </a:r>
            <a:r>
              <a:rPr lang="ru-RU" sz="2400" b="1" u="sng" dirty="0">
                <a:solidFill>
                  <a:schemeClr val="tx1"/>
                </a:solidFill>
                <a:latin typeface="Times New Roman" panose="02020603050405020304" pitchFamily="18" charset="0"/>
                <a:cs typeface="Times New Roman" panose="02020603050405020304" pitchFamily="18" charset="0"/>
              </a:rPr>
              <a:t> наказу про </a:t>
            </a:r>
            <a:r>
              <a:rPr lang="ru-RU" sz="2400" b="1" u="sng" dirty="0" err="1">
                <a:solidFill>
                  <a:schemeClr val="tx1"/>
                </a:solidFill>
                <a:latin typeface="Times New Roman" panose="02020603050405020304" pitchFamily="18" charset="0"/>
                <a:cs typeface="Times New Roman" panose="02020603050405020304" pitchFamily="18" charset="0"/>
              </a:rPr>
              <a:t>проведення</a:t>
            </a:r>
            <a:r>
              <a:rPr lang="ru-RU" sz="2400" b="1" u="sng"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перевірки</a:t>
            </a:r>
            <a:r>
              <a:rPr lang="uk-UA" sz="2400" b="1" u="sng" dirty="0">
                <a:solidFill>
                  <a:schemeClr val="tx1"/>
                </a:solidFill>
                <a:latin typeface="Times New Roman" panose="02020603050405020304" pitchFamily="18" charset="0"/>
                <a:cs typeface="Times New Roman" panose="02020603050405020304" pitchFamily="18" charset="0"/>
              </a:rPr>
              <a:t>. </a:t>
            </a:r>
            <a:endParaRPr lang="ru-RU" sz="2400" b="1" u="sng" dirty="0">
              <a:solidFill>
                <a:schemeClr val="tx1"/>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36E6CA95-B4F5-4B1E-9544-21711133D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5448301"/>
            <a:ext cx="11569700" cy="1104900"/>
          </a:xfrm>
          <a:prstGeom prst="rect">
            <a:avLst/>
          </a:prstGeom>
        </p:spPr>
      </p:pic>
    </p:spTree>
    <p:extLst>
      <p:ext uri="{BB962C8B-B14F-4D97-AF65-F5344CB8AC3E}">
        <p14:creationId xmlns:p14="http://schemas.microsoft.com/office/powerpoint/2010/main" val="2499395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28</a:t>
            </a:fld>
            <a:endParaRPr lang="ru-RU" dirty="0">
              <a:solidFill>
                <a:srgbClr val="007832"/>
              </a:solidFill>
            </a:endParaRPr>
          </a:p>
        </p:txBody>
      </p:sp>
      <p:graphicFrame>
        <p:nvGraphicFramePr>
          <p:cNvPr id="3" name="Таблица 2"/>
          <p:cNvGraphicFramePr>
            <a:graphicFrameLocks noGrp="1"/>
          </p:cNvGraphicFramePr>
          <p:nvPr/>
        </p:nvGraphicFramePr>
        <p:xfrm>
          <a:off x="1886672" y="1074543"/>
          <a:ext cx="9352827" cy="4742058"/>
        </p:xfrm>
        <a:graphic>
          <a:graphicData uri="http://schemas.openxmlformats.org/drawingml/2006/table">
            <a:tbl>
              <a:tblPr firstRow="1" firstCol="1" bandRow="1">
                <a:tableStyleId>{5C22544A-7EE6-4342-B048-85BDC9FD1C3A}</a:tableStyleId>
              </a:tblPr>
              <a:tblGrid>
                <a:gridCol w="3025000">
                  <a:extLst>
                    <a:ext uri="{9D8B030D-6E8A-4147-A177-3AD203B41FA5}">
                      <a16:colId xmlns:a16="http://schemas.microsoft.com/office/drawing/2014/main" val="20000"/>
                    </a:ext>
                  </a:extLst>
                </a:gridCol>
                <a:gridCol w="6327827">
                  <a:extLst>
                    <a:ext uri="{9D8B030D-6E8A-4147-A177-3AD203B41FA5}">
                      <a16:colId xmlns:a16="http://schemas.microsoft.com/office/drawing/2014/main" val="20001"/>
                    </a:ext>
                  </a:extLst>
                </a:gridCol>
              </a:tblGrid>
              <a:tr h="4742058">
                <a:tc>
                  <a:txBody>
                    <a:bodyPr/>
                    <a:lstStyle/>
                    <a:p>
                      <a:pPr>
                        <a:lnSpc>
                          <a:spcPct val="100000"/>
                        </a:lnSpc>
                        <a:spcAft>
                          <a:spcPts val="800"/>
                        </a:spcAft>
                      </a:pPr>
                      <a:endParaRPr lang="uk-UA" sz="1600" b="0" dirty="0">
                        <a:solidFill>
                          <a:schemeClr val="tx1"/>
                        </a:solidFill>
                        <a:effectLst/>
                      </a:endParaRPr>
                    </a:p>
                    <a:p>
                      <a:pPr>
                        <a:lnSpc>
                          <a:spcPct val="100000"/>
                        </a:lnSpc>
                        <a:spcAft>
                          <a:spcPts val="800"/>
                        </a:spcAft>
                      </a:pPr>
                      <a:endParaRPr lang="uk-UA" sz="1600" b="0" dirty="0">
                        <a:solidFill>
                          <a:schemeClr val="tx1"/>
                        </a:solidFill>
                        <a:effectLst/>
                      </a:endParaRPr>
                    </a:p>
                    <a:p>
                      <a:pPr>
                        <a:lnSpc>
                          <a:spcPct val="100000"/>
                        </a:lnSpc>
                        <a:spcAft>
                          <a:spcPts val="800"/>
                        </a:spcAft>
                      </a:pPr>
                      <a:r>
                        <a:rPr lang="uk-UA" sz="1600" b="0" u="sng" dirty="0">
                          <a:solidFill>
                            <a:schemeClr val="tx1"/>
                          </a:solidFill>
                          <a:effectLst/>
                        </a:rPr>
                        <a:t>Постанова ВАСУ від 08.09.2016 року у справі </a:t>
                      </a:r>
                      <a:r>
                        <a:rPr lang="uk-UA" sz="1600" b="0" u="sng" dirty="0" err="1">
                          <a:solidFill>
                            <a:schemeClr val="tx1"/>
                          </a:solidFill>
                          <a:effectLst/>
                        </a:rPr>
                        <a:t>К</a:t>
                      </a:r>
                      <a:r>
                        <a:rPr lang="uk-UA" sz="1600" b="0" u="sng" dirty="0">
                          <a:solidFill>
                            <a:schemeClr val="tx1"/>
                          </a:solidFill>
                          <a:effectLst/>
                        </a:rPr>
                        <a:t>/800/24651/15</a:t>
                      </a:r>
                    </a:p>
                    <a:p>
                      <a:pPr>
                        <a:lnSpc>
                          <a:spcPct val="100000"/>
                        </a:lnSpc>
                        <a:spcAft>
                          <a:spcPts val="800"/>
                        </a:spcAft>
                      </a:pPr>
                      <a:endParaRPr lang="ru-RU" sz="1600" b="0" dirty="0">
                        <a:solidFill>
                          <a:schemeClr val="tx1"/>
                        </a:solidFill>
                        <a:effectLst/>
                      </a:endParaRPr>
                    </a:p>
                    <a:p>
                      <a:pPr>
                        <a:lnSpc>
                          <a:spcPct val="100000"/>
                        </a:lnSpc>
                        <a:spcAft>
                          <a:spcPts val="800"/>
                        </a:spcAft>
                      </a:pPr>
                      <a:r>
                        <a:rPr lang="uk-UA" sz="1600" b="0" u="sng" dirty="0">
                          <a:solidFill>
                            <a:schemeClr val="tx1"/>
                          </a:solidFill>
                          <a:effectLst/>
                        </a:rPr>
                        <a:t>Ухвала ВАСУ від 02.03.2017 року у справі </a:t>
                      </a:r>
                      <a:r>
                        <a:rPr lang="uk-UA" sz="1600" b="0" u="sng" dirty="0" err="1">
                          <a:solidFill>
                            <a:schemeClr val="tx1"/>
                          </a:solidFill>
                          <a:effectLst/>
                        </a:rPr>
                        <a:t>К</a:t>
                      </a:r>
                      <a:r>
                        <a:rPr lang="uk-UA" sz="1600" b="0" u="sng" dirty="0">
                          <a:solidFill>
                            <a:schemeClr val="tx1"/>
                          </a:solidFill>
                          <a:effectLst/>
                        </a:rPr>
                        <a:t>/800/7040/15</a:t>
                      </a:r>
                    </a:p>
                    <a:p>
                      <a:pPr>
                        <a:lnSpc>
                          <a:spcPct val="100000"/>
                        </a:lnSpc>
                        <a:spcAft>
                          <a:spcPts val="800"/>
                        </a:spcAft>
                      </a:pPr>
                      <a:endParaRPr lang="ru-RU" sz="1600" b="0" dirty="0">
                        <a:solidFill>
                          <a:schemeClr val="tx1"/>
                        </a:solidFill>
                        <a:effectLst/>
                      </a:endParaRPr>
                    </a:p>
                    <a:p>
                      <a:pPr>
                        <a:lnSpc>
                          <a:spcPct val="100000"/>
                        </a:lnSpc>
                        <a:spcAft>
                          <a:spcPts val="800"/>
                        </a:spcAft>
                      </a:pPr>
                      <a:r>
                        <a:rPr lang="uk-UA" sz="1600" b="0" u="sng" dirty="0">
                          <a:solidFill>
                            <a:schemeClr val="tx1"/>
                          </a:solidFill>
                          <a:effectLst/>
                        </a:rPr>
                        <a:t>Постанова ВАСУ від 13.09.2017 року у справі </a:t>
                      </a:r>
                      <a:r>
                        <a:rPr lang="uk-UA" sz="1600" b="0" u="sng" dirty="0" err="1">
                          <a:solidFill>
                            <a:schemeClr val="tx1"/>
                          </a:solidFill>
                          <a:effectLst/>
                        </a:rPr>
                        <a:t>К</a:t>
                      </a:r>
                      <a:r>
                        <a:rPr lang="uk-UA" sz="1600" b="0" u="sng" dirty="0">
                          <a:solidFill>
                            <a:schemeClr val="tx1"/>
                          </a:solidFill>
                          <a:effectLst/>
                        </a:rPr>
                        <a:t>/800/39722/15</a:t>
                      </a:r>
                    </a:p>
                    <a:p>
                      <a:pPr>
                        <a:lnSpc>
                          <a:spcPct val="100000"/>
                        </a:lnSpc>
                        <a:spcAft>
                          <a:spcPts val="800"/>
                        </a:spcAft>
                      </a:pPr>
                      <a:endParaRPr lang="ru-RU" sz="1600" b="0" dirty="0">
                        <a:solidFill>
                          <a:schemeClr val="tx1"/>
                        </a:solidFill>
                        <a:effectLst/>
                      </a:endParaRPr>
                    </a:p>
                    <a:p>
                      <a:pPr>
                        <a:lnSpc>
                          <a:spcPct val="100000"/>
                        </a:lnSpc>
                        <a:spcAft>
                          <a:spcPts val="800"/>
                        </a:spcAft>
                      </a:pPr>
                      <a:r>
                        <a:rPr lang="uk-UA" sz="1600" b="0" u="sng" dirty="0">
                          <a:solidFill>
                            <a:schemeClr val="tx1"/>
                          </a:solidFill>
                          <a:effectLst/>
                        </a:rPr>
                        <a:t>Постанова ВАСУ від 15.03.2017 року у справі </a:t>
                      </a:r>
                      <a:r>
                        <a:rPr lang="uk-UA" sz="1600" b="0" u="sng" dirty="0" err="1">
                          <a:solidFill>
                            <a:schemeClr val="tx1"/>
                          </a:solidFill>
                          <a:effectLst/>
                        </a:rPr>
                        <a:t>К</a:t>
                      </a:r>
                      <a:r>
                        <a:rPr lang="uk-UA" sz="1600" b="0" u="sng" dirty="0">
                          <a:solidFill>
                            <a:schemeClr val="tx1"/>
                          </a:solidFill>
                          <a:effectLst/>
                        </a:rPr>
                        <a:t>/800/21179/15</a:t>
                      </a:r>
                      <a:endParaRPr lang="ru-RU" sz="1600" b="0" u="sng" dirty="0">
                        <a:solidFill>
                          <a:schemeClr val="tx1"/>
                        </a:solidFill>
                        <a:effectLst/>
                      </a:endParaRPr>
                    </a:p>
                    <a:p>
                      <a:pPr>
                        <a:lnSpc>
                          <a:spcPct val="107000"/>
                        </a:lnSpc>
                        <a:spcAft>
                          <a:spcPts val="800"/>
                        </a:spcAft>
                      </a:pPr>
                      <a:r>
                        <a:rPr lang="uk-UA" sz="1400" dirty="0">
                          <a:solidFill>
                            <a:schemeClr val="tx1"/>
                          </a:solidFill>
                          <a:effectLst/>
                        </a:rPr>
                        <a:t> </a:t>
                      </a:r>
                      <a:endParaRPr lang="ru-RU" sz="1400" dirty="0">
                        <a:solidFill>
                          <a:schemeClr val="tx1"/>
                        </a:solidFill>
                        <a:effectLst/>
                        <a:latin typeface="Calibri" charset="0"/>
                        <a:ea typeface="Calibri" charset="0"/>
                        <a:cs typeface="Times New Roman" charset="0"/>
                      </a:endParaRPr>
                    </a:p>
                  </a:txBody>
                  <a:tcPr marL="22050" marR="22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just">
                        <a:lnSpc>
                          <a:spcPct val="107000"/>
                        </a:lnSpc>
                        <a:spcAft>
                          <a:spcPts val="800"/>
                        </a:spcAft>
                      </a:pPr>
                      <a:r>
                        <a:rPr lang="uk-UA" sz="1600" b="0" dirty="0">
                          <a:solidFill>
                            <a:schemeClr val="tx1"/>
                          </a:solidFill>
                          <a:effectLst/>
                        </a:rPr>
                        <a:t>Зібрана податкова інформація та результати її опрацювання використовуються для виконання покладених на контролюючі органи функцій та завдань.</a:t>
                      </a:r>
                      <a:endParaRPr lang="ru-RU" sz="1600" b="0" dirty="0">
                        <a:solidFill>
                          <a:schemeClr val="tx1"/>
                        </a:solidFill>
                        <a:effectLst/>
                      </a:endParaRPr>
                    </a:p>
                    <a:p>
                      <a:pPr lvl="1" algn="just">
                        <a:lnSpc>
                          <a:spcPct val="107000"/>
                        </a:lnSpc>
                        <a:spcAft>
                          <a:spcPts val="800"/>
                        </a:spcAft>
                      </a:pPr>
                      <a:r>
                        <a:rPr lang="uk-UA" sz="1600" b="0" dirty="0">
                          <a:solidFill>
                            <a:schemeClr val="tx1"/>
                          </a:solidFill>
                          <a:effectLst/>
                        </a:rPr>
                        <a:t>За змістом вказаних правових норм </a:t>
                      </a:r>
                      <a:r>
                        <a:rPr lang="uk-UA" sz="1600" b="0" u="sng" dirty="0">
                          <a:solidFill>
                            <a:schemeClr val="tx1"/>
                          </a:solidFill>
                          <a:effectLst/>
                        </a:rPr>
                        <a:t>дії контролюючого органу щодо внесення до електронної бази даних інформації, отриманої внаслідок здійснення заходів податкового контролю, є лише службовою діяльністю працівників податкового органу на виконання своїх професійних обов'язків </a:t>
                      </a:r>
                      <a:r>
                        <a:rPr lang="uk-UA" sz="1600" b="0" dirty="0">
                          <a:solidFill>
                            <a:schemeClr val="tx1"/>
                          </a:solidFill>
                          <a:effectLst/>
                        </a:rPr>
                        <a:t>по збиранню доказової інформації щодо наявності чи відсутності документального підтвердження даних податкового обліку платників податків, </a:t>
                      </a:r>
                      <a:r>
                        <a:rPr lang="uk-UA" sz="1600" b="0" u="sng" dirty="0">
                          <a:solidFill>
                            <a:schemeClr val="tx1"/>
                          </a:solidFill>
                          <a:effectLst/>
                        </a:rPr>
                        <a:t>які не створюють для платника податків самостійного юридичного наслідку. </a:t>
                      </a:r>
                    </a:p>
                    <a:p>
                      <a:pPr lvl="1" algn="just">
                        <a:lnSpc>
                          <a:spcPct val="107000"/>
                        </a:lnSpc>
                        <a:spcAft>
                          <a:spcPts val="800"/>
                        </a:spcAft>
                      </a:pPr>
                      <a:r>
                        <a:rPr lang="uk-UA" sz="1600" b="0" dirty="0">
                          <a:solidFill>
                            <a:schemeClr val="tx1"/>
                          </a:solidFill>
                          <a:effectLst/>
                        </a:rPr>
                        <a:t>Інформація, отримана податковим органом за результатами податкового контролю, використовується для інформаційно-аналітичного забезпечення діяльності контролюючого органу. Це в однаковій мірі стосується і дій податкового органу щодо внесення такої інформації до існуючих інформаційних систем.</a:t>
                      </a:r>
                      <a:endParaRPr lang="ru-RU" sz="1600" b="0" dirty="0">
                        <a:solidFill>
                          <a:schemeClr val="tx1"/>
                        </a:solidFill>
                        <a:effectLst/>
                      </a:endParaRPr>
                    </a:p>
                  </a:txBody>
                  <a:tcPr marL="22050" marR="2205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4" name="Прямоугольник 3"/>
          <p:cNvSpPr/>
          <p:nvPr/>
        </p:nvSpPr>
        <p:spPr>
          <a:xfrm>
            <a:off x="1747777" y="362237"/>
            <a:ext cx="9132426" cy="707886"/>
          </a:xfrm>
          <a:prstGeom prst="rect">
            <a:avLst/>
          </a:prstGeom>
        </p:spPr>
        <p:txBody>
          <a:bodyPr wrap="square">
            <a:spAutoFit/>
          </a:bodyPr>
          <a:lstStyle/>
          <a:p>
            <a:pPr algn="ctr"/>
            <a:r>
              <a:rPr lang="uk-UA" sz="2200" b="1" dirty="0">
                <a:solidFill>
                  <a:srgbClr val="009049"/>
                </a:solidFill>
              </a:rPr>
              <a:t>Судова практика ІС «Податковий блок» </a:t>
            </a:r>
          </a:p>
          <a:p>
            <a:pPr algn="ctr"/>
            <a:endParaRPr lang="ru-RU" dirty="0"/>
          </a:p>
        </p:txBody>
      </p:sp>
    </p:spTree>
    <p:extLst>
      <p:ext uri="{BB962C8B-B14F-4D97-AF65-F5344CB8AC3E}">
        <p14:creationId xmlns:p14="http://schemas.microsoft.com/office/powerpoint/2010/main" val="800027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29</a:t>
            </a:fld>
            <a:endParaRPr lang="ru-RU" dirty="0">
              <a:solidFill>
                <a:srgbClr val="007832"/>
              </a:solidFill>
            </a:endParaRPr>
          </a:p>
        </p:txBody>
      </p:sp>
      <p:sp>
        <p:nvSpPr>
          <p:cNvPr id="3" name="Прямоугольник 2"/>
          <p:cNvSpPr/>
          <p:nvPr/>
        </p:nvSpPr>
        <p:spPr>
          <a:xfrm>
            <a:off x="1759352" y="343384"/>
            <a:ext cx="9375494" cy="4893647"/>
          </a:xfrm>
          <a:prstGeom prst="rect">
            <a:avLst/>
          </a:prstGeom>
        </p:spPr>
        <p:txBody>
          <a:bodyPr wrap="square">
            <a:spAutoFit/>
          </a:bodyPr>
          <a:lstStyle/>
          <a:p>
            <a:pPr algn="ctr"/>
            <a:r>
              <a:rPr lang="uk-UA" b="1" dirty="0">
                <a:solidFill>
                  <a:srgbClr val="007832"/>
                </a:solidFill>
              </a:rPr>
              <a:t>Відображення у інтегрованій картці платника податків</a:t>
            </a:r>
            <a:endParaRPr lang="ru-RU" b="1" dirty="0">
              <a:solidFill>
                <a:srgbClr val="007832"/>
              </a:solidFill>
            </a:endParaRPr>
          </a:p>
          <a:p>
            <a:pPr algn="ctr"/>
            <a:r>
              <a:rPr lang="uk-UA" b="1" dirty="0">
                <a:solidFill>
                  <a:srgbClr val="007832"/>
                </a:solidFill>
              </a:rPr>
              <a:t>суми сплати податку на прибуток</a:t>
            </a:r>
            <a:endParaRPr lang="ru-RU" b="1" dirty="0">
              <a:solidFill>
                <a:srgbClr val="007832"/>
              </a:solidFill>
            </a:endParaRPr>
          </a:p>
          <a:p>
            <a:pPr algn="ctr"/>
            <a:r>
              <a:rPr lang="uk-UA" b="1" u="sng" dirty="0">
                <a:solidFill>
                  <a:srgbClr val="007832"/>
                </a:solidFill>
              </a:rPr>
              <a:t>(судова справа № 826/14798/16)</a:t>
            </a:r>
            <a:endParaRPr lang="ru-RU" b="1" dirty="0">
              <a:solidFill>
                <a:srgbClr val="007832"/>
              </a:solidFill>
            </a:endParaRPr>
          </a:p>
          <a:p>
            <a:r>
              <a:rPr lang="uk-UA" dirty="0"/>
              <a:t> </a:t>
            </a:r>
            <a:endParaRPr lang="ru-RU" dirty="0"/>
          </a:p>
          <a:p>
            <a:r>
              <a:rPr lang="uk-UA" dirty="0"/>
              <a:t>13 лютого 2018 року Київський апеляційний адміністративний суд апеляційну скаргу ДПІ залишив без задоволення, а Постанову суду першої інстанції без змін, якою:</a:t>
            </a:r>
            <a:endParaRPr lang="ru-RU" dirty="0"/>
          </a:p>
          <a:p>
            <a:r>
              <a:rPr lang="uk-UA" dirty="0"/>
              <a:t> </a:t>
            </a:r>
            <a:endParaRPr lang="ru-RU" dirty="0"/>
          </a:p>
          <a:p>
            <a:pPr marL="285750" indent="-285750">
              <a:buFontTx/>
              <a:buChar char="-"/>
            </a:pPr>
            <a:r>
              <a:rPr lang="uk-UA" dirty="0"/>
              <a:t>зобов’язав ДПІ здійснити облікову операцію з коригування облікових показників інтегрованої картки платника податків з податку на прибуток </a:t>
            </a:r>
            <a:r>
              <a:rPr lang="uk-UA" u="sng" dirty="0"/>
              <a:t>шляхом виключення з них суми податкового боргу по постійно визначеним податковим зобов’язанням згідно податкових декларацій</a:t>
            </a:r>
            <a:r>
              <a:rPr lang="uk-UA" dirty="0"/>
              <a:t> з податку на прибуток за 1 та 2 квартали 2016 року; </a:t>
            </a:r>
          </a:p>
          <a:p>
            <a:pPr marL="285750" indent="-285750">
              <a:buFontTx/>
              <a:buChar char="-"/>
            </a:pPr>
            <a:endParaRPr lang="uk-UA" dirty="0"/>
          </a:p>
          <a:p>
            <a:pPr marL="285750" indent="-285750">
              <a:buFontTx/>
              <a:buChar char="-"/>
            </a:pPr>
            <a:r>
              <a:rPr lang="uk-UA" dirty="0"/>
              <a:t>зобов’язав ДПІ здійснити облікові операції з коригування облікових даних платника податків в інтегрованих картках обліку платника податків з податку на прибуток та ПДВ </a:t>
            </a:r>
            <a:r>
              <a:rPr lang="uk-UA" u="sng" dirty="0"/>
              <a:t>шляхом відображення записів про сплату грошових коштів згідно платіжних доручень</a:t>
            </a:r>
            <a:r>
              <a:rPr lang="uk-UA" dirty="0"/>
              <a:t>.</a:t>
            </a:r>
            <a:endParaRPr lang="ru-RU" dirty="0"/>
          </a:p>
          <a:p>
            <a:pPr algn="just"/>
            <a:endParaRPr lang="ru-RU" sz="1400" dirty="0"/>
          </a:p>
          <a:p>
            <a:pPr marL="285750" indent="-285750" algn="just">
              <a:buFont typeface="LucidaGrande" charset="0"/>
              <a:buChar char="-"/>
            </a:pPr>
            <a:endParaRPr lang="ru-RU" sz="1400" dirty="0"/>
          </a:p>
          <a:p>
            <a:pPr marL="285750" indent="-285750" algn="just">
              <a:buFont typeface="LucidaGrande" charset="0"/>
              <a:buChar char="-"/>
            </a:pPr>
            <a:endParaRPr lang="ru-RU" sz="1400" dirty="0"/>
          </a:p>
        </p:txBody>
      </p:sp>
    </p:spTree>
    <p:extLst>
      <p:ext uri="{BB962C8B-B14F-4D97-AF65-F5344CB8AC3E}">
        <p14:creationId xmlns:p14="http://schemas.microsoft.com/office/powerpoint/2010/main" val="1347428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3</a:t>
            </a:fld>
            <a:endParaRPr lang="ru-RU" dirty="0">
              <a:solidFill>
                <a:srgbClr val="007832"/>
              </a:solidFill>
            </a:endParaRPr>
          </a:p>
        </p:txBody>
      </p:sp>
      <p:sp>
        <p:nvSpPr>
          <p:cNvPr id="8" name="Rectangle 1">
            <a:extLst>
              <a:ext uri="{FF2B5EF4-FFF2-40B4-BE49-F238E27FC236}">
                <a16:creationId xmlns:a16="http://schemas.microsoft.com/office/drawing/2014/main" id="{CF25AD0F-D336-B84A-897E-A6D1DE779E21}"/>
              </a:ext>
            </a:extLst>
          </p:cNvPr>
          <p:cNvSpPr>
            <a:spLocks noChangeArrowheads="1"/>
          </p:cNvSpPr>
          <p:nvPr/>
        </p:nvSpPr>
        <p:spPr bwMode="auto">
          <a:xfrm>
            <a:off x="1272433" y="2738425"/>
            <a:ext cx="1367897" cy="6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74295" tIns="37148" rIns="74295" bIns="37148" numCol="1" anchor="ctr" anchorCtr="0" compatLnSpc="1">
            <a:prstTxWarp prst="textNoShape">
              <a:avLst/>
            </a:prstTxWarp>
            <a:spAutoFit/>
          </a:bodyPr>
          <a:lstStyle/>
          <a:p>
            <a:pPr defTabSz="742950" eaLnBrk="0" fontAlgn="base" hangingPunct="0">
              <a:spcBef>
                <a:spcPct val="0"/>
              </a:spcBef>
              <a:spcAft>
                <a:spcPct val="0"/>
              </a:spcAft>
            </a:pPr>
            <a:r>
              <a:rPr lang="ru-RU" altLang="ru-RU" sz="4000" b="1" dirty="0">
                <a:solidFill>
                  <a:srgbClr val="009049"/>
                </a:solidFill>
                <a:latin typeface="Arial" charset="0"/>
              </a:rPr>
              <a:t>2019</a:t>
            </a:r>
          </a:p>
        </p:txBody>
      </p:sp>
      <p:pic>
        <p:nvPicPr>
          <p:cNvPr id="3" name="Рисунок 2">
            <a:extLst>
              <a:ext uri="{FF2B5EF4-FFF2-40B4-BE49-F238E27FC236}">
                <a16:creationId xmlns:a16="http://schemas.microsoft.com/office/drawing/2014/main" id="{96BC39B9-98CE-C74D-AC6D-33525800288C}"/>
              </a:ext>
            </a:extLst>
          </p:cNvPr>
          <p:cNvPicPr>
            <a:picLocks noChangeAspect="1"/>
          </p:cNvPicPr>
          <p:nvPr/>
        </p:nvPicPr>
        <p:blipFill>
          <a:blip r:embed="rId3"/>
          <a:stretch>
            <a:fillRect/>
          </a:stretch>
        </p:blipFill>
        <p:spPr>
          <a:xfrm>
            <a:off x="3257550" y="111104"/>
            <a:ext cx="8737303" cy="6210099"/>
          </a:xfrm>
          <a:prstGeom prst="rect">
            <a:avLst/>
          </a:prstGeom>
        </p:spPr>
      </p:pic>
    </p:spTree>
    <p:extLst>
      <p:ext uri="{BB962C8B-B14F-4D97-AF65-F5344CB8AC3E}">
        <p14:creationId xmlns:p14="http://schemas.microsoft.com/office/powerpoint/2010/main" val="2908892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30</a:t>
            </a:fld>
            <a:endParaRPr lang="ru-RU" dirty="0">
              <a:solidFill>
                <a:srgbClr val="007832"/>
              </a:solidFill>
            </a:endParaRPr>
          </a:p>
        </p:txBody>
      </p:sp>
      <p:sp>
        <p:nvSpPr>
          <p:cNvPr id="3" name="Прямоугольник 2">
            <a:extLst>
              <a:ext uri="{FF2B5EF4-FFF2-40B4-BE49-F238E27FC236}">
                <a16:creationId xmlns:a16="http://schemas.microsoft.com/office/drawing/2014/main" id="{E4810FD6-D448-9042-9B2C-FD147EA7E78C}"/>
              </a:ext>
            </a:extLst>
          </p:cNvPr>
          <p:cNvSpPr/>
          <p:nvPr/>
        </p:nvSpPr>
        <p:spPr>
          <a:xfrm>
            <a:off x="1878227" y="223612"/>
            <a:ext cx="9687697" cy="2031325"/>
          </a:xfrm>
          <a:prstGeom prst="rect">
            <a:avLst/>
          </a:prstGeom>
        </p:spPr>
        <p:txBody>
          <a:bodyPr wrap="square">
            <a:spAutoFit/>
          </a:bodyPr>
          <a:lstStyle/>
          <a:p>
            <a:pPr algn="ctr"/>
            <a:r>
              <a:rPr lang="ru-RU" b="1" dirty="0" err="1">
                <a:solidFill>
                  <a:srgbClr val="009049"/>
                </a:solidFill>
              </a:rPr>
              <a:t>Формування</a:t>
            </a:r>
            <a:r>
              <a:rPr lang="ru-RU" b="1" dirty="0">
                <a:solidFill>
                  <a:srgbClr val="009049"/>
                </a:solidFill>
              </a:rPr>
              <a:t> плану-</a:t>
            </a:r>
            <a:r>
              <a:rPr lang="ru-RU" b="1" dirty="0" err="1">
                <a:solidFill>
                  <a:srgbClr val="009049"/>
                </a:solidFill>
              </a:rPr>
              <a:t>перевірок</a:t>
            </a:r>
            <a:r>
              <a:rPr lang="ru-RU" b="1" dirty="0">
                <a:solidFill>
                  <a:srgbClr val="009049"/>
                </a:solidFill>
              </a:rPr>
              <a:t>: </a:t>
            </a:r>
            <a:r>
              <a:rPr lang="ru-RU" b="1" dirty="0" err="1">
                <a:solidFill>
                  <a:srgbClr val="009049"/>
                </a:solidFill>
              </a:rPr>
              <a:t>проблеми</a:t>
            </a:r>
            <a:r>
              <a:rPr lang="ru-RU" b="1" dirty="0">
                <a:solidFill>
                  <a:srgbClr val="009049"/>
                </a:solidFill>
              </a:rPr>
              <a:t> 2018</a:t>
            </a:r>
          </a:p>
          <a:p>
            <a:pPr algn="ctr"/>
            <a:endParaRPr lang="uk-UA" b="1" dirty="0">
              <a:solidFill>
                <a:srgbClr val="009049"/>
              </a:solidFill>
            </a:endParaRPr>
          </a:p>
          <a:p>
            <a:pPr algn="just"/>
            <a:endParaRPr lang="uk-UA" b="1" dirty="0"/>
          </a:p>
          <a:p>
            <a:pPr algn="just"/>
            <a:endParaRPr lang="uk-UA" b="1" dirty="0"/>
          </a:p>
          <a:p>
            <a:pPr algn="just"/>
            <a:endParaRPr lang="uk-UA" b="1" dirty="0"/>
          </a:p>
          <a:p>
            <a:pPr algn="just"/>
            <a:endParaRPr lang="uk-UA" b="1" dirty="0"/>
          </a:p>
          <a:p>
            <a:pPr algn="just"/>
            <a:endParaRPr lang="uk-UA" b="1" dirty="0"/>
          </a:p>
        </p:txBody>
      </p:sp>
      <p:graphicFrame>
        <p:nvGraphicFramePr>
          <p:cNvPr id="9" name="Таблица 8">
            <a:extLst>
              <a:ext uri="{FF2B5EF4-FFF2-40B4-BE49-F238E27FC236}">
                <a16:creationId xmlns:a16="http://schemas.microsoft.com/office/drawing/2014/main" id="{D4A54D61-A41A-F446-BAF3-A3D76DCE3B52}"/>
              </a:ext>
            </a:extLst>
          </p:cNvPr>
          <p:cNvGraphicFramePr>
            <a:graphicFrameLocks noGrp="1"/>
          </p:cNvGraphicFramePr>
          <p:nvPr/>
        </p:nvGraphicFramePr>
        <p:xfrm>
          <a:off x="2031999" y="719666"/>
          <a:ext cx="9405257" cy="3657600"/>
        </p:xfrm>
        <a:graphic>
          <a:graphicData uri="http://schemas.openxmlformats.org/drawingml/2006/table">
            <a:tbl>
              <a:tblPr firstRow="1" bandRow="1">
                <a:tableStyleId>{5C22544A-7EE6-4342-B048-85BDC9FD1C3A}</a:tableStyleId>
              </a:tblPr>
              <a:tblGrid>
                <a:gridCol w="4847772">
                  <a:extLst>
                    <a:ext uri="{9D8B030D-6E8A-4147-A177-3AD203B41FA5}">
                      <a16:colId xmlns:a16="http://schemas.microsoft.com/office/drawing/2014/main" val="341082087"/>
                    </a:ext>
                  </a:extLst>
                </a:gridCol>
                <a:gridCol w="4557485">
                  <a:extLst>
                    <a:ext uri="{9D8B030D-6E8A-4147-A177-3AD203B41FA5}">
                      <a16:colId xmlns:a16="http://schemas.microsoft.com/office/drawing/2014/main" val="610576605"/>
                    </a:ext>
                  </a:extLst>
                </a:gridCol>
              </a:tblGrid>
              <a:tr h="3460448">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r>
                        <a:rPr lang="uk-UA" b="1" dirty="0">
                          <a:solidFill>
                            <a:schemeClr val="tx1"/>
                          </a:solidFill>
                        </a:rPr>
                        <a:t>Стаття 5 Закону України </a:t>
                      </a:r>
                      <a:r>
                        <a:rPr lang="en-US" b="1" dirty="0">
                          <a:solidFill>
                            <a:schemeClr val="tx1"/>
                          </a:solidFill>
                        </a:rPr>
                        <a:t>№ 877-V </a:t>
                      </a:r>
                      <a:r>
                        <a:rPr lang="uk-UA" b="1" dirty="0">
                          <a:solidFill>
                            <a:schemeClr val="tx1"/>
                          </a:solidFill>
                        </a:rPr>
                        <a:t>«Про основні засади державного нагляду (контролю) у сфері господарської діяльності»: </a:t>
                      </a:r>
                    </a:p>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endParaRPr lang="uk-UA"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endParaRPr lang="uk-UA"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endParaRPr lang="uk-UA"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endParaRPr lang="uk-UA"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tab pos="3635375" algn="l"/>
                        </a:tabLst>
                        <a:defRPr/>
                      </a:pPr>
                      <a:r>
                        <a:rPr lang="uk-UA" b="1" dirty="0">
                          <a:solidFill>
                            <a:schemeClr val="tx1"/>
                          </a:solidFill>
                        </a:rPr>
                        <a:t>… </a:t>
                      </a:r>
                      <a:r>
                        <a:rPr lang="uk-UA" b="1" u="sng" dirty="0">
                          <a:solidFill>
                            <a:schemeClr val="tx1"/>
                          </a:solidFill>
                        </a:rPr>
                        <a:t>Внесення змін до річних планів здійснення заходів державного нагляду (контролю) не допускається, крім випадків зміни найменування суб’єкта господарювання та виправлення технічних помилок</a:t>
                      </a:r>
                      <a:r>
                        <a:rPr lang="uk-UA" b="1" dirty="0">
                          <a:solidFill>
                            <a:schemeClr val="tx1"/>
                          </a:solidFill>
                        </a:rPr>
                        <a:t>.</a:t>
                      </a:r>
                    </a:p>
                    <a:p>
                      <a:pPr marL="0" indent="0">
                        <a:tabLst>
                          <a:tab pos="3635375" algn="l"/>
                        </a:tabLst>
                      </a:pPr>
                      <a:endParaRPr lang="ru-RU" dirty="0">
                        <a:solidFill>
                          <a:schemeClr val="tx1"/>
                        </a:solidFill>
                      </a:endParaRPr>
                    </a:p>
                  </a:txBody>
                  <a:tcPr>
                    <a:solidFill>
                      <a:schemeClr val="bg1"/>
                    </a:solidFill>
                  </a:tcPr>
                </a:tc>
                <a:tc>
                  <a:txBody>
                    <a:bodyPr/>
                    <a:lstStyle/>
                    <a:p>
                      <a:pPr algn="l"/>
                      <a:r>
                        <a:rPr lang="ru-RU" dirty="0">
                          <a:solidFill>
                            <a:schemeClr val="tx1"/>
                          </a:solidFill>
                        </a:rPr>
                        <a:t>Порядок </a:t>
                      </a:r>
                      <a:r>
                        <a:rPr lang="ru-RU" dirty="0" err="1">
                          <a:solidFill>
                            <a:schemeClr val="tx1"/>
                          </a:solidFill>
                        </a:rPr>
                        <a:t>формування</a:t>
                      </a:r>
                      <a:r>
                        <a:rPr lang="ru-RU" dirty="0">
                          <a:solidFill>
                            <a:schemeClr val="tx1"/>
                          </a:solidFill>
                        </a:rPr>
                        <a:t> плану-</a:t>
                      </a:r>
                      <a:r>
                        <a:rPr lang="ru-RU" dirty="0" err="1">
                          <a:solidFill>
                            <a:schemeClr val="tx1"/>
                          </a:solidFill>
                        </a:rPr>
                        <a:t>графіка</a:t>
                      </a:r>
                      <a:r>
                        <a:rPr lang="ru-RU" dirty="0">
                          <a:solidFill>
                            <a:schemeClr val="tx1"/>
                          </a:solidFill>
                        </a:rPr>
                        <a:t> </a:t>
                      </a:r>
                      <a:r>
                        <a:rPr lang="ru-RU" dirty="0" err="1">
                          <a:solidFill>
                            <a:schemeClr val="tx1"/>
                          </a:solidFill>
                        </a:rPr>
                        <a:t>проведення</a:t>
                      </a:r>
                      <a:r>
                        <a:rPr lang="ru-RU" dirty="0">
                          <a:solidFill>
                            <a:schemeClr val="tx1"/>
                          </a:solidFill>
                        </a:rPr>
                        <a:t> </a:t>
                      </a:r>
                      <a:r>
                        <a:rPr lang="ru-RU" dirty="0" err="1">
                          <a:solidFill>
                            <a:schemeClr val="tx1"/>
                          </a:solidFill>
                        </a:rPr>
                        <a:t>документальних</a:t>
                      </a:r>
                      <a:r>
                        <a:rPr lang="ru-RU" dirty="0">
                          <a:solidFill>
                            <a:schemeClr val="tx1"/>
                          </a:solidFill>
                        </a:rPr>
                        <a:t> </a:t>
                      </a:r>
                      <a:r>
                        <a:rPr lang="ru-RU" dirty="0" err="1">
                          <a:solidFill>
                            <a:schemeClr val="tx1"/>
                          </a:solidFill>
                        </a:rPr>
                        <a:t>планових</a:t>
                      </a:r>
                      <a:r>
                        <a:rPr lang="ru-RU" dirty="0">
                          <a:solidFill>
                            <a:schemeClr val="tx1"/>
                          </a:solidFill>
                        </a:rPr>
                        <a:t> </a:t>
                      </a:r>
                      <a:r>
                        <a:rPr lang="ru-RU" dirty="0" err="1">
                          <a:solidFill>
                            <a:schemeClr val="tx1"/>
                          </a:solidFill>
                        </a:rPr>
                        <a:t>перевірок</a:t>
                      </a:r>
                      <a:r>
                        <a:rPr lang="ru-RU" dirty="0">
                          <a:solidFill>
                            <a:schemeClr val="tx1"/>
                          </a:solidFill>
                        </a:rPr>
                        <a:t> </a:t>
                      </a:r>
                      <a:r>
                        <a:rPr lang="ru-RU" dirty="0" err="1">
                          <a:solidFill>
                            <a:schemeClr val="tx1"/>
                          </a:solidFill>
                        </a:rPr>
                        <a:t>платників</a:t>
                      </a:r>
                      <a:r>
                        <a:rPr lang="ru-RU" dirty="0">
                          <a:solidFill>
                            <a:schemeClr val="tx1"/>
                          </a:solidFill>
                        </a:rPr>
                        <a:t> </a:t>
                      </a:r>
                      <a:r>
                        <a:rPr lang="ru-RU" dirty="0" err="1">
                          <a:solidFill>
                            <a:schemeClr val="tx1"/>
                          </a:solidFill>
                        </a:rPr>
                        <a:t>податків</a:t>
                      </a:r>
                      <a:r>
                        <a:rPr lang="ru-RU" dirty="0">
                          <a:solidFill>
                            <a:schemeClr val="tx1"/>
                          </a:solidFill>
                        </a:rPr>
                        <a:t> / Наказ </a:t>
                      </a:r>
                      <a:r>
                        <a:rPr lang="ru-RU" dirty="0" err="1">
                          <a:solidFill>
                            <a:schemeClr val="tx1"/>
                          </a:solidFill>
                        </a:rPr>
                        <a:t>Мінфіна</a:t>
                      </a:r>
                      <a:r>
                        <a:rPr lang="ru-RU" dirty="0">
                          <a:solidFill>
                            <a:schemeClr val="tx1"/>
                          </a:solidFill>
                        </a:rPr>
                        <a:t>  </a:t>
                      </a:r>
                      <a:r>
                        <a:rPr lang="ru-RU" dirty="0" err="1">
                          <a:solidFill>
                            <a:schemeClr val="tx1"/>
                          </a:solidFill>
                        </a:rPr>
                        <a:t>від</a:t>
                      </a:r>
                      <a:r>
                        <a:rPr lang="ru-RU" dirty="0">
                          <a:solidFill>
                            <a:schemeClr val="tx1"/>
                          </a:solidFill>
                        </a:rPr>
                        <a:t> 02 </a:t>
                      </a:r>
                      <a:r>
                        <a:rPr lang="ru-RU" dirty="0" err="1">
                          <a:solidFill>
                            <a:schemeClr val="tx1"/>
                          </a:solidFill>
                        </a:rPr>
                        <a:t>червня</a:t>
                      </a:r>
                      <a:r>
                        <a:rPr lang="ru-RU" dirty="0">
                          <a:solidFill>
                            <a:schemeClr val="tx1"/>
                          </a:solidFill>
                        </a:rPr>
                        <a:t> 2015 року </a:t>
                      </a:r>
                      <a:r>
                        <a:rPr lang="en-US" dirty="0">
                          <a:solidFill>
                            <a:schemeClr val="tx1"/>
                          </a:solidFill>
                        </a:rPr>
                        <a:t>N 524</a:t>
                      </a:r>
                    </a:p>
                    <a:p>
                      <a:pPr algn="l"/>
                      <a:r>
                        <a:rPr lang="en-US" dirty="0">
                          <a:solidFill>
                            <a:schemeClr val="tx1"/>
                          </a:solidFill>
                        </a:rPr>
                        <a:t>(</a:t>
                      </a:r>
                      <a:r>
                        <a:rPr lang="ru-RU" dirty="0">
                          <a:solidFill>
                            <a:schemeClr val="tx1"/>
                          </a:solidFill>
                        </a:rPr>
                        <a:t>у </a:t>
                      </a:r>
                      <a:r>
                        <a:rPr lang="ru-RU" dirty="0" err="1">
                          <a:solidFill>
                            <a:schemeClr val="tx1"/>
                          </a:solidFill>
                        </a:rPr>
                        <a:t>редакції</a:t>
                      </a:r>
                      <a:r>
                        <a:rPr lang="ru-RU" dirty="0">
                          <a:solidFill>
                            <a:schemeClr val="tx1"/>
                          </a:solidFill>
                        </a:rPr>
                        <a:t> наказу </a:t>
                      </a:r>
                      <a:r>
                        <a:rPr lang="ru-RU" dirty="0" err="1">
                          <a:solidFill>
                            <a:schemeClr val="tx1"/>
                          </a:solidFill>
                        </a:rPr>
                        <a:t>Мінфіна</a:t>
                      </a:r>
                      <a:r>
                        <a:rPr lang="ru-RU" dirty="0">
                          <a:solidFill>
                            <a:schemeClr val="tx1"/>
                          </a:solidFill>
                        </a:rPr>
                        <a:t> </a:t>
                      </a:r>
                      <a:r>
                        <a:rPr lang="ru-RU" u="sng" dirty="0" err="1">
                          <a:solidFill>
                            <a:schemeClr val="tx1"/>
                          </a:solidFill>
                        </a:rPr>
                        <a:t>від</a:t>
                      </a:r>
                      <a:r>
                        <a:rPr lang="ru-RU" u="sng" dirty="0">
                          <a:solidFill>
                            <a:schemeClr val="tx1"/>
                          </a:solidFill>
                        </a:rPr>
                        <a:t> 26 </a:t>
                      </a:r>
                      <a:r>
                        <a:rPr lang="ru-RU" u="sng" dirty="0" err="1">
                          <a:solidFill>
                            <a:schemeClr val="tx1"/>
                          </a:solidFill>
                        </a:rPr>
                        <a:t>березня</a:t>
                      </a:r>
                      <a:r>
                        <a:rPr lang="ru-RU" u="sng" dirty="0">
                          <a:solidFill>
                            <a:schemeClr val="tx1"/>
                          </a:solidFill>
                        </a:rPr>
                        <a:t> 2018 року за </a:t>
                      </a:r>
                      <a:r>
                        <a:rPr lang="en-US" u="sng" dirty="0">
                          <a:solidFill>
                            <a:schemeClr val="tx1"/>
                          </a:solidFill>
                        </a:rPr>
                        <a:t>N 386</a:t>
                      </a:r>
                      <a:r>
                        <a:rPr lang="en-US" dirty="0">
                          <a:solidFill>
                            <a:schemeClr val="tx1"/>
                          </a:solidFill>
                        </a:rPr>
                        <a:t>)</a:t>
                      </a:r>
                    </a:p>
                    <a:p>
                      <a:pPr algn="l"/>
                      <a:endParaRPr lang="ru-RU" dirty="0">
                        <a:solidFill>
                          <a:schemeClr val="tx1"/>
                        </a:solidFill>
                      </a:endParaRPr>
                    </a:p>
                    <a:p>
                      <a:pPr algn="l"/>
                      <a:r>
                        <a:rPr lang="ru-RU" dirty="0" err="1">
                          <a:solidFill>
                            <a:schemeClr val="tx1"/>
                          </a:solidFill>
                        </a:rPr>
                        <a:t>Оновлення</a:t>
                      </a:r>
                      <a:r>
                        <a:rPr lang="ru-RU" dirty="0">
                          <a:solidFill>
                            <a:schemeClr val="tx1"/>
                          </a:solidFill>
                        </a:rPr>
                        <a:t> </a:t>
                      </a:r>
                      <a:r>
                        <a:rPr lang="ru-RU" dirty="0" err="1">
                          <a:solidFill>
                            <a:schemeClr val="tx1"/>
                          </a:solidFill>
                        </a:rPr>
                        <a:t>річного</a:t>
                      </a:r>
                      <a:r>
                        <a:rPr lang="ru-RU" dirty="0">
                          <a:solidFill>
                            <a:schemeClr val="tx1"/>
                          </a:solidFill>
                        </a:rPr>
                        <a:t> плану-</a:t>
                      </a:r>
                      <a:r>
                        <a:rPr lang="ru-RU" dirty="0" err="1">
                          <a:solidFill>
                            <a:schemeClr val="tx1"/>
                          </a:solidFill>
                        </a:rPr>
                        <a:t>графіка</a:t>
                      </a:r>
                      <a:r>
                        <a:rPr lang="ru-RU" dirty="0">
                          <a:solidFill>
                            <a:schemeClr val="tx1"/>
                          </a:solidFill>
                        </a:rPr>
                        <a:t> </a:t>
                      </a:r>
                      <a:r>
                        <a:rPr lang="ru-RU" dirty="0" err="1">
                          <a:solidFill>
                            <a:schemeClr val="tx1"/>
                          </a:solidFill>
                        </a:rPr>
                        <a:t>здійснюється</a:t>
                      </a:r>
                      <a:r>
                        <a:rPr lang="ru-RU" dirty="0">
                          <a:solidFill>
                            <a:schemeClr val="tx1"/>
                          </a:solidFill>
                        </a:rPr>
                        <a:t> у </a:t>
                      </a:r>
                      <a:r>
                        <a:rPr lang="ru-RU" dirty="0" err="1">
                          <a:solidFill>
                            <a:schemeClr val="tx1"/>
                          </a:solidFill>
                        </a:rPr>
                        <a:t>разі</a:t>
                      </a:r>
                      <a:r>
                        <a:rPr lang="ru-RU" dirty="0">
                          <a:solidFill>
                            <a:schemeClr val="tx1"/>
                          </a:solidFill>
                        </a:rPr>
                        <a:t> </a:t>
                      </a:r>
                      <a:r>
                        <a:rPr lang="ru-RU" dirty="0" err="1">
                          <a:solidFill>
                            <a:schemeClr val="tx1"/>
                          </a:solidFill>
                        </a:rPr>
                        <a:t>його</a:t>
                      </a:r>
                      <a:r>
                        <a:rPr lang="ru-RU" dirty="0">
                          <a:solidFill>
                            <a:schemeClr val="tx1"/>
                          </a:solidFill>
                        </a:rPr>
                        <a:t> </a:t>
                      </a:r>
                      <a:r>
                        <a:rPr lang="ru-RU" dirty="0" err="1">
                          <a:solidFill>
                            <a:schemeClr val="tx1"/>
                          </a:solidFill>
                        </a:rPr>
                        <a:t>коригування</a:t>
                      </a:r>
                      <a:r>
                        <a:rPr lang="ru-RU" dirty="0">
                          <a:solidFill>
                            <a:schemeClr val="tx1"/>
                          </a:solidFill>
                        </a:rPr>
                        <a:t>.</a:t>
                      </a:r>
                    </a:p>
                    <a:p>
                      <a:pPr algn="l"/>
                      <a:endParaRPr lang="ru-RU" dirty="0">
                        <a:solidFill>
                          <a:schemeClr val="tx1"/>
                        </a:solidFill>
                      </a:endParaRPr>
                    </a:p>
                    <a:p>
                      <a:pPr algn="l"/>
                      <a:endParaRPr lang="en-US" dirty="0">
                        <a:solidFill>
                          <a:schemeClr val="tx1"/>
                        </a:solidFill>
                      </a:endParaRPr>
                    </a:p>
                    <a:p>
                      <a:pPr algn="l"/>
                      <a:endParaRPr lang="en-US" dirty="0">
                        <a:solidFill>
                          <a:schemeClr val="tx1"/>
                        </a:solidFill>
                      </a:endParaRPr>
                    </a:p>
                  </a:txBody>
                  <a:tcPr>
                    <a:solidFill>
                      <a:schemeClr val="bg1"/>
                    </a:solidFill>
                  </a:tcPr>
                </a:tc>
                <a:extLst>
                  <a:ext uri="{0D108BD9-81ED-4DB2-BD59-A6C34878D82A}">
                    <a16:rowId xmlns:a16="http://schemas.microsoft.com/office/drawing/2014/main" val="4217683112"/>
                  </a:ext>
                </a:extLst>
              </a:tr>
            </a:tbl>
          </a:graphicData>
        </a:graphic>
      </p:graphicFrame>
      <p:sp>
        <p:nvSpPr>
          <p:cNvPr id="10" name="Прямоугольник 9">
            <a:extLst>
              <a:ext uri="{FF2B5EF4-FFF2-40B4-BE49-F238E27FC236}">
                <a16:creationId xmlns:a16="http://schemas.microsoft.com/office/drawing/2014/main" id="{C417AC28-2892-9542-8007-A4F641D5784E}"/>
              </a:ext>
            </a:extLst>
          </p:cNvPr>
          <p:cNvSpPr/>
          <p:nvPr/>
        </p:nvSpPr>
        <p:spPr>
          <a:xfrm>
            <a:off x="1878227" y="4891315"/>
            <a:ext cx="9324545" cy="707886"/>
          </a:xfrm>
          <a:prstGeom prst="rect">
            <a:avLst/>
          </a:prstGeom>
        </p:spPr>
        <p:txBody>
          <a:bodyPr wrap="square">
            <a:spAutoFit/>
          </a:bodyPr>
          <a:lstStyle/>
          <a:p>
            <a:pPr algn="ctr"/>
            <a:r>
              <a:rPr lang="uk-UA" sz="2000" b="1" u="sng" dirty="0">
                <a:solidFill>
                  <a:srgbClr val="FF0000"/>
                </a:solidFill>
              </a:rPr>
              <a:t>Тож чи правомірні внесення змін до річного Плану-графіку перевірок після його затвердження та оприлюднення на сайті ДФС ?!</a:t>
            </a:r>
          </a:p>
        </p:txBody>
      </p:sp>
    </p:spTree>
    <p:extLst>
      <p:ext uri="{BB962C8B-B14F-4D97-AF65-F5344CB8AC3E}">
        <p14:creationId xmlns:p14="http://schemas.microsoft.com/office/powerpoint/2010/main" val="3283146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31</a:t>
            </a:fld>
            <a:endParaRPr lang="ru-RU" dirty="0">
              <a:solidFill>
                <a:srgbClr val="007832"/>
              </a:solidFill>
            </a:endParaRPr>
          </a:p>
        </p:txBody>
      </p:sp>
      <p:sp>
        <p:nvSpPr>
          <p:cNvPr id="3" name="TextBox 2">
            <a:extLst>
              <a:ext uri="{FF2B5EF4-FFF2-40B4-BE49-F238E27FC236}">
                <a16:creationId xmlns:a16="http://schemas.microsoft.com/office/drawing/2014/main" id="{C2CD2F78-7D06-0C47-8959-AECAF81F047F}"/>
              </a:ext>
            </a:extLst>
          </p:cNvPr>
          <p:cNvSpPr txBox="1"/>
          <p:nvPr/>
        </p:nvSpPr>
        <p:spPr>
          <a:xfrm>
            <a:off x="2247441" y="661012"/>
            <a:ext cx="9331287" cy="5355312"/>
          </a:xfrm>
          <a:prstGeom prst="rect">
            <a:avLst/>
          </a:prstGeom>
          <a:noFill/>
        </p:spPr>
        <p:txBody>
          <a:bodyPr wrap="square" rtlCol="0">
            <a:spAutoFit/>
          </a:bodyPr>
          <a:lstStyle/>
          <a:p>
            <a:pPr algn="just"/>
            <a:r>
              <a:rPr lang="ru-RU" dirty="0"/>
              <a:t>Разом з </a:t>
            </a:r>
            <a:r>
              <a:rPr lang="ru-RU" dirty="0" err="1"/>
              <a:t>тим</a:t>
            </a:r>
            <a:r>
              <a:rPr lang="ru-RU" dirty="0"/>
              <a:t>, у </a:t>
            </a:r>
            <a:r>
              <a:rPr lang="ru-RU" dirty="0" err="1"/>
              <a:t>розділах</a:t>
            </a:r>
            <a:r>
              <a:rPr lang="ru-RU" dirty="0"/>
              <a:t> </a:t>
            </a:r>
            <a:r>
              <a:rPr lang="en-US" dirty="0"/>
              <a:t>III-V </a:t>
            </a:r>
            <a:r>
              <a:rPr lang="ru-RU" dirty="0"/>
              <a:t>Порядку </a:t>
            </a:r>
            <a:r>
              <a:rPr lang="ru-RU" b="1" dirty="0"/>
              <a:t>не </a:t>
            </a:r>
            <a:r>
              <a:rPr lang="ru-RU" b="1" dirty="0" err="1"/>
              <a:t>передбачено</a:t>
            </a:r>
            <a:r>
              <a:rPr lang="ru-RU" b="1" dirty="0"/>
              <a:t> </a:t>
            </a:r>
            <a:r>
              <a:rPr lang="ru-RU" b="1" dirty="0" err="1"/>
              <a:t>можливість</a:t>
            </a:r>
            <a:r>
              <a:rPr lang="ru-RU" b="1" dirty="0"/>
              <a:t> </a:t>
            </a:r>
            <a:r>
              <a:rPr lang="ru-RU" b="1" dirty="0" err="1"/>
              <a:t>коригування</a:t>
            </a:r>
            <a:r>
              <a:rPr lang="ru-RU" b="1" dirty="0"/>
              <a:t> у поточному </a:t>
            </a:r>
            <a:r>
              <a:rPr lang="ru-RU" b="1" dirty="0" err="1"/>
              <a:t>році</a:t>
            </a:r>
            <a:r>
              <a:rPr lang="ru-RU" b="1" dirty="0"/>
              <a:t> </a:t>
            </a:r>
            <a:r>
              <a:rPr lang="ru-RU" b="1" dirty="0" err="1"/>
              <a:t>вже</a:t>
            </a:r>
            <a:r>
              <a:rPr lang="ru-RU" b="1" dirty="0"/>
              <a:t> </a:t>
            </a:r>
            <a:r>
              <a:rPr lang="ru-RU" b="1" dirty="0" err="1"/>
              <a:t>сформованого</a:t>
            </a:r>
            <a:r>
              <a:rPr lang="ru-RU" b="1" dirty="0"/>
              <a:t> і </a:t>
            </a:r>
            <a:r>
              <a:rPr lang="ru-RU" b="1" dirty="0" err="1"/>
              <a:t>затвердженого</a:t>
            </a:r>
            <a:r>
              <a:rPr lang="ru-RU" b="1" dirty="0"/>
              <a:t> </a:t>
            </a:r>
            <a:r>
              <a:rPr lang="ru-RU" b="1" dirty="0" err="1"/>
              <a:t>річного</a:t>
            </a:r>
            <a:r>
              <a:rPr lang="ru-RU" b="1" dirty="0"/>
              <a:t> плану-</a:t>
            </a:r>
            <a:r>
              <a:rPr lang="ru-RU" b="1" dirty="0" err="1"/>
              <a:t>графіка</a:t>
            </a:r>
            <a:r>
              <a:rPr lang="ru-RU" dirty="0"/>
              <a:t> </a:t>
            </a:r>
            <a:r>
              <a:rPr lang="ru-RU" dirty="0" err="1"/>
              <a:t>проведення</a:t>
            </a:r>
            <a:r>
              <a:rPr lang="ru-RU" dirty="0"/>
              <a:t> </a:t>
            </a:r>
            <a:r>
              <a:rPr lang="ru-RU" dirty="0" err="1"/>
              <a:t>перевірок</a:t>
            </a:r>
            <a:r>
              <a:rPr lang="ru-RU" dirty="0"/>
              <a:t> шляхом </a:t>
            </a:r>
            <a:r>
              <a:rPr lang="ru-RU" dirty="0" err="1"/>
              <a:t>включення</a:t>
            </a:r>
            <a:r>
              <a:rPr lang="ru-RU" dirty="0"/>
              <a:t> до </a:t>
            </a:r>
            <a:r>
              <a:rPr lang="ru-RU" dirty="0" err="1"/>
              <a:t>нього</a:t>
            </a:r>
            <a:r>
              <a:rPr lang="ru-RU" dirty="0"/>
              <a:t> </a:t>
            </a:r>
            <a:r>
              <a:rPr lang="ru-RU" dirty="0" err="1"/>
              <a:t>нових</a:t>
            </a:r>
            <a:r>
              <a:rPr lang="ru-RU" dirty="0"/>
              <a:t> </a:t>
            </a:r>
            <a:r>
              <a:rPr lang="ru-RU" dirty="0" err="1"/>
              <a:t>платників</a:t>
            </a:r>
            <a:r>
              <a:rPr lang="ru-RU" dirty="0"/>
              <a:t> </a:t>
            </a:r>
            <a:r>
              <a:rPr lang="ru-RU" dirty="0" err="1"/>
              <a:t>податків</a:t>
            </a:r>
            <a:r>
              <a:rPr lang="ru-RU" dirty="0"/>
              <a:t>.</a:t>
            </a:r>
          </a:p>
          <a:p>
            <a:pPr algn="just"/>
            <a:endParaRPr lang="ru-RU" dirty="0"/>
          </a:p>
          <a:p>
            <a:pPr algn="just"/>
            <a:r>
              <a:rPr lang="ru-RU" dirty="0" err="1"/>
              <a:t>Крім</a:t>
            </a:r>
            <a:r>
              <a:rPr lang="ru-RU" dirty="0"/>
              <a:t> того, </a:t>
            </a:r>
            <a:r>
              <a:rPr lang="ru-RU" dirty="0" err="1"/>
              <a:t>таке</a:t>
            </a:r>
            <a:r>
              <a:rPr lang="ru-RU" dirty="0"/>
              <a:t> "</a:t>
            </a:r>
            <a:r>
              <a:rPr lang="ru-RU" dirty="0" err="1"/>
              <a:t>коригування</a:t>
            </a:r>
            <a:r>
              <a:rPr lang="ru-RU" dirty="0"/>
              <a:t>" </a:t>
            </a:r>
            <a:r>
              <a:rPr lang="ru-RU" dirty="0" err="1"/>
              <a:t>суперечить</a:t>
            </a:r>
            <a:r>
              <a:rPr lang="ru-RU" dirty="0"/>
              <a:t> </a:t>
            </a:r>
            <a:r>
              <a:rPr lang="ru-RU" dirty="0" err="1"/>
              <a:t>положенням</a:t>
            </a:r>
            <a:r>
              <a:rPr lang="ru-RU" dirty="0"/>
              <a:t> про </a:t>
            </a:r>
            <a:r>
              <a:rPr lang="ru-RU" dirty="0" err="1"/>
              <a:t>планові</a:t>
            </a:r>
            <a:r>
              <a:rPr lang="ru-RU" dirty="0"/>
              <a:t> заходи </a:t>
            </a:r>
            <a:r>
              <a:rPr lang="ru-RU" dirty="0" err="1"/>
              <a:t>зі</a:t>
            </a:r>
            <a:r>
              <a:rPr lang="ru-RU" dirty="0"/>
              <a:t> </a:t>
            </a:r>
            <a:r>
              <a:rPr lang="ru-RU" dirty="0" err="1"/>
              <a:t>здійснення</a:t>
            </a:r>
            <a:r>
              <a:rPr lang="ru-RU" dirty="0"/>
              <a:t> державного </a:t>
            </a:r>
            <a:r>
              <a:rPr lang="ru-RU" dirty="0" err="1"/>
              <a:t>нагляду</a:t>
            </a:r>
            <a:r>
              <a:rPr lang="ru-RU" dirty="0"/>
              <a:t> (контролю), </a:t>
            </a:r>
            <a:r>
              <a:rPr lang="ru-RU" dirty="0" err="1"/>
              <a:t>що</a:t>
            </a:r>
            <a:r>
              <a:rPr lang="ru-RU" dirty="0"/>
              <a:t> </a:t>
            </a:r>
            <a:r>
              <a:rPr lang="ru-RU" dirty="0" err="1"/>
              <a:t>врегульовані</a:t>
            </a:r>
            <a:r>
              <a:rPr lang="ru-RU" dirty="0"/>
              <a:t> </a:t>
            </a:r>
            <a:r>
              <a:rPr lang="ru-RU" dirty="0">
                <a:hlinkClick r:id="rId3" tooltip="Про основні засади державного нагляду (контролю) у сфері господарської діяльності; нормативно-правовий акт № 877-V від 05.04.2007"/>
              </a:rPr>
              <a:t>Законом України "Про основні засади державного нагляду (контролю) у сфері господарської діяльності"</a:t>
            </a:r>
            <a:r>
              <a:rPr lang="ru-RU" dirty="0"/>
              <a:t>, </a:t>
            </a:r>
            <a:r>
              <a:rPr lang="ru-RU" dirty="0" err="1"/>
              <a:t>відповідно</a:t>
            </a:r>
            <a:r>
              <a:rPr lang="ru-RU" dirty="0"/>
              <a:t> до ч. 1 ст. 5 </a:t>
            </a:r>
            <a:r>
              <a:rPr lang="ru-RU" dirty="0" err="1"/>
              <a:t>якого</a:t>
            </a:r>
            <a:r>
              <a:rPr lang="ru-RU" dirty="0"/>
              <a:t> </a:t>
            </a:r>
            <a:r>
              <a:rPr lang="ru-RU" b="1" dirty="0" err="1"/>
              <a:t>внесення</a:t>
            </a:r>
            <a:r>
              <a:rPr lang="ru-RU" b="1" dirty="0"/>
              <a:t> </a:t>
            </a:r>
            <a:r>
              <a:rPr lang="ru-RU" b="1" dirty="0" err="1"/>
              <a:t>змін</a:t>
            </a:r>
            <a:r>
              <a:rPr lang="ru-RU" b="1" dirty="0"/>
              <a:t> до </a:t>
            </a:r>
            <a:r>
              <a:rPr lang="ru-RU" b="1" dirty="0" err="1"/>
              <a:t>річних</a:t>
            </a:r>
            <a:r>
              <a:rPr lang="ru-RU" b="1" dirty="0"/>
              <a:t> </a:t>
            </a:r>
            <a:r>
              <a:rPr lang="ru-RU" b="1" dirty="0" err="1"/>
              <a:t>планів</a:t>
            </a:r>
            <a:r>
              <a:rPr lang="ru-RU" b="1" dirty="0"/>
              <a:t> </a:t>
            </a:r>
            <a:r>
              <a:rPr lang="ru-RU" b="1" dirty="0" err="1"/>
              <a:t>здійснення</a:t>
            </a:r>
            <a:r>
              <a:rPr lang="ru-RU" b="1" dirty="0"/>
              <a:t> </a:t>
            </a:r>
            <a:r>
              <a:rPr lang="ru-RU" b="1" dirty="0" err="1"/>
              <a:t>заходів</a:t>
            </a:r>
            <a:r>
              <a:rPr lang="ru-RU" b="1" dirty="0"/>
              <a:t> державного </a:t>
            </a:r>
            <a:r>
              <a:rPr lang="ru-RU" b="1" dirty="0" err="1"/>
              <a:t>нагляду</a:t>
            </a:r>
            <a:r>
              <a:rPr lang="ru-RU" b="1" dirty="0"/>
              <a:t> (контролю) не </a:t>
            </a:r>
            <a:r>
              <a:rPr lang="ru-RU" b="1" dirty="0" err="1"/>
              <a:t>допускається</a:t>
            </a:r>
            <a:r>
              <a:rPr lang="ru-RU" dirty="0"/>
              <a:t>, </a:t>
            </a:r>
            <a:r>
              <a:rPr lang="ru-RU" dirty="0" err="1"/>
              <a:t>крім</a:t>
            </a:r>
            <a:r>
              <a:rPr lang="ru-RU" dirty="0"/>
              <a:t> </a:t>
            </a:r>
            <a:r>
              <a:rPr lang="ru-RU" dirty="0" err="1"/>
              <a:t>випадків</a:t>
            </a:r>
            <a:r>
              <a:rPr lang="ru-RU" dirty="0"/>
              <a:t> </a:t>
            </a:r>
            <a:r>
              <a:rPr lang="ru-RU" dirty="0" err="1"/>
              <a:t>зміни</a:t>
            </a:r>
            <a:r>
              <a:rPr lang="ru-RU" dirty="0"/>
              <a:t> </a:t>
            </a:r>
            <a:r>
              <a:rPr lang="ru-RU" dirty="0" err="1"/>
              <a:t>найменування</a:t>
            </a:r>
            <a:r>
              <a:rPr lang="ru-RU" dirty="0"/>
              <a:t> </a:t>
            </a:r>
            <a:r>
              <a:rPr lang="ru-RU" dirty="0" err="1"/>
              <a:t>суб'єкта</a:t>
            </a:r>
            <a:r>
              <a:rPr lang="ru-RU" dirty="0"/>
              <a:t> </a:t>
            </a:r>
            <a:r>
              <a:rPr lang="ru-RU" dirty="0" err="1"/>
              <a:t>господарювання</a:t>
            </a:r>
            <a:r>
              <a:rPr lang="ru-RU" dirty="0"/>
              <a:t> та </a:t>
            </a:r>
            <a:r>
              <a:rPr lang="ru-RU" dirty="0" err="1"/>
              <a:t>виправлення</a:t>
            </a:r>
            <a:r>
              <a:rPr lang="ru-RU" dirty="0"/>
              <a:t> </a:t>
            </a:r>
            <a:r>
              <a:rPr lang="ru-RU" dirty="0" err="1"/>
              <a:t>технічних</a:t>
            </a:r>
            <a:r>
              <a:rPr lang="ru-RU" dirty="0"/>
              <a:t> </a:t>
            </a:r>
            <a:r>
              <a:rPr lang="ru-RU" dirty="0" err="1"/>
              <a:t>помилок</a:t>
            </a:r>
            <a:r>
              <a:rPr lang="ru-RU" dirty="0"/>
              <a:t>.</a:t>
            </a:r>
          </a:p>
          <a:p>
            <a:pPr algn="just"/>
            <a:endParaRPr lang="ru-RU" dirty="0"/>
          </a:p>
          <a:p>
            <a:pPr algn="just"/>
            <a:r>
              <a:rPr lang="ru-RU" dirty="0" err="1"/>
              <a:t>Оскільки</a:t>
            </a:r>
            <a:r>
              <a:rPr lang="ru-RU" dirty="0"/>
              <a:t> </a:t>
            </a:r>
            <a:r>
              <a:rPr lang="ru-RU" dirty="0" err="1"/>
              <a:t>згідно</a:t>
            </a:r>
            <a:r>
              <a:rPr lang="ru-RU" dirty="0"/>
              <a:t> чинного </a:t>
            </a:r>
            <a:r>
              <a:rPr lang="ru-RU" dirty="0" err="1"/>
              <a:t>законодавства</a:t>
            </a:r>
            <a:r>
              <a:rPr lang="ru-RU" dirty="0"/>
              <a:t> </a:t>
            </a:r>
            <a:r>
              <a:rPr lang="ru-RU" dirty="0" err="1"/>
              <a:t>України</a:t>
            </a:r>
            <a:r>
              <a:rPr lang="ru-RU" dirty="0"/>
              <a:t> у </a:t>
            </a:r>
            <a:r>
              <a:rPr lang="ru-RU" dirty="0" err="1"/>
              <a:t>податкових</a:t>
            </a:r>
            <a:r>
              <a:rPr lang="ru-RU" dirty="0"/>
              <a:t> </a:t>
            </a:r>
            <a:r>
              <a:rPr lang="ru-RU" dirty="0" err="1"/>
              <a:t>органів</a:t>
            </a:r>
            <a:r>
              <a:rPr lang="ru-RU" dirty="0"/>
              <a:t> </a:t>
            </a:r>
            <a:r>
              <a:rPr lang="ru-RU" dirty="0" err="1"/>
              <a:t>відсутні</a:t>
            </a:r>
            <a:r>
              <a:rPr lang="ru-RU" dirty="0"/>
              <a:t> </a:t>
            </a:r>
            <a:r>
              <a:rPr lang="ru-RU" dirty="0" err="1"/>
              <a:t>повноваження</a:t>
            </a:r>
            <a:r>
              <a:rPr lang="ru-RU" dirty="0"/>
              <a:t> </a:t>
            </a:r>
            <a:r>
              <a:rPr lang="ru-RU" dirty="0" err="1"/>
              <a:t>щодо</a:t>
            </a:r>
            <a:r>
              <a:rPr lang="ru-RU" dirty="0"/>
              <a:t> </a:t>
            </a:r>
            <a:r>
              <a:rPr lang="ru-RU" dirty="0" err="1"/>
              <a:t>коригування</a:t>
            </a:r>
            <a:r>
              <a:rPr lang="ru-RU" dirty="0"/>
              <a:t> у поточному </a:t>
            </a:r>
            <a:r>
              <a:rPr lang="ru-RU" dirty="0" err="1"/>
              <a:t>році</a:t>
            </a:r>
            <a:r>
              <a:rPr lang="ru-RU" dirty="0"/>
              <a:t> </a:t>
            </a:r>
            <a:r>
              <a:rPr lang="ru-RU" dirty="0" err="1"/>
              <a:t>вже</a:t>
            </a:r>
            <a:r>
              <a:rPr lang="ru-RU" dirty="0"/>
              <a:t> </a:t>
            </a:r>
            <a:r>
              <a:rPr lang="ru-RU" dirty="0" err="1"/>
              <a:t>сформованого</a:t>
            </a:r>
            <a:r>
              <a:rPr lang="ru-RU" dirty="0"/>
              <a:t> і </a:t>
            </a:r>
            <a:r>
              <a:rPr lang="ru-RU" dirty="0" err="1"/>
              <a:t>затвердженого</a:t>
            </a:r>
            <a:r>
              <a:rPr lang="ru-RU" dirty="0"/>
              <a:t> </a:t>
            </a:r>
            <a:r>
              <a:rPr lang="ru-RU" dirty="0" err="1"/>
              <a:t>річного</a:t>
            </a:r>
            <a:r>
              <a:rPr lang="ru-RU" dirty="0"/>
              <a:t> плану-</a:t>
            </a:r>
            <a:r>
              <a:rPr lang="ru-RU" dirty="0" err="1"/>
              <a:t>графіка</a:t>
            </a:r>
            <a:r>
              <a:rPr lang="ru-RU" dirty="0"/>
              <a:t> </a:t>
            </a:r>
            <a:r>
              <a:rPr lang="ru-RU" dirty="0" err="1"/>
              <a:t>проведення</a:t>
            </a:r>
            <a:r>
              <a:rPr lang="ru-RU" dirty="0"/>
              <a:t> </a:t>
            </a:r>
            <a:r>
              <a:rPr lang="ru-RU" dirty="0" err="1"/>
              <a:t>перевірок</a:t>
            </a:r>
            <a:r>
              <a:rPr lang="ru-RU" dirty="0"/>
              <a:t> шляхом </a:t>
            </a:r>
            <a:r>
              <a:rPr lang="ru-RU" dirty="0" err="1"/>
              <a:t>включення</a:t>
            </a:r>
            <a:r>
              <a:rPr lang="ru-RU" dirty="0"/>
              <a:t> до </a:t>
            </a:r>
            <a:r>
              <a:rPr lang="ru-RU" dirty="0" err="1"/>
              <a:t>нього</a:t>
            </a:r>
            <a:r>
              <a:rPr lang="ru-RU" dirty="0"/>
              <a:t> </a:t>
            </a:r>
            <a:r>
              <a:rPr lang="ru-RU" dirty="0" err="1"/>
              <a:t>нових</a:t>
            </a:r>
            <a:r>
              <a:rPr lang="ru-RU" dirty="0"/>
              <a:t> </a:t>
            </a:r>
            <a:r>
              <a:rPr lang="ru-RU" dirty="0" err="1"/>
              <a:t>платників</a:t>
            </a:r>
            <a:r>
              <a:rPr lang="ru-RU" dirty="0"/>
              <a:t> </a:t>
            </a:r>
            <a:r>
              <a:rPr lang="ru-RU" dirty="0" err="1"/>
              <a:t>податків</a:t>
            </a:r>
            <a:r>
              <a:rPr lang="ru-RU" dirty="0"/>
              <a:t>, то </a:t>
            </a:r>
            <a:r>
              <a:rPr lang="ru-RU" dirty="0" err="1"/>
              <a:t>оновлений</a:t>
            </a:r>
            <a:r>
              <a:rPr lang="ru-RU" dirty="0"/>
              <a:t> </a:t>
            </a:r>
            <a:r>
              <a:rPr lang="ru-RU" dirty="0" err="1"/>
              <a:t>оприлюднений</a:t>
            </a:r>
            <a:r>
              <a:rPr lang="ru-RU" dirty="0"/>
              <a:t> 19.04.2018 </a:t>
            </a:r>
            <a:r>
              <a:rPr lang="ru-RU" b="1" u="sng" dirty="0"/>
              <a:t>план-</a:t>
            </a:r>
            <a:r>
              <a:rPr lang="ru-RU" b="1" u="sng" dirty="0" err="1"/>
              <a:t>графік</a:t>
            </a:r>
            <a:r>
              <a:rPr lang="ru-RU" b="1" u="sng" dirty="0"/>
              <a:t> </a:t>
            </a:r>
            <a:r>
              <a:rPr lang="ru-RU" b="1" u="sng" dirty="0" err="1"/>
              <a:t>проведення</a:t>
            </a:r>
            <a:r>
              <a:rPr lang="ru-RU" b="1" u="sng" dirty="0"/>
              <a:t> </a:t>
            </a:r>
            <a:r>
              <a:rPr lang="ru-RU" b="1" u="sng" dirty="0" err="1"/>
              <a:t>документальних</a:t>
            </a:r>
            <a:r>
              <a:rPr lang="ru-RU" b="1" u="sng" dirty="0"/>
              <a:t> </a:t>
            </a:r>
            <a:r>
              <a:rPr lang="ru-RU" b="1" u="sng" dirty="0" err="1"/>
              <a:t>планових</a:t>
            </a:r>
            <a:r>
              <a:rPr lang="ru-RU" b="1" u="sng" dirty="0"/>
              <a:t> </a:t>
            </a:r>
            <a:r>
              <a:rPr lang="ru-RU" b="1" u="sng" dirty="0" err="1"/>
              <a:t>перевірок</a:t>
            </a:r>
            <a:r>
              <a:rPr lang="ru-RU" b="1" u="sng" dirty="0"/>
              <a:t> </a:t>
            </a:r>
            <a:r>
              <a:rPr lang="ru-RU" b="1" u="sng" dirty="0" err="1"/>
              <a:t>платників</a:t>
            </a:r>
            <a:r>
              <a:rPr lang="ru-RU" b="1" u="sng" dirty="0"/>
              <a:t> </a:t>
            </a:r>
            <a:r>
              <a:rPr lang="ru-RU" b="1" u="sng" dirty="0" err="1"/>
              <a:t>податків</a:t>
            </a:r>
            <a:r>
              <a:rPr lang="ru-RU" b="1" u="sng" dirty="0"/>
              <a:t> на 2018 </a:t>
            </a:r>
            <a:r>
              <a:rPr lang="ru-RU" b="1" u="sng" dirty="0" err="1"/>
              <a:t>рік</a:t>
            </a:r>
            <a:r>
              <a:rPr lang="ru-RU" b="1" u="sng" dirty="0"/>
              <a:t> </a:t>
            </a:r>
            <a:r>
              <a:rPr lang="ru-RU" b="1" u="sng" dirty="0" err="1"/>
              <a:t>є</a:t>
            </a:r>
            <a:r>
              <a:rPr lang="ru-RU" b="1" u="sng" dirty="0"/>
              <a:t> </a:t>
            </a:r>
            <a:r>
              <a:rPr lang="ru-RU" b="1" u="sng" dirty="0" err="1"/>
              <a:t>протиправним</a:t>
            </a:r>
            <a:r>
              <a:rPr lang="ru-RU" dirty="0"/>
              <a:t>.  </a:t>
            </a:r>
          </a:p>
          <a:p>
            <a:pPr algn="just"/>
            <a:endParaRPr lang="ru-RU" dirty="0"/>
          </a:p>
          <a:p>
            <a:pPr algn="r"/>
            <a:r>
              <a:rPr lang="ru-RU" i="1" dirty="0"/>
              <a:t>Постанова </a:t>
            </a:r>
            <a:r>
              <a:rPr lang="ru-RU" i="1" dirty="0" err="1"/>
              <a:t>Шостого</a:t>
            </a:r>
            <a:r>
              <a:rPr lang="ru-RU" i="1" dirty="0"/>
              <a:t> </a:t>
            </a:r>
            <a:r>
              <a:rPr lang="ru-RU" i="1" dirty="0" err="1"/>
              <a:t>апеляційного</a:t>
            </a:r>
            <a:r>
              <a:rPr lang="ru-RU" i="1" dirty="0"/>
              <a:t> </a:t>
            </a:r>
            <a:r>
              <a:rPr lang="ru-RU" i="1" dirty="0" err="1"/>
              <a:t>адміністративного</a:t>
            </a:r>
            <a:r>
              <a:rPr lang="ru-RU" i="1" dirty="0"/>
              <a:t> суду </a:t>
            </a:r>
          </a:p>
          <a:p>
            <a:pPr algn="r"/>
            <a:r>
              <a:rPr lang="ru-RU" i="1" dirty="0" err="1"/>
              <a:t>від</a:t>
            </a:r>
            <a:r>
              <a:rPr lang="ru-RU" i="1" dirty="0"/>
              <a:t> 26 лютого 2019 року по </a:t>
            </a:r>
            <a:r>
              <a:rPr lang="ru-RU" i="1" dirty="0" err="1"/>
              <a:t>справі</a:t>
            </a:r>
            <a:r>
              <a:rPr lang="ru-RU" i="1" dirty="0"/>
              <a:t> № 810/2099/18</a:t>
            </a:r>
          </a:p>
        </p:txBody>
      </p:sp>
    </p:spTree>
    <p:extLst>
      <p:ext uri="{BB962C8B-B14F-4D97-AF65-F5344CB8AC3E}">
        <p14:creationId xmlns:p14="http://schemas.microsoft.com/office/powerpoint/2010/main" val="225222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617"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32</a:t>
            </a:fld>
            <a:endParaRPr lang="ru-RU" dirty="0">
              <a:solidFill>
                <a:srgbClr val="007832"/>
              </a:solidFill>
            </a:endParaRPr>
          </a:p>
        </p:txBody>
      </p:sp>
      <p:sp>
        <p:nvSpPr>
          <p:cNvPr id="3" name="Прямоугольник 2">
            <a:extLst>
              <a:ext uri="{FF2B5EF4-FFF2-40B4-BE49-F238E27FC236}">
                <a16:creationId xmlns:a16="http://schemas.microsoft.com/office/drawing/2014/main" id="{19D59776-5E4C-B44A-8891-40AA6D6A8306}"/>
              </a:ext>
            </a:extLst>
          </p:cNvPr>
          <p:cNvSpPr/>
          <p:nvPr/>
        </p:nvSpPr>
        <p:spPr>
          <a:xfrm>
            <a:off x="1334024" y="1704940"/>
            <a:ext cx="10295598" cy="707886"/>
          </a:xfrm>
          <a:prstGeom prst="rect">
            <a:avLst/>
          </a:prstGeom>
        </p:spPr>
        <p:txBody>
          <a:bodyPr wrap="square">
            <a:spAutoFit/>
          </a:bodyPr>
          <a:lstStyle/>
          <a:p>
            <a:r>
              <a:rPr lang="uk-UA" sz="2000" b="1" dirty="0">
                <a:solidFill>
                  <a:srgbClr val="006538"/>
                </a:solidFill>
                <a:latin typeface="Georgia" panose="02040502050405020303" pitchFamily="18" charset="0"/>
              </a:rPr>
              <a:t> </a:t>
            </a:r>
          </a:p>
          <a:p>
            <a:r>
              <a:rPr lang="uk-UA" sz="2000" b="1" dirty="0">
                <a:solidFill>
                  <a:srgbClr val="006538"/>
                </a:solidFill>
                <a:latin typeface="Georgia" panose="02040502050405020303" pitchFamily="18" charset="0"/>
              </a:rPr>
              <a:t> </a:t>
            </a:r>
          </a:p>
        </p:txBody>
      </p:sp>
      <p:sp>
        <p:nvSpPr>
          <p:cNvPr id="4" name="Прямоугольник 3">
            <a:extLst>
              <a:ext uri="{FF2B5EF4-FFF2-40B4-BE49-F238E27FC236}">
                <a16:creationId xmlns:a16="http://schemas.microsoft.com/office/drawing/2014/main" id="{C98A83C7-EB64-1F49-86AC-F2611CC342A5}"/>
              </a:ext>
            </a:extLst>
          </p:cNvPr>
          <p:cNvSpPr/>
          <p:nvPr/>
        </p:nvSpPr>
        <p:spPr>
          <a:xfrm>
            <a:off x="1334023" y="766825"/>
            <a:ext cx="10207187" cy="5078313"/>
          </a:xfrm>
          <a:prstGeom prst="rect">
            <a:avLst/>
          </a:prstGeom>
        </p:spPr>
        <p:txBody>
          <a:bodyPr wrap="square">
            <a:spAutoFit/>
          </a:bodyPr>
          <a:lstStyle/>
          <a:p>
            <a:pPr algn="just"/>
            <a:r>
              <a:rPr lang="ru-RU" dirty="0">
                <a:solidFill>
                  <a:srgbClr val="000000"/>
                </a:solidFill>
                <a:latin typeface="-webkit-standard"/>
              </a:rPr>
              <a:t>Таким чином, суди </a:t>
            </a:r>
            <a:r>
              <a:rPr lang="ru-RU" dirty="0" err="1">
                <a:solidFill>
                  <a:srgbClr val="000000"/>
                </a:solidFill>
                <a:latin typeface="-webkit-standard"/>
              </a:rPr>
              <a:t>першої</a:t>
            </a:r>
            <a:r>
              <a:rPr lang="ru-RU" dirty="0">
                <a:solidFill>
                  <a:srgbClr val="000000"/>
                </a:solidFill>
                <a:latin typeface="-webkit-standard"/>
              </a:rPr>
              <a:t> та </a:t>
            </a:r>
            <a:r>
              <a:rPr lang="ru-RU" dirty="0" err="1">
                <a:solidFill>
                  <a:srgbClr val="000000"/>
                </a:solidFill>
                <a:latin typeface="-webkit-standard"/>
              </a:rPr>
              <a:t>апеляційної</a:t>
            </a:r>
            <a:r>
              <a:rPr lang="ru-RU" dirty="0">
                <a:solidFill>
                  <a:srgbClr val="000000"/>
                </a:solidFill>
                <a:latin typeface="-webkit-standard"/>
              </a:rPr>
              <a:t> </a:t>
            </a:r>
            <a:r>
              <a:rPr lang="ru-RU" dirty="0" err="1">
                <a:solidFill>
                  <a:srgbClr val="000000"/>
                </a:solidFill>
                <a:latin typeface="-webkit-standard"/>
              </a:rPr>
              <a:t>інстанції</a:t>
            </a:r>
            <a:r>
              <a:rPr lang="ru-RU" dirty="0">
                <a:solidFill>
                  <a:srgbClr val="000000"/>
                </a:solidFill>
                <a:latin typeface="-webkit-standard"/>
              </a:rPr>
              <a:t> </a:t>
            </a:r>
            <a:r>
              <a:rPr lang="ru-RU" dirty="0" err="1">
                <a:solidFill>
                  <a:srgbClr val="000000"/>
                </a:solidFill>
                <a:latin typeface="-webkit-standard"/>
              </a:rPr>
              <a:t>дійшли</a:t>
            </a:r>
            <a:r>
              <a:rPr lang="ru-RU" dirty="0">
                <a:solidFill>
                  <a:srgbClr val="000000"/>
                </a:solidFill>
                <a:latin typeface="-webkit-standard"/>
              </a:rPr>
              <a:t> правильного </a:t>
            </a:r>
            <a:r>
              <a:rPr lang="ru-RU" dirty="0" err="1">
                <a:solidFill>
                  <a:srgbClr val="000000"/>
                </a:solidFill>
                <a:latin typeface="-webkit-standard"/>
              </a:rPr>
              <a:t>висновку</a:t>
            </a:r>
            <a:r>
              <a:rPr lang="ru-RU" dirty="0">
                <a:solidFill>
                  <a:srgbClr val="000000"/>
                </a:solidFill>
                <a:latin typeface="-webkit-standard"/>
              </a:rPr>
              <a:t>, </a:t>
            </a:r>
            <a:r>
              <a:rPr lang="ru-RU" dirty="0" err="1">
                <a:solidFill>
                  <a:srgbClr val="000000"/>
                </a:solidFill>
                <a:latin typeface="-webkit-standard"/>
              </a:rPr>
              <a:t>що</a:t>
            </a:r>
            <a:r>
              <a:rPr lang="ru-RU" dirty="0">
                <a:solidFill>
                  <a:srgbClr val="000000"/>
                </a:solidFill>
                <a:latin typeface="-webkit-standard"/>
              </a:rPr>
              <a:t> </a:t>
            </a:r>
            <a:r>
              <a:rPr lang="ru-RU" dirty="0" err="1">
                <a:solidFill>
                  <a:srgbClr val="000000"/>
                </a:solidFill>
                <a:latin typeface="-webkit-standard"/>
              </a:rPr>
              <a:t>платник</a:t>
            </a:r>
            <a:r>
              <a:rPr lang="ru-RU" dirty="0">
                <a:solidFill>
                  <a:srgbClr val="000000"/>
                </a:solidFill>
                <a:latin typeface="-webkit-standard"/>
              </a:rPr>
              <a:t> </a:t>
            </a:r>
            <a:r>
              <a:rPr lang="ru-RU" dirty="0" err="1">
                <a:solidFill>
                  <a:srgbClr val="000000"/>
                </a:solidFill>
                <a:latin typeface="-webkit-standard"/>
              </a:rPr>
              <a:t>податків</a:t>
            </a:r>
            <a:r>
              <a:rPr lang="ru-RU" dirty="0">
                <a:solidFill>
                  <a:srgbClr val="000000"/>
                </a:solidFill>
                <a:latin typeface="-webkit-standard"/>
              </a:rPr>
              <a:t>, </a:t>
            </a:r>
            <a:r>
              <a:rPr lang="ru-RU" dirty="0" err="1">
                <a:solidFill>
                  <a:srgbClr val="000000"/>
                </a:solidFill>
                <a:latin typeface="-webkit-standard"/>
              </a:rPr>
              <a:t>який</a:t>
            </a:r>
            <a:r>
              <a:rPr lang="ru-RU" dirty="0">
                <a:solidFill>
                  <a:srgbClr val="000000"/>
                </a:solidFill>
                <a:latin typeface="-webkit-standard"/>
              </a:rPr>
              <a:t> </a:t>
            </a:r>
            <a:r>
              <a:rPr lang="ru-RU" dirty="0" err="1">
                <a:solidFill>
                  <a:srgbClr val="000000"/>
                </a:solidFill>
                <a:latin typeface="-webkit-standard"/>
              </a:rPr>
              <a:t>вважає</a:t>
            </a:r>
            <a:r>
              <a:rPr lang="ru-RU" dirty="0">
                <a:solidFill>
                  <a:srgbClr val="000000"/>
                </a:solidFill>
                <a:latin typeface="-webkit-standard"/>
              </a:rPr>
              <a:t> </a:t>
            </a:r>
            <a:r>
              <a:rPr lang="ru-RU" dirty="0" err="1">
                <a:solidFill>
                  <a:srgbClr val="000000"/>
                </a:solidFill>
                <a:latin typeface="-webkit-standard"/>
              </a:rPr>
              <a:t>порушеним</a:t>
            </a:r>
            <a:r>
              <a:rPr lang="ru-RU" dirty="0">
                <a:solidFill>
                  <a:srgbClr val="000000"/>
                </a:solidFill>
                <a:latin typeface="-webkit-standard"/>
              </a:rPr>
              <a:t> порядок та </a:t>
            </a:r>
            <a:r>
              <a:rPr lang="ru-RU" dirty="0" err="1">
                <a:solidFill>
                  <a:srgbClr val="000000"/>
                </a:solidFill>
                <a:latin typeface="-webkit-standard"/>
              </a:rPr>
              <a:t>підстави</a:t>
            </a:r>
            <a:r>
              <a:rPr lang="ru-RU" dirty="0">
                <a:solidFill>
                  <a:srgbClr val="000000"/>
                </a:solidFill>
                <a:latin typeface="-webkit-standard"/>
              </a:rPr>
              <a:t> </a:t>
            </a:r>
            <a:r>
              <a:rPr lang="ru-RU" dirty="0" err="1">
                <a:solidFill>
                  <a:srgbClr val="000000"/>
                </a:solidFill>
                <a:latin typeface="-webkit-standard"/>
              </a:rPr>
              <a:t>призначення</a:t>
            </a:r>
            <a:r>
              <a:rPr lang="ru-RU" dirty="0">
                <a:solidFill>
                  <a:srgbClr val="000000"/>
                </a:solidFill>
                <a:latin typeface="-webkit-standard"/>
              </a:rPr>
              <a:t> </a:t>
            </a:r>
            <a:r>
              <a:rPr lang="ru-RU" dirty="0" err="1">
                <a:solidFill>
                  <a:srgbClr val="000000"/>
                </a:solidFill>
                <a:latin typeface="-webkit-standard"/>
              </a:rPr>
              <a:t>податкової</a:t>
            </a:r>
            <a:r>
              <a:rPr lang="ru-RU" dirty="0">
                <a:solidFill>
                  <a:srgbClr val="000000"/>
                </a:solidFill>
                <a:latin typeface="-webkit-standard"/>
              </a:rPr>
              <a:t> </a:t>
            </a:r>
            <a:r>
              <a:rPr lang="ru-RU" dirty="0" err="1">
                <a:solidFill>
                  <a:srgbClr val="000000"/>
                </a:solidFill>
                <a:latin typeface="-webkit-standard"/>
              </a:rPr>
              <a:t>перевірки</a:t>
            </a:r>
            <a:r>
              <a:rPr lang="ru-RU" dirty="0">
                <a:solidFill>
                  <a:srgbClr val="000000"/>
                </a:solidFill>
                <a:latin typeface="-webkit-standard"/>
              </a:rPr>
              <a:t> </a:t>
            </a:r>
            <a:r>
              <a:rPr lang="ru-RU" dirty="0" err="1">
                <a:solidFill>
                  <a:srgbClr val="000000"/>
                </a:solidFill>
                <a:latin typeface="-webkit-standard"/>
              </a:rPr>
              <a:t>щодо</a:t>
            </a:r>
            <a:r>
              <a:rPr lang="ru-RU" dirty="0">
                <a:solidFill>
                  <a:srgbClr val="000000"/>
                </a:solidFill>
                <a:latin typeface="-webkit-standard"/>
              </a:rPr>
              <a:t> </a:t>
            </a:r>
            <a:r>
              <a:rPr lang="ru-RU" dirty="0" err="1">
                <a:solidFill>
                  <a:srgbClr val="000000"/>
                </a:solidFill>
                <a:latin typeface="-webkit-standard"/>
              </a:rPr>
              <a:t>нього</a:t>
            </a:r>
            <a:r>
              <a:rPr lang="ru-RU" dirty="0">
                <a:solidFill>
                  <a:srgbClr val="000000"/>
                </a:solidFill>
                <a:latin typeface="-webkit-standard"/>
              </a:rPr>
              <a:t>, </a:t>
            </a:r>
            <a:r>
              <a:rPr lang="ru-RU" b="1" dirty="0" err="1">
                <a:solidFill>
                  <a:srgbClr val="000000"/>
                </a:solidFill>
                <a:latin typeface="-webkit-standard"/>
              </a:rPr>
              <a:t>має</a:t>
            </a:r>
            <a:r>
              <a:rPr lang="ru-RU" b="1" dirty="0">
                <a:solidFill>
                  <a:srgbClr val="000000"/>
                </a:solidFill>
                <a:latin typeface="-webkit-standard"/>
              </a:rPr>
              <a:t> </a:t>
            </a:r>
            <a:r>
              <a:rPr lang="ru-RU" b="1" dirty="0" err="1">
                <a:solidFill>
                  <a:srgbClr val="000000"/>
                </a:solidFill>
                <a:latin typeface="-webkit-standard"/>
              </a:rPr>
              <a:t>захищати</a:t>
            </a:r>
            <a:r>
              <a:rPr lang="ru-RU" b="1" dirty="0">
                <a:solidFill>
                  <a:srgbClr val="000000"/>
                </a:solidFill>
                <a:latin typeface="-webkit-standard"/>
              </a:rPr>
              <a:t> </a:t>
            </a:r>
            <a:r>
              <a:rPr lang="ru-RU" b="1" dirty="0" err="1">
                <a:solidFill>
                  <a:srgbClr val="000000"/>
                </a:solidFill>
                <a:latin typeface="-webkit-standard"/>
              </a:rPr>
              <a:t>свої</a:t>
            </a:r>
            <a:r>
              <a:rPr lang="ru-RU" b="1" dirty="0">
                <a:solidFill>
                  <a:srgbClr val="000000"/>
                </a:solidFill>
                <a:latin typeface="-webkit-standard"/>
              </a:rPr>
              <a:t> права шляхом </a:t>
            </a:r>
            <a:r>
              <a:rPr lang="ru-RU" b="1" dirty="0" err="1">
                <a:solidFill>
                  <a:srgbClr val="000000"/>
                </a:solidFill>
                <a:latin typeface="-webkit-standard"/>
              </a:rPr>
              <a:t>недопуску</a:t>
            </a:r>
            <a:r>
              <a:rPr lang="ru-RU" b="1" dirty="0">
                <a:solidFill>
                  <a:srgbClr val="000000"/>
                </a:solidFill>
                <a:latin typeface="-webkit-standard"/>
              </a:rPr>
              <a:t> </a:t>
            </a:r>
            <a:r>
              <a:rPr lang="ru-RU" b="1" dirty="0" err="1">
                <a:solidFill>
                  <a:srgbClr val="000000"/>
                </a:solidFill>
                <a:latin typeface="-webkit-standard"/>
              </a:rPr>
              <a:t>посадових</a:t>
            </a:r>
            <a:r>
              <a:rPr lang="ru-RU" b="1" dirty="0">
                <a:solidFill>
                  <a:srgbClr val="000000"/>
                </a:solidFill>
                <a:latin typeface="-webkit-standard"/>
              </a:rPr>
              <a:t> </a:t>
            </a:r>
            <a:r>
              <a:rPr lang="ru-RU" b="1" dirty="0" err="1">
                <a:solidFill>
                  <a:srgbClr val="000000"/>
                </a:solidFill>
                <a:latin typeface="-webkit-standard"/>
              </a:rPr>
              <a:t>осіб</a:t>
            </a:r>
            <a:r>
              <a:rPr lang="ru-RU" b="1" dirty="0">
                <a:solidFill>
                  <a:srgbClr val="000000"/>
                </a:solidFill>
                <a:latin typeface="-webkit-standard"/>
              </a:rPr>
              <a:t> </a:t>
            </a:r>
            <a:r>
              <a:rPr lang="ru-RU" b="1" dirty="0" err="1">
                <a:solidFill>
                  <a:srgbClr val="000000"/>
                </a:solidFill>
                <a:latin typeface="-webkit-standard"/>
              </a:rPr>
              <a:t>контролюючого</a:t>
            </a:r>
            <a:r>
              <a:rPr lang="ru-RU" b="1" dirty="0">
                <a:solidFill>
                  <a:srgbClr val="000000"/>
                </a:solidFill>
                <a:latin typeface="-webkit-standard"/>
              </a:rPr>
              <a:t> органу до </a:t>
            </a:r>
            <a:r>
              <a:rPr lang="ru-RU" b="1" dirty="0" err="1">
                <a:solidFill>
                  <a:srgbClr val="000000"/>
                </a:solidFill>
                <a:latin typeface="-webkit-standard"/>
              </a:rPr>
              <a:t>такої</a:t>
            </a:r>
            <a:r>
              <a:rPr lang="ru-RU" b="1" dirty="0">
                <a:solidFill>
                  <a:srgbClr val="000000"/>
                </a:solidFill>
                <a:latin typeface="-webkit-standard"/>
              </a:rPr>
              <a:t> </a:t>
            </a:r>
            <a:r>
              <a:rPr lang="ru-RU" b="1" dirty="0" err="1">
                <a:solidFill>
                  <a:srgbClr val="000000"/>
                </a:solidFill>
                <a:latin typeface="-webkit-standard"/>
              </a:rPr>
              <a:t>перевірки</a:t>
            </a:r>
            <a:r>
              <a:rPr lang="ru-RU" b="1" dirty="0">
                <a:solidFill>
                  <a:srgbClr val="000000"/>
                </a:solidFill>
                <a:latin typeface="-webkit-standard"/>
              </a:rPr>
              <a:t>, при </a:t>
            </a:r>
            <a:r>
              <a:rPr lang="ru-RU" b="1" dirty="0" err="1">
                <a:solidFill>
                  <a:srgbClr val="000000"/>
                </a:solidFill>
                <a:latin typeface="-webkit-standard"/>
              </a:rPr>
              <a:t>цьому</a:t>
            </a:r>
            <a:r>
              <a:rPr lang="ru-RU" b="1" dirty="0">
                <a:solidFill>
                  <a:srgbClr val="000000"/>
                </a:solidFill>
                <a:latin typeface="-webkit-standard"/>
              </a:rPr>
              <a:t>, </a:t>
            </a:r>
            <a:r>
              <a:rPr lang="ru-RU" b="1" dirty="0" err="1">
                <a:solidFill>
                  <a:srgbClr val="000000"/>
                </a:solidFill>
                <a:latin typeface="-webkit-standard"/>
              </a:rPr>
              <a:t>якщо</a:t>
            </a:r>
            <a:r>
              <a:rPr lang="ru-RU" b="1" dirty="0">
                <a:solidFill>
                  <a:srgbClr val="000000"/>
                </a:solidFill>
                <a:latin typeface="-webkit-standard"/>
              </a:rPr>
              <a:t> ж допуск до </a:t>
            </a:r>
            <a:r>
              <a:rPr lang="ru-RU" b="1" dirty="0" err="1">
                <a:solidFill>
                  <a:srgbClr val="000000"/>
                </a:solidFill>
                <a:latin typeface="-webkit-standard"/>
              </a:rPr>
              <a:t>проведення</a:t>
            </a:r>
            <a:r>
              <a:rPr lang="ru-RU" b="1" dirty="0">
                <a:solidFill>
                  <a:srgbClr val="000000"/>
                </a:solidFill>
                <a:latin typeface="-webkit-standard"/>
              </a:rPr>
              <a:t> </a:t>
            </a:r>
            <a:r>
              <a:rPr lang="ru-RU" b="1" dirty="0" err="1">
                <a:solidFill>
                  <a:srgbClr val="000000"/>
                </a:solidFill>
                <a:latin typeface="-webkit-standard"/>
              </a:rPr>
              <a:t>перевірки</a:t>
            </a:r>
            <a:r>
              <a:rPr lang="ru-RU" b="1" dirty="0">
                <a:solidFill>
                  <a:srgbClr val="000000"/>
                </a:solidFill>
                <a:latin typeface="-webkit-standard"/>
              </a:rPr>
              <a:t> </a:t>
            </a:r>
            <a:r>
              <a:rPr lang="ru-RU" b="1" dirty="0" err="1">
                <a:solidFill>
                  <a:srgbClr val="000000"/>
                </a:solidFill>
                <a:latin typeface="-webkit-standard"/>
              </a:rPr>
              <a:t>відбувся</a:t>
            </a:r>
            <a:r>
              <a:rPr lang="ru-RU" b="1" dirty="0">
                <a:solidFill>
                  <a:srgbClr val="000000"/>
                </a:solidFill>
                <a:latin typeface="-webkit-standard"/>
              </a:rPr>
              <a:t>, в </a:t>
            </a:r>
            <a:r>
              <a:rPr lang="ru-RU" b="1" dirty="0" err="1">
                <a:solidFill>
                  <a:srgbClr val="000000"/>
                </a:solidFill>
                <a:latin typeface="-webkit-standard"/>
              </a:rPr>
              <a:t>подальшому</a:t>
            </a:r>
            <a:r>
              <a:rPr lang="ru-RU" b="1" dirty="0">
                <a:solidFill>
                  <a:srgbClr val="000000"/>
                </a:solidFill>
                <a:latin typeface="-webkit-standard"/>
              </a:rPr>
              <a:t> предметом </a:t>
            </a:r>
            <a:r>
              <a:rPr lang="ru-RU" b="1" dirty="0" err="1">
                <a:solidFill>
                  <a:srgbClr val="000000"/>
                </a:solidFill>
                <a:latin typeface="-webkit-standard"/>
              </a:rPr>
              <a:t>розгляду</a:t>
            </a:r>
            <a:r>
              <a:rPr lang="ru-RU" b="1" dirty="0">
                <a:solidFill>
                  <a:srgbClr val="000000"/>
                </a:solidFill>
                <a:latin typeface="-webkit-standard"/>
              </a:rPr>
              <a:t> </a:t>
            </a:r>
            <a:r>
              <a:rPr lang="ru-RU" b="1" dirty="0" err="1">
                <a:solidFill>
                  <a:srgbClr val="000000"/>
                </a:solidFill>
                <a:latin typeface="-webkit-standard"/>
              </a:rPr>
              <a:t>має</a:t>
            </a:r>
            <a:r>
              <a:rPr lang="ru-RU" b="1" dirty="0">
                <a:solidFill>
                  <a:srgbClr val="000000"/>
                </a:solidFill>
                <a:latin typeface="-webkit-standard"/>
              </a:rPr>
              <a:t> бути </a:t>
            </a:r>
            <a:r>
              <a:rPr lang="ru-RU" b="1" dirty="0" err="1">
                <a:solidFill>
                  <a:srgbClr val="000000"/>
                </a:solidFill>
                <a:latin typeface="-webkit-standard"/>
              </a:rPr>
              <a:t>лише</a:t>
            </a:r>
            <a:r>
              <a:rPr lang="ru-RU" b="1" dirty="0">
                <a:solidFill>
                  <a:srgbClr val="000000"/>
                </a:solidFill>
                <a:latin typeface="-webkit-standard"/>
              </a:rPr>
              <a:t> суть </a:t>
            </a:r>
            <a:r>
              <a:rPr lang="ru-RU" b="1" dirty="0" err="1">
                <a:solidFill>
                  <a:srgbClr val="000000"/>
                </a:solidFill>
                <a:latin typeface="-webkit-standard"/>
              </a:rPr>
              <a:t>виявлених</a:t>
            </a:r>
            <a:r>
              <a:rPr lang="ru-RU" b="1" dirty="0">
                <a:solidFill>
                  <a:srgbClr val="000000"/>
                </a:solidFill>
                <a:latin typeface="-webkit-standard"/>
              </a:rPr>
              <a:t> </a:t>
            </a:r>
            <a:r>
              <a:rPr lang="ru-RU" b="1" dirty="0" err="1">
                <a:solidFill>
                  <a:srgbClr val="000000"/>
                </a:solidFill>
                <a:latin typeface="-webkit-standard"/>
              </a:rPr>
              <a:t>порушень</a:t>
            </a:r>
            <a:r>
              <a:rPr lang="ru-RU" b="1" dirty="0">
                <a:solidFill>
                  <a:srgbClr val="000000"/>
                </a:solidFill>
                <a:latin typeface="-webkit-standard"/>
              </a:rPr>
              <a:t> </a:t>
            </a:r>
            <a:r>
              <a:rPr lang="ru-RU" b="1" dirty="0" err="1">
                <a:solidFill>
                  <a:srgbClr val="000000"/>
                </a:solidFill>
                <a:latin typeface="-webkit-standard"/>
              </a:rPr>
              <a:t>податкового</a:t>
            </a:r>
            <a:r>
              <a:rPr lang="ru-RU" b="1" dirty="0">
                <a:solidFill>
                  <a:srgbClr val="000000"/>
                </a:solidFill>
                <a:latin typeface="-webkit-standard"/>
              </a:rPr>
              <a:t> та </a:t>
            </a:r>
            <a:r>
              <a:rPr lang="ru-RU" b="1" dirty="0" err="1">
                <a:solidFill>
                  <a:srgbClr val="000000"/>
                </a:solidFill>
                <a:latin typeface="-webkit-standard"/>
              </a:rPr>
              <a:t>іншого</a:t>
            </a:r>
            <a:r>
              <a:rPr lang="ru-RU" b="1" dirty="0">
                <a:solidFill>
                  <a:srgbClr val="000000"/>
                </a:solidFill>
                <a:latin typeface="-webkit-standard"/>
              </a:rPr>
              <a:t> </a:t>
            </a:r>
            <a:r>
              <a:rPr lang="ru-RU" b="1" dirty="0" err="1">
                <a:solidFill>
                  <a:srgbClr val="000000"/>
                </a:solidFill>
                <a:latin typeface="-webkit-standard"/>
              </a:rPr>
              <a:t>законодавства</a:t>
            </a:r>
            <a:r>
              <a:rPr lang="ru-RU" b="1" dirty="0">
                <a:solidFill>
                  <a:srgbClr val="000000"/>
                </a:solidFill>
                <a:latin typeface="-webkit-standard"/>
              </a:rPr>
              <a:t>, </a:t>
            </a:r>
            <a:r>
              <a:rPr lang="ru-RU" b="1" dirty="0" err="1">
                <a:solidFill>
                  <a:srgbClr val="000000"/>
                </a:solidFill>
                <a:latin typeface="-webkit-standard"/>
              </a:rPr>
              <a:t>дотримання</a:t>
            </a:r>
            <a:r>
              <a:rPr lang="ru-RU" b="1" dirty="0">
                <a:solidFill>
                  <a:srgbClr val="000000"/>
                </a:solidFill>
                <a:latin typeface="-webkit-standard"/>
              </a:rPr>
              <a:t> </a:t>
            </a:r>
            <a:r>
              <a:rPr lang="ru-RU" b="1" dirty="0" err="1">
                <a:solidFill>
                  <a:srgbClr val="000000"/>
                </a:solidFill>
                <a:latin typeface="-webkit-standard"/>
              </a:rPr>
              <a:t>якого</a:t>
            </a:r>
            <a:r>
              <a:rPr lang="ru-RU" b="1" dirty="0">
                <a:solidFill>
                  <a:srgbClr val="000000"/>
                </a:solidFill>
                <a:latin typeface="-webkit-standard"/>
              </a:rPr>
              <a:t> </a:t>
            </a:r>
            <a:r>
              <a:rPr lang="ru-RU" b="1" dirty="0" err="1">
                <a:solidFill>
                  <a:srgbClr val="000000"/>
                </a:solidFill>
                <a:latin typeface="-webkit-standard"/>
              </a:rPr>
              <a:t>контролюється</a:t>
            </a:r>
            <a:r>
              <a:rPr lang="ru-RU" b="1" dirty="0">
                <a:solidFill>
                  <a:srgbClr val="000000"/>
                </a:solidFill>
                <a:latin typeface="-webkit-standard"/>
              </a:rPr>
              <a:t> </a:t>
            </a:r>
            <a:r>
              <a:rPr lang="ru-RU" b="1" dirty="0" err="1">
                <a:solidFill>
                  <a:srgbClr val="000000"/>
                </a:solidFill>
                <a:latin typeface="-webkit-standard"/>
              </a:rPr>
              <a:t>контролюючими</a:t>
            </a:r>
            <a:r>
              <a:rPr lang="ru-RU" b="1" dirty="0">
                <a:solidFill>
                  <a:srgbClr val="000000"/>
                </a:solidFill>
                <a:latin typeface="-webkit-standard"/>
              </a:rPr>
              <a:t> органами</a:t>
            </a:r>
            <a:r>
              <a:rPr lang="ru-RU" dirty="0">
                <a:solidFill>
                  <a:srgbClr val="000000"/>
                </a:solidFill>
                <a:latin typeface="-webkit-standard"/>
              </a:rPr>
              <a:t>. </a:t>
            </a:r>
          </a:p>
          <a:p>
            <a:pPr algn="just"/>
            <a:endParaRPr lang="ru-RU" dirty="0">
              <a:solidFill>
                <a:srgbClr val="000000"/>
              </a:solidFill>
              <a:latin typeface="-webkit-standard"/>
            </a:endParaRPr>
          </a:p>
          <a:p>
            <a:pPr algn="just"/>
            <a:r>
              <a:rPr lang="ru-RU" dirty="0">
                <a:solidFill>
                  <a:srgbClr val="000000"/>
                </a:solidFill>
                <a:latin typeface="-webkit-standard"/>
              </a:rPr>
              <a:t>Позови </a:t>
            </a:r>
            <a:r>
              <a:rPr lang="ru-RU" dirty="0" err="1">
                <a:solidFill>
                  <a:srgbClr val="000000"/>
                </a:solidFill>
                <a:latin typeface="-webkit-standard"/>
              </a:rPr>
              <a:t>платників</a:t>
            </a:r>
            <a:r>
              <a:rPr lang="ru-RU" dirty="0">
                <a:solidFill>
                  <a:srgbClr val="000000"/>
                </a:solidFill>
                <a:latin typeface="-webkit-standard"/>
              </a:rPr>
              <a:t> </a:t>
            </a:r>
            <a:r>
              <a:rPr lang="ru-RU" dirty="0" err="1">
                <a:solidFill>
                  <a:srgbClr val="000000"/>
                </a:solidFill>
                <a:latin typeface="-webkit-standard"/>
              </a:rPr>
              <a:t>податків</a:t>
            </a:r>
            <a:r>
              <a:rPr lang="ru-RU" dirty="0">
                <a:solidFill>
                  <a:srgbClr val="000000"/>
                </a:solidFill>
                <a:latin typeface="-webkit-standard"/>
              </a:rPr>
              <a:t>, </a:t>
            </a:r>
            <a:r>
              <a:rPr lang="ru-RU" dirty="0" err="1">
                <a:solidFill>
                  <a:srgbClr val="000000"/>
                </a:solidFill>
                <a:latin typeface="-webkit-standard"/>
              </a:rPr>
              <a:t>спрямовані</a:t>
            </a:r>
            <a:r>
              <a:rPr lang="ru-RU" dirty="0">
                <a:solidFill>
                  <a:srgbClr val="000000"/>
                </a:solidFill>
                <a:latin typeface="-webkit-standard"/>
              </a:rPr>
              <a:t> на </a:t>
            </a:r>
            <a:r>
              <a:rPr lang="ru-RU" dirty="0" err="1">
                <a:solidFill>
                  <a:srgbClr val="000000"/>
                </a:solidFill>
                <a:latin typeface="-webkit-standard"/>
              </a:rPr>
              <a:t>оскарження</a:t>
            </a:r>
            <a:r>
              <a:rPr lang="ru-RU" dirty="0">
                <a:solidFill>
                  <a:srgbClr val="000000"/>
                </a:solidFill>
                <a:latin typeface="-webkit-standard"/>
              </a:rPr>
              <a:t> </a:t>
            </a:r>
            <a:r>
              <a:rPr lang="ru-RU" dirty="0" err="1">
                <a:solidFill>
                  <a:srgbClr val="000000"/>
                </a:solidFill>
                <a:latin typeface="-webkit-standard"/>
              </a:rPr>
              <a:t>дій</a:t>
            </a:r>
            <a:r>
              <a:rPr lang="ru-RU" dirty="0">
                <a:solidFill>
                  <a:srgbClr val="000000"/>
                </a:solidFill>
                <a:latin typeface="-webkit-standard"/>
              </a:rPr>
              <a:t> </a:t>
            </a:r>
            <a:r>
              <a:rPr lang="ru-RU" dirty="0" err="1">
                <a:solidFill>
                  <a:srgbClr val="000000"/>
                </a:solidFill>
                <a:latin typeface="-webkit-standard"/>
              </a:rPr>
              <a:t>контролюючих</a:t>
            </a:r>
            <a:r>
              <a:rPr lang="ru-RU" dirty="0">
                <a:solidFill>
                  <a:srgbClr val="000000"/>
                </a:solidFill>
                <a:latin typeface="-webkit-standard"/>
              </a:rPr>
              <a:t> </a:t>
            </a:r>
            <a:r>
              <a:rPr lang="ru-RU" dirty="0" err="1">
                <a:solidFill>
                  <a:srgbClr val="000000"/>
                </a:solidFill>
                <a:latin typeface="-webkit-standard"/>
              </a:rPr>
              <a:t>органів</a:t>
            </a:r>
            <a:r>
              <a:rPr lang="ru-RU" dirty="0">
                <a:solidFill>
                  <a:srgbClr val="000000"/>
                </a:solidFill>
                <a:latin typeface="-webkit-standard"/>
              </a:rPr>
              <a:t> при </a:t>
            </a:r>
            <a:r>
              <a:rPr lang="ru-RU" dirty="0" err="1">
                <a:solidFill>
                  <a:srgbClr val="000000"/>
                </a:solidFill>
                <a:latin typeface="-webkit-standard"/>
              </a:rPr>
              <a:t>проведенні</a:t>
            </a:r>
            <a:r>
              <a:rPr lang="ru-RU" dirty="0">
                <a:solidFill>
                  <a:srgbClr val="000000"/>
                </a:solidFill>
                <a:latin typeface="-webkit-standard"/>
              </a:rPr>
              <a:t> </a:t>
            </a:r>
            <a:r>
              <a:rPr lang="ru-RU" dirty="0" err="1">
                <a:solidFill>
                  <a:srgbClr val="000000"/>
                </a:solidFill>
                <a:latin typeface="-webkit-standard"/>
              </a:rPr>
              <a:t>перевірок</a:t>
            </a:r>
            <a:r>
              <a:rPr lang="ru-RU" dirty="0">
                <a:solidFill>
                  <a:srgbClr val="000000"/>
                </a:solidFill>
                <a:latin typeface="-webkit-standard"/>
              </a:rPr>
              <a:t> </a:t>
            </a:r>
            <a:r>
              <a:rPr lang="ru-RU" dirty="0" err="1">
                <a:solidFill>
                  <a:srgbClr val="000000"/>
                </a:solidFill>
                <a:latin typeface="-webkit-standard"/>
              </a:rPr>
              <a:t>можуть</a:t>
            </a:r>
            <a:r>
              <a:rPr lang="ru-RU" dirty="0">
                <a:solidFill>
                  <a:srgbClr val="000000"/>
                </a:solidFill>
                <a:latin typeface="-webkit-standard"/>
              </a:rPr>
              <a:t> бути </a:t>
            </a:r>
            <a:r>
              <a:rPr lang="ru-RU" dirty="0" err="1">
                <a:solidFill>
                  <a:srgbClr val="000000"/>
                </a:solidFill>
                <a:latin typeface="-webkit-standard"/>
              </a:rPr>
              <a:t>задоволені</a:t>
            </a:r>
            <a:r>
              <a:rPr lang="ru-RU" dirty="0">
                <a:solidFill>
                  <a:srgbClr val="000000"/>
                </a:solidFill>
                <a:latin typeface="-webkit-standard"/>
              </a:rPr>
              <a:t> </a:t>
            </a:r>
            <a:r>
              <a:rPr lang="ru-RU" dirty="0" err="1">
                <a:solidFill>
                  <a:srgbClr val="000000"/>
                </a:solidFill>
                <a:latin typeface="-webkit-standard"/>
              </a:rPr>
              <a:t>лише</a:t>
            </a:r>
            <a:r>
              <a:rPr lang="ru-RU" dirty="0">
                <a:solidFill>
                  <a:srgbClr val="000000"/>
                </a:solidFill>
                <a:latin typeface="-webkit-standard"/>
              </a:rPr>
              <a:t> в тому </a:t>
            </a:r>
            <a:r>
              <a:rPr lang="ru-RU" dirty="0" err="1">
                <a:solidFill>
                  <a:srgbClr val="000000"/>
                </a:solidFill>
                <a:latin typeface="-webkit-standard"/>
              </a:rPr>
              <a:t>разі</a:t>
            </a:r>
            <a:r>
              <a:rPr lang="ru-RU" dirty="0">
                <a:solidFill>
                  <a:srgbClr val="000000"/>
                </a:solidFill>
                <a:latin typeface="-webkit-standard"/>
              </a:rPr>
              <a:t>, </a:t>
            </a:r>
            <a:r>
              <a:rPr lang="ru-RU" dirty="0" err="1">
                <a:solidFill>
                  <a:srgbClr val="000000"/>
                </a:solidFill>
                <a:latin typeface="-webkit-standard"/>
              </a:rPr>
              <a:t>якщо</a:t>
            </a:r>
            <a:r>
              <a:rPr lang="ru-RU" dirty="0">
                <a:solidFill>
                  <a:srgbClr val="000000"/>
                </a:solidFill>
                <a:latin typeface="-webkit-standard"/>
              </a:rPr>
              <a:t> до моменту </a:t>
            </a:r>
            <a:r>
              <a:rPr lang="ru-RU" dirty="0" err="1">
                <a:solidFill>
                  <a:srgbClr val="000000"/>
                </a:solidFill>
                <a:latin typeface="-webkit-standard"/>
              </a:rPr>
              <a:t>винесення</a:t>
            </a:r>
            <a:r>
              <a:rPr lang="ru-RU" dirty="0">
                <a:solidFill>
                  <a:srgbClr val="000000"/>
                </a:solidFill>
                <a:latin typeface="-webkit-standard"/>
              </a:rPr>
              <a:t> судового </a:t>
            </a:r>
            <a:r>
              <a:rPr lang="ru-RU" dirty="0" err="1">
                <a:solidFill>
                  <a:srgbClr val="000000"/>
                </a:solidFill>
                <a:latin typeface="-webkit-standard"/>
              </a:rPr>
              <a:t>рішення</a:t>
            </a:r>
            <a:r>
              <a:rPr lang="ru-RU" dirty="0">
                <a:solidFill>
                  <a:srgbClr val="000000"/>
                </a:solidFill>
                <a:latin typeface="-webkit-standard"/>
              </a:rPr>
              <a:t> не </a:t>
            </a:r>
            <a:r>
              <a:rPr lang="ru-RU" dirty="0" err="1">
                <a:solidFill>
                  <a:srgbClr val="000000"/>
                </a:solidFill>
                <a:latin typeface="-webkit-standard"/>
              </a:rPr>
              <a:t>відбулося</a:t>
            </a:r>
            <a:r>
              <a:rPr lang="ru-RU" dirty="0">
                <a:solidFill>
                  <a:srgbClr val="000000"/>
                </a:solidFill>
                <a:latin typeface="-webkit-standard"/>
              </a:rPr>
              <a:t> допуску </a:t>
            </a:r>
            <a:r>
              <a:rPr lang="ru-RU" dirty="0" err="1">
                <a:solidFill>
                  <a:srgbClr val="000000"/>
                </a:solidFill>
                <a:latin typeface="-webkit-standard"/>
              </a:rPr>
              <a:t>посадових</a:t>
            </a:r>
            <a:r>
              <a:rPr lang="ru-RU" dirty="0">
                <a:solidFill>
                  <a:srgbClr val="000000"/>
                </a:solidFill>
                <a:latin typeface="-webkit-standard"/>
              </a:rPr>
              <a:t> </a:t>
            </a:r>
            <a:r>
              <a:rPr lang="ru-RU" dirty="0" err="1">
                <a:solidFill>
                  <a:srgbClr val="000000"/>
                </a:solidFill>
                <a:latin typeface="-webkit-standard"/>
              </a:rPr>
              <a:t>осіб</a:t>
            </a:r>
            <a:r>
              <a:rPr lang="ru-RU" dirty="0">
                <a:solidFill>
                  <a:srgbClr val="000000"/>
                </a:solidFill>
                <a:latin typeface="-webkit-standard"/>
              </a:rPr>
              <a:t> </a:t>
            </a:r>
            <a:r>
              <a:rPr lang="ru-RU" dirty="0" err="1">
                <a:solidFill>
                  <a:srgbClr val="000000"/>
                </a:solidFill>
                <a:latin typeface="-webkit-standard"/>
              </a:rPr>
              <a:t>контролюючого</a:t>
            </a:r>
            <a:r>
              <a:rPr lang="ru-RU" dirty="0">
                <a:solidFill>
                  <a:srgbClr val="000000"/>
                </a:solidFill>
                <a:latin typeface="-webkit-standard"/>
              </a:rPr>
              <a:t> органу до </a:t>
            </a:r>
            <a:r>
              <a:rPr lang="ru-RU" dirty="0" err="1">
                <a:solidFill>
                  <a:srgbClr val="000000"/>
                </a:solidFill>
                <a:latin typeface="-webkit-standard"/>
              </a:rPr>
              <a:t>спірної</a:t>
            </a:r>
            <a:r>
              <a:rPr lang="ru-RU" dirty="0">
                <a:solidFill>
                  <a:srgbClr val="000000"/>
                </a:solidFill>
                <a:latin typeface="-webkit-standard"/>
              </a:rPr>
              <a:t> </a:t>
            </a:r>
            <a:r>
              <a:rPr lang="ru-RU" dirty="0" err="1">
                <a:solidFill>
                  <a:srgbClr val="000000"/>
                </a:solidFill>
                <a:latin typeface="-webkit-standard"/>
              </a:rPr>
              <a:t>перевірки</a:t>
            </a:r>
            <a:r>
              <a:rPr lang="ru-RU" dirty="0">
                <a:solidFill>
                  <a:srgbClr val="000000"/>
                </a:solidFill>
                <a:latin typeface="-webkit-standard"/>
              </a:rPr>
              <a:t>. </a:t>
            </a:r>
            <a:r>
              <a:rPr lang="ru-RU" u="sng" dirty="0" err="1">
                <a:solidFill>
                  <a:srgbClr val="000000"/>
                </a:solidFill>
                <a:latin typeface="-webkit-standard"/>
              </a:rPr>
              <a:t>Саме</a:t>
            </a:r>
            <a:r>
              <a:rPr lang="ru-RU" u="sng" dirty="0">
                <a:solidFill>
                  <a:srgbClr val="000000"/>
                </a:solidFill>
                <a:latin typeface="-webkit-standard"/>
              </a:rPr>
              <a:t> на </a:t>
            </a:r>
            <a:r>
              <a:rPr lang="ru-RU" u="sng" dirty="0" err="1">
                <a:solidFill>
                  <a:srgbClr val="000000"/>
                </a:solidFill>
                <a:latin typeface="-webkit-standard"/>
              </a:rPr>
              <a:t>етапі</a:t>
            </a:r>
            <a:r>
              <a:rPr lang="ru-RU" u="sng" dirty="0">
                <a:solidFill>
                  <a:srgbClr val="000000"/>
                </a:solidFill>
                <a:latin typeface="-webkit-standard"/>
              </a:rPr>
              <a:t> допуску до </a:t>
            </a:r>
            <a:r>
              <a:rPr lang="ru-RU" u="sng" dirty="0" err="1">
                <a:solidFill>
                  <a:srgbClr val="000000"/>
                </a:solidFill>
                <a:latin typeface="-webkit-standard"/>
              </a:rPr>
              <a:t>перевірки</a:t>
            </a:r>
            <a:r>
              <a:rPr lang="ru-RU" u="sng" dirty="0">
                <a:solidFill>
                  <a:srgbClr val="000000"/>
                </a:solidFill>
                <a:latin typeface="-webkit-standard"/>
              </a:rPr>
              <a:t> </a:t>
            </a:r>
            <a:r>
              <a:rPr lang="ru-RU" u="sng" dirty="0" err="1">
                <a:solidFill>
                  <a:srgbClr val="000000"/>
                </a:solidFill>
                <a:latin typeface="-webkit-standard"/>
              </a:rPr>
              <a:t>платник</a:t>
            </a:r>
            <a:r>
              <a:rPr lang="ru-RU" u="sng" dirty="0">
                <a:solidFill>
                  <a:srgbClr val="000000"/>
                </a:solidFill>
                <a:latin typeface="-webkit-standard"/>
              </a:rPr>
              <a:t> </a:t>
            </a:r>
            <a:r>
              <a:rPr lang="ru-RU" u="sng" dirty="0" err="1">
                <a:solidFill>
                  <a:srgbClr val="000000"/>
                </a:solidFill>
                <a:latin typeface="-webkit-standard"/>
              </a:rPr>
              <a:t>податків</a:t>
            </a:r>
            <a:r>
              <a:rPr lang="ru-RU" u="sng" dirty="0">
                <a:solidFill>
                  <a:srgbClr val="000000"/>
                </a:solidFill>
                <a:latin typeface="-webkit-standard"/>
              </a:rPr>
              <a:t> </a:t>
            </a:r>
            <a:r>
              <a:rPr lang="ru-RU" u="sng" dirty="0" err="1">
                <a:solidFill>
                  <a:srgbClr val="000000"/>
                </a:solidFill>
                <a:latin typeface="-webkit-standard"/>
              </a:rPr>
              <a:t>може</a:t>
            </a:r>
            <a:r>
              <a:rPr lang="ru-RU" u="sng" dirty="0">
                <a:solidFill>
                  <a:srgbClr val="000000"/>
                </a:solidFill>
                <a:latin typeface="-webkit-standard"/>
              </a:rPr>
              <a:t> </a:t>
            </a:r>
            <a:r>
              <a:rPr lang="ru-RU" u="sng" dirty="0" err="1">
                <a:solidFill>
                  <a:srgbClr val="000000"/>
                </a:solidFill>
                <a:latin typeface="-webkit-standard"/>
              </a:rPr>
              <a:t>поставити</a:t>
            </a:r>
            <a:r>
              <a:rPr lang="ru-RU" u="sng" dirty="0">
                <a:solidFill>
                  <a:srgbClr val="000000"/>
                </a:solidFill>
                <a:latin typeface="-webkit-standard"/>
              </a:rPr>
              <a:t> </a:t>
            </a:r>
            <a:r>
              <a:rPr lang="ru-RU" u="sng" dirty="0" err="1">
                <a:solidFill>
                  <a:srgbClr val="000000"/>
                </a:solidFill>
                <a:latin typeface="-webkit-standard"/>
              </a:rPr>
              <a:t>питання</a:t>
            </a:r>
            <a:r>
              <a:rPr lang="ru-RU" u="sng" dirty="0">
                <a:solidFill>
                  <a:srgbClr val="000000"/>
                </a:solidFill>
                <a:latin typeface="-webkit-standard"/>
              </a:rPr>
              <a:t> про </a:t>
            </a:r>
            <a:r>
              <a:rPr lang="ru-RU" u="sng" dirty="0" err="1">
                <a:solidFill>
                  <a:srgbClr val="000000"/>
                </a:solidFill>
                <a:latin typeface="-webkit-standard"/>
              </a:rPr>
              <a:t>необґрунтованість</a:t>
            </a:r>
            <a:r>
              <a:rPr lang="ru-RU" u="sng" dirty="0">
                <a:solidFill>
                  <a:srgbClr val="000000"/>
                </a:solidFill>
                <a:latin typeface="-webkit-standard"/>
              </a:rPr>
              <a:t> </a:t>
            </a:r>
            <a:r>
              <a:rPr lang="ru-RU" u="sng" dirty="0" err="1">
                <a:solidFill>
                  <a:srgbClr val="000000"/>
                </a:solidFill>
                <a:latin typeface="-webkit-standard"/>
              </a:rPr>
              <a:t>її</a:t>
            </a:r>
            <a:r>
              <a:rPr lang="ru-RU" u="sng" dirty="0">
                <a:solidFill>
                  <a:srgbClr val="000000"/>
                </a:solidFill>
                <a:latin typeface="-webkit-standard"/>
              </a:rPr>
              <a:t> </a:t>
            </a:r>
            <a:r>
              <a:rPr lang="ru-RU" u="sng" dirty="0" err="1">
                <a:solidFill>
                  <a:srgbClr val="000000"/>
                </a:solidFill>
                <a:latin typeface="-webkit-standard"/>
              </a:rPr>
              <a:t>призначення</a:t>
            </a:r>
            <a:r>
              <a:rPr lang="ru-RU" u="sng" dirty="0">
                <a:solidFill>
                  <a:srgbClr val="000000"/>
                </a:solidFill>
                <a:latin typeface="-webkit-standard"/>
              </a:rPr>
              <a:t> та </a:t>
            </a:r>
            <a:r>
              <a:rPr lang="ru-RU" u="sng" dirty="0" err="1">
                <a:solidFill>
                  <a:srgbClr val="000000"/>
                </a:solidFill>
                <a:latin typeface="-webkit-standard"/>
              </a:rPr>
              <a:t>проведення</a:t>
            </a:r>
            <a:r>
              <a:rPr lang="ru-RU" u="sng" dirty="0">
                <a:solidFill>
                  <a:srgbClr val="000000"/>
                </a:solidFill>
                <a:latin typeface="-webkit-standard"/>
              </a:rPr>
              <a:t>, </a:t>
            </a:r>
            <a:r>
              <a:rPr lang="ru-RU" u="sng" dirty="0" err="1">
                <a:solidFill>
                  <a:srgbClr val="000000"/>
                </a:solidFill>
                <a:latin typeface="-webkit-standard"/>
              </a:rPr>
              <a:t>реалізувавши</a:t>
            </a:r>
            <a:r>
              <a:rPr lang="ru-RU" u="sng" dirty="0">
                <a:solidFill>
                  <a:srgbClr val="000000"/>
                </a:solidFill>
                <a:latin typeface="-webkit-standard"/>
              </a:rPr>
              <a:t> </a:t>
            </a:r>
            <a:r>
              <a:rPr lang="ru-RU" u="sng" dirty="0" err="1">
                <a:solidFill>
                  <a:srgbClr val="000000"/>
                </a:solidFill>
                <a:latin typeface="-webkit-standard"/>
              </a:rPr>
              <a:t>своє</a:t>
            </a:r>
            <a:r>
              <a:rPr lang="ru-RU" u="sng" dirty="0">
                <a:solidFill>
                  <a:srgbClr val="000000"/>
                </a:solidFill>
                <a:latin typeface="-webkit-standard"/>
              </a:rPr>
              <a:t> право на </a:t>
            </a:r>
            <a:r>
              <a:rPr lang="ru-RU" u="sng" dirty="0" err="1">
                <a:solidFill>
                  <a:srgbClr val="000000"/>
                </a:solidFill>
                <a:latin typeface="-webkit-standard"/>
              </a:rPr>
              <a:t>захист</a:t>
            </a:r>
            <a:r>
              <a:rPr lang="ru-RU" u="sng" dirty="0">
                <a:solidFill>
                  <a:srgbClr val="000000"/>
                </a:solidFill>
                <a:latin typeface="-webkit-standard"/>
              </a:rPr>
              <a:t> </a:t>
            </a:r>
            <a:r>
              <a:rPr lang="ru-RU" u="sng" dirty="0" err="1">
                <a:solidFill>
                  <a:srgbClr val="000000"/>
                </a:solidFill>
                <a:latin typeface="-webkit-standard"/>
              </a:rPr>
              <a:t>від</a:t>
            </a:r>
            <a:r>
              <a:rPr lang="ru-RU" u="sng" dirty="0">
                <a:solidFill>
                  <a:srgbClr val="000000"/>
                </a:solidFill>
                <a:latin typeface="-webkit-standard"/>
              </a:rPr>
              <a:t> </a:t>
            </a:r>
            <a:r>
              <a:rPr lang="ru-RU" u="sng" dirty="0" err="1">
                <a:solidFill>
                  <a:srgbClr val="000000"/>
                </a:solidFill>
                <a:latin typeface="-webkit-standard"/>
              </a:rPr>
              <a:t>безпідставного</a:t>
            </a:r>
            <a:r>
              <a:rPr lang="ru-RU" u="sng" dirty="0">
                <a:solidFill>
                  <a:srgbClr val="000000"/>
                </a:solidFill>
                <a:latin typeface="-webkit-standard"/>
              </a:rPr>
              <a:t> та </a:t>
            </a:r>
            <a:r>
              <a:rPr lang="ru-RU" u="sng" dirty="0" err="1">
                <a:solidFill>
                  <a:srgbClr val="000000"/>
                </a:solidFill>
                <a:latin typeface="-webkit-standard"/>
              </a:rPr>
              <a:t>необґрунтованого</a:t>
            </a:r>
            <a:r>
              <a:rPr lang="ru-RU" u="sng" dirty="0">
                <a:solidFill>
                  <a:srgbClr val="000000"/>
                </a:solidFill>
                <a:latin typeface="-webkit-standard"/>
              </a:rPr>
              <a:t> </a:t>
            </a:r>
            <a:r>
              <a:rPr lang="ru-RU" u="sng" dirty="0" err="1">
                <a:solidFill>
                  <a:srgbClr val="000000"/>
                </a:solidFill>
                <a:latin typeface="-webkit-standard"/>
              </a:rPr>
              <a:t>здійснення</a:t>
            </a:r>
            <a:r>
              <a:rPr lang="ru-RU" u="sng" dirty="0">
                <a:solidFill>
                  <a:srgbClr val="000000"/>
                </a:solidFill>
                <a:latin typeface="-webkit-standard"/>
              </a:rPr>
              <a:t> </a:t>
            </a:r>
            <a:r>
              <a:rPr lang="ru-RU" u="sng" dirty="0" err="1">
                <a:solidFill>
                  <a:srgbClr val="000000"/>
                </a:solidFill>
                <a:latin typeface="-webkit-standard"/>
              </a:rPr>
              <a:t>податкового</a:t>
            </a:r>
            <a:r>
              <a:rPr lang="ru-RU" u="sng" dirty="0">
                <a:solidFill>
                  <a:srgbClr val="000000"/>
                </a:solidFill>
                <a:latin typeface="-webkit-standard"/>
              </a:rPr>
              <a:t> контролю </a:t>
            </a:r>
            <a:r>
              <a:rPr lang="ru-RU" u="sng" dirty="0" err="1">
                <a:solidFill>
                  <a:srgbClr val="000000"/>
                </a:solidFill>
                <a:latin typeface="-webkit-standard"/>
              </a:rPr>
              <a:t>щодо</a:t>
            </a:r>
            <a:r>
              <a:rPr lang="ru-RU" u="sng" dirty="0">
                <a:solidFill>
                  <a:srgbClr val="000000"/>
                </a:solidFill>
                <a:latin typeface="-webkit-standard"/>
              </a:rPr>
              <a:t> себе, </a:t>
            </a:r>
            <a:r>
              <a:rPr lang="ru-RU" u="sng" dirty="0" err="1">
                <a:solidFill>
                  <a:srgbClr val="000000"/>
                </a:solidFill>
                <a:latin typeface="-webkit-standard"/>
              </a:rPr>
              <a:t>водночас</a:t>
            </a:r>
            <a:r>
              <a:rPr lang="ru-RU" u="sng" dirty="0">
                <a:solidFill>
                  <a:srgbClr val="000000"/>
                </a:solidFill>
                <a:latin typeface="-webkit-standard"/>
              </a:rPr>
              <a:t>, допуск до </a:t>
            </a:r>
            <a:r>
              <a:rPr lang="ru-RU" u="sng" dirty="0" err="1">
                <a:solidFill>
                  <a:srgbClr val="000000"/>
                </a:solidFill>
                <a:latin typeface="-webkit-standard"/>
              </a:rPr>
              <a:t>перевірки</a:t>
            </a:r>
            <a:r>
              <a:rPr lang="ru-RU" u="sng" dirty="0">
                <a:solidFill>
                  <a:srgbClr val="000000"/>
                </a:solidFill>
                <a:latin typeface="-webkit-standard"/>
              </a:rPr>
              <a:t> </a:t>
            </a:r>
            <a:r>
              <a:rPr lang="ru-RU" u="sng" dirty="0" err="1">
                <a:solidFill>
                  <a:srgbClr val="000000"/>
                </a:solidFill>
                <a:latin typeface="-webkit-standard"/>
              </a:rPr>
              <a:t>нівелює</a:t>
            </a:r>
            <a:r>
              <a:rPr lang="ru-RU" u="sng" dirty="0">
                <a:solidFill>
                  <a:srgbClr val="000000"/>
                </a:solidFill>
                <a:latin typeface="-webkit-standard"/>
              </a:rPr>
              <a:t> </a:t>
            </a:r>
            <a:r>
              <a:rPr lang="ru-RU" u="sng" dirty="0" err="1">
                <a:solidFill>
                  <a:srgbClr val="000000"/>
                </a:solidFill>
                <a:latin typeface="-webkit-standard"/>
              </a:rPr>
              <a:t>правові</a:t>
            </a:r>
            <a:r>
              <a:rPr lang="ru-RU" u="sng" dirty="0">
                <a:solidFill>
                  <a:srgbClr val="000000"/>
                </a:solidFill>
                <a:latin typeface="-webkit-standard"/>
              </a:rPr>
              <a:t> </a:t>
            </a:r>
            <a:r>
              <a:rPr lang="ru-RU" u="sng" dirty="0" err="1">
                <a:solidFill>
                  <a:srgbClr val="000000"/>
                </a:solidFill>
                <a:latin typeface="-webkit-standard"/>
              </a:rPr>
              <a:t>наслідки</a:t>
            </a:r>
            <a:r>
              <a:rPr lang="ru-RU" u="sng" dirty="0">
                <a:solidFill>
                  <a:srgbClr val="000000"/>
                </a:solidFill>
                <a:latin typeface="-webkit-standard"/>
              </a:rPr>
              <a:t> </a:t>
            </a:r>
            <a:r>
              <a:rPr lang="ru-RU" u="sng" dirty="0" err="1">
                <a:solidFill>
                  <a:srgbClr val="000000"/>
                </a:solidFill>
                <a:latin typeface="-webkit-standard"/>
              </a:rPr>
              <a:t>процедурних</a:t>
            </a:r>
            <a:r>
              <a:rPr lang="ru-RU" u="sng" dirty="0">
                <a:solidFill>
                  <a:srgbClr val="000000"/>
                </a:solidFill>
                <a:latin typeface="-webkit-standard"/>
              </a:rPr>
              <a:t> </a:t>
            </a:r>
            <a:r>
              <a:rPr lang="ru-RU" u="sng" dirty="0" err="1">
                <a:solidFill>
                  <a:srgbClr val="000000"/>
                </a:solidFill>
                <a:latin typeface="-webkit-standard"/>
              </a:rPr>
              <a:t>порушень</a:t>
            </a:r>
            <a:r>
              <a:rPr lang="ru-RU" u="sng" dirty="0">
                <a:solidFill>
                  <a:srgbClr val="000000"/>
                </a:solidFill>
                <a:latin typeface="-webkit-standard"/>
              </a:rPr>
              <a:t>, </a:t>
            </a:r>
            <a:r>
              <a:rPr lang="ru-RU" u="sng" dirty="0" err="1">
                <a:solidFill>
                  <a:srgbClr val="000000"/>
                </a:solidFill>
                <a:latin typeface="-webkit-standard"/>
              </a:rPr>
              <a:t>допущених</a:t>
            </a:r>
            <a:r>
              <a:rPr lang="ru-RU" u="sng" dirty="0">
                <a:solidFill>
                  <a:srgbClr val="000000"/>
                </a:solidFill>
                <a:latin typeface="-webkit-standard"/>
              </a:rPr>
              <a:t> </a:t>
            </a:r>
            <a:r>
              <a:rPr lang="ru-RU" u="sng" dirty="0" err="1">
                <a:solidFill>
                  <a:srgbClr val="000000"/>
                </a:solidFill>
                <a:latin typeface="-webkit-standard"/>
              </a:rPr>
              <a:t>контролюючим</a:t>
            </a:r>
            <a:r>
              <a:rPr lang="ru-RU" u="sng" dirty="0">
                <a:solidFill>
                  <a:srgbClr val="000000"/>
                </a:solidFill>
                <a:latin typeface="-webkit-standard"/>
              </a:rPr>
              <a:t> органом при </a:t>
            </a:r>
            <a:r>
              <a:rPr lang="ru-RU" u="sng" dirty="0" err="1">
                <a:solidFill>
                  <a:srgbClr val="000000"/>
                </a:solidFill>
                <a:latin typeface="-webkit-standard"/>
              </a:rPr>
              <a:t>призначенні</a:t>
            </a:r>
            <a:r>
              <a:rPr lang="ru-RU" u="sng" dirty="0">
                <a:solidFill>
                  <a:srgbClr val="000000"/>
                </a:solidFill>
                <a:latin typeface="-webkit-standard"/>
              </a:rPr>
              <a:t> </a:t>
            </a:r>
            <a:r>
              <a:rPr lang="ru-RU" u="sng" dirty="0" err="1">
                <a:solidFill>
                  <a:srgbClr val="000000"/>
                </a:solidFill>
                <a:latin typeface="-webkit-standard"/>
              </a:rPr>
              <a:t>податкової</a:t>
            </a:r>
            <a:r>
              <a:rPr lang="ru-RU" u="sng" dirty="0">
                <a:solidFill>
                  <a:srgbClr val="000000"/>
                </a:solidFill>
                <a:latin typeface="-webkit-standard"/>
              </a:rPr>
              <a:t> </a:t>
            </a:r>
            <a:r>
              <a:rPr lang="ru-RU" u="sng" dirty="0" err="1">
                <a:solidFill>
                  <a:srgbClr val="000000"/>
                </a:solidFill>
                <a:latin typeface="-webkit-standard"/>
              </a:rPr>
              <a:t>перевірки</a:t>
            </a:r>
            <a:r>
              <a:rPr lang="ru-RU" dirty="0">
                <a:solidFill>
                  <a:srgbClr val="000000"/>
                </a:solidFill>
                <a:latin typeface="-webkit-standard"/>
              </a:rPr>
              <a:t>.</a:t>
            </a:r>
          </a:p>
          <a:p>
            <a:pPr algn="just"/>
            <a:endParaRPr lang="ru-RU" dirty="0">
              <a:solidFill>
                <a:srgbClr val="000000"/>
              </a:solidFill>
              <a:latin typeface="-webkit-standard"/>
            </a:endParaRPr>
          </a:p>
          <a:p>
            <a:pPr algn="just"/>
            <a:r>
              <a:rPr lang="ru-RU" dirty="0" err="1">
                <a:solidFill>
                  <a:srgbClr val="000000"/>
                </a:solidFill>
                <a:latin typeface="-webkit-standard"/>
              </a:rPr>
              <a:t>Аналогічна</a:t>
            </a:r>
            <a:r>
              <a:rPr lang="ru-RU" dirty="0">
                <a:solidFill>
                  <a:srgbClr val="000000"/>
                </a:solidFill>
                <a:latin typeface="-webkit-standard"/>
              </a:rPr>
              <a:t> </a:t>
            </a:r>
            <a:r>
              <a:rPr lang="ru-RU" dirty="0" err="1">
                <a:solidFill>
                  <a:srgbClr val="000000"/>
                </a:solidFill>
                <a:latin typeface="-webkit-standard"/>
              </a:rPr>
              <a:t>правова</a:t>
            </a:r>
            <a:r>
              <a:rPr lang="ru-RU" dirty="0">
                <a:solidFill>
                  <a:srgbClr val="000000"/>
                </a:solidFill>
                <a:latin typeface="-webkit-standard"/>
              </a:rPr>
              <a:t> </a:t>
            </a:r>
            <a:r>
              <a:rPr lang="ru-RU" dirty="0" err="1">
                <a:solidFill>
                  <a:srgbClr val="000000"/>
                </a:solidFill>
                <a:latin typeface="-webkit-standard"/>
              </a:rPr>
              <a:t>позиція</a:t>
            </a:r>
            <a:r>
              <a:rPr lang="ru-RU" dirty="0">
                <a:solidFill>
                  <a:srgbClr val="000000"/>
                </a:solidFill>
                <a:latin typeface="-webkit-standard"/>
              </a:rPr>
              <a:t> </a:t>
            </a:r>
            <a:r>
              <a:rPr lang="ru-RU" dirty="0" err="1">
                <a:solidFill>
                  <a:srgbClr val="000000"/>
                </a:solidFill>
                <a:latin typeface="-webkit-standard"/>
              </a:rPr>
              <a:t>була</a:t>
            </a:r>
            <a:r>
              <a:rPr lang="ru-RU" dirty="0">
                <a:solidFill>
                  <a:srgbClr val="000000"/>
                </a:solidFill>
                <a:latin typeface="-webkit-standard"/>
              </a:rPr>
              <a:t> </a:t>
            </a:r>
            <a:r>
              <a:rPr lang="ru-RU" dirty="0" err="1">
                <a:solidFill>
                  <a:srgbClr val="000000"/>
                </a:solidFill>
                <a:latin typeface="-webkit-standard"/>
              </a:rPr>
              <a:t>висловлена</a:t>
            </a:r>
            <a:r>
              <a:rPr lang="ru-RU" dirty="0">
                <a:solidFill>
                  <a:srgbClr val="000000"/>
                </a:solidFill>
                <a:latin typeface="-webkit-standard"/>
              </a:rPr>
              <a:t> </a:t>
            </a:r>
            <a:r>
              <a:rPr lang="ru-RU" dirty="0" err="1">
                <a:solidFill>
                  <a:srgbClr val="000000"/>
                </a:solidFill>
                <a:latin typeface="-webkit-standard"/>
              </a:rPr>
              <a:t>Верховним</a:t>
            </a:r>
            <a:r>
              <a:rPr lang="ru-RU" dirty="0">
                <a:solidFill>
                  <a:srgbClr val="000000"/>
                </a:solidFill>
                <a:latin typeface="-webkit-standard"/>
              </a:rPr>
              <a:t> Судом </a:t>
            </a:r>
            <a:r>
              <a:rPr lang="ru-RU" dirty="0" err="1">
                <a:solidFill>
                  <a:srgbClr val="000000"/>
                </a:solidFill>
                <a:latin typeface="-webkit-standard"/>
              </a:rPr>
              <a:t>України</a:t>
            </a:r>
            <a:r>
              <a:rPr lang="ru-RU" dirty="0">
                <a:solidFill>
                  <a:srgbClr val="000000"/>
                </a:solidFill>
                <a:latin typeface="-webkit-standard"/>
              </a:rPr>
              <a:t> у </a:t>
            </a:r>
            <a:r>
              <a:rPr lang="ru-RU" dirty="0" err="1">
                <a:solidFill>
                  <a:srgbClr val="000000"/>
                </a:solidFill>
                <a:latin typeface="-webkit-standard"/>
              </a:rPr>
              <a:t>постанові</a:t>
            </a:r>
            <a:r>
              <a:rPr lang="ru-RU" dirty="0">
                <a:solidFill>
                  <a:srgbClr val="000000"/>
                </a:solidFill>
                <a:latin typeface="-webkit-standard"/>
              </a:rPr>
              <a:t> </a:t>
            </a:r>
            <a:r>
              <a:rPr lang="ru-RU" dirty="0" err="1">
                <a:solidFill>
                  <a:srgbClr val="000000"/>
                </a:solidFill>
                <a:latin typeface="-webkit-standard"/>
              </a:rPr>
              <a:t>від</a:t>
            </a:r>
            <a:r>
              <a:rPr lang="ru-RU" dirty="0">
                <a:solidFill>
                  <a:srgbClr val="000000"/>
                </a:solidFill>
                <a:latin typeface="-webkit-standard"/>
              </a:rPr>
              <a:t> 24 </a:t>
            </a:r>
            <a:r>
              <a:rPr lang="ru-RU" dirty="0" err="1">
                <a:solidFill>
                  <a:srgbClr val="000000"/>
                </a:solidFill>
                <a:latin typeface="-webkit-standard"/>
              </a:rPr>
              <a:t>грудня</a:t>
            </a:r>
            <a:r>
              <a:rPr lang="ru-RU" dirty="0">
                <a:solidFill>
                  <a:srgbClr val="000000"/>
                </a:solidFill>
                <a:latin typeface="-webkit-standard"/>
              </a:rPr>
              <a:t> 2010 року №21-25а10.</a:t>
            </a:r>
          </a:p>
        </p:txBody>
      </p:sp>
      <p:sp>
        <p:nvSpPr>
          <p:cNvPr id="8" name="Прямоугольник 7">
            <a:extLst>
              <a:ext uri="{FF2B5EF4-FFF2-40B4-BE49-F238E27FC236}">
                <a16:creationId xmlns:a16="http://schemas.microsoft.com/office/drawing/2014/main" id="{D7A0B08D-16AB-8A4B-AC7C-3FD121FB4E34}"/>
              </a:ext>
            </a:extLst>
          </p:cNvPr>
          <p:cNvSpPr/>
          <p:nvPr/>
        </p:nvSpPr>
        <p:spPr>
          <a:xfrm>
            <a:off x="1713187" y="92616"/>
            <a:ext cx="10044762" cy="646331"/>
          </a:xfrm>
          <a:prstGeom prst="rect">
            <a:avLst/>
          </a:prstGeom>
        </p:spPr>
        <p:txBody>
          <a:bodyPr wrap="square">
            <a:spAutoFit/>
          </a:bodyPr>
          <a:lstStyle/>
          <a:p>
            <a:pPr algn="ctr"/>
            <a:r>
              <a:rPr lang="ru-RU" b="1" dirty="0">
                <a:solidFill>
                  <a:srgbClr val="009049"/>
                </a:solidFill>
              </a:rPr>
              <a:t>Постанова Верховного Суду </a:t>
            </a:r>
            <a:r>
              <a:rPr lang="uk-UA" b="1" dirty="0">
                <a:solidFill>
                  <a:srgbClr val="009049"/>
                </a:solidFill>
              </a:rPr>
              <a:t>від </a:t>
            </a:r>
            <a:r>
              <a:rPr lang="ru-RU" b="1" dirty="0">
                <a:solidFill>
                  <a:srgbClr val="009049"/>
                </a:solidFill>
              </a:rPr>
              <a:t>17 </a:t>
            </a:r>
            <a:r>
              <a:rPr lang="ru-RU" b="1" dirty="0" err="1">
                <a:solidFill>
                  <a:srgbClr val="009049"/>
                </a:solidFill>
              </a:rPr>
              <a:t>квітня</a:t>
            </a:r>
            <a:r>
              <a:rPr lang="ru-RU" b="1" dirty="0">
                <a:solidFill>
                  <a:srgbClr val="009049"/>
                </a:solidFill>
              </a:rPr>
              <a:t> 2018 року</a:t>
            </a:r>
          </a:p>
          <a:p>
            <a:pPr algn="ctr"/>
            <a:r>
              <a:rPr lang="ru-RU" b="1" dirty="0">
                <a:solidFill>
                  <a:srgbClr val="009049"/>
                </a:solidFill>
              </a:rPr>
              <a:t>по справ</a:t>
            </a:r>
            <a:r>
              <a:rPr lang="uk-UA" b="1" dirty="0">
                <a:solidFill>
                  <a:srgbClr val="009049"/>
                </a:solidFill>
              </a:rPr>
              <a:t>і</a:t>
            </a:r>
            <a:r>
              <a:rPr lang="ru-RU" b="1" dirty="0">
                <a:solidFill>
                  <a:srgbClr val="009049"/>
                </a:solidFill>
              </a:rPr>
              <a:t> №826/12612/17</a:t>
            </a:r>
          </a:p>
        </p:txBody>
      </p:sp>
    </p:spTree>
    <p:extLst>
      <p:ext uri="{BB962C8B-B14F-4D97-AF65-F5344CB8AC3E}">
        <p14:creationId xmlns:p14="http://schemas.microsoft.com/office/powerpoint/2010/main" val="1950451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27A362B-4522-4E98-A9B5-5C59D9A46642}"/>
              </a:ext>
            </a:extLst>
          </p:cNvPr>
          <p:cNvSpPr>
            <a:spLocks noGrp="1"/>
          </p:cNvSpPr>
          <p:nvPr>
            <p:ph idx="1"/>
          </p:nvPr>
        </p:nvSpPr>
        <p:spPr>
          <a:xfrm>
            <a:off x="381000" y="495300"/>
            <a:ext cx="11353800" cy="5600700"/>
          </a:xfrm>
        </p:spPr>
        <p:txBody>
          <a:bodyPr>
            <a:normAutofit/>
          </a:bodyPr>
          <a:lstStyle/>
          <a:p>
            <a:pPr marL="45720" indent="457200" algn="just">
              <a:spcBef>
                <a:spcPts val="0"/>
              </a:spcBef>
              <a:buNone/>
            </a:pPr>
            <a:r>
              <a:rPr lang="ru-RU" sz="2400" dirty="0">
                <a:solidFill>
                  <a:schemeClr val="tx1"/>
                </a:solidFill>
                <a:latin typeface="Times New Roman" panose="02020603050405020304" pitchFamily="18" charset="0"/>
                <a:cs typeface="Times New Roman" panose="02020603050405020304" pitchFamily="18" charset="0"/>
              </a:rPr>
              <a:t>В </a:t>
            </a:r>
            <a:r>
              <a:rPr lang="ru-RU" sz="2400" dirty="0" err="1">
                <a:solidFill>
                  <a:schemeClr val="tx1"/>
                </a:solidFill>
                <a:latin typeface="Times New Roman" panose="02020603050405020304" pitchFamily="18" charset="0"/>
                <a:cs typeface="Times New Roman" panose="02020603050405020304" pitchFamily="18" charset="0"/>
              </a:rPr>
              <a:t>своїй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постанові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від</a:t>
            </a:r>
            <a:r>
              <a:rPr lang="ru-RU" sz="2400" dirty="0">
                <a:solidFill>
                  <a:schemeClr val="tx1"/>
                </a:solidFill>
                <a:latin typeface="Times New Roman" panose="02020603050405020304" pitchFamily="18" charset="0"/>
                <a:cs typeface="Times New Roman" panose="02020603050405020304" pitchFamily="18" charset="0"/>
              </a:rPr>
              <a:t> 24.01.2019 у </a:t>
            </a:r>
            <a:r>
              <a:rPr lang="ru-RU" sz="2400" dirty="0" err="1">
                <a:solidFill>
                  <a:schemeClr val="tx1"/>
                </a:solidFill>
                <a:latin typeface="Times New Roman" panose="02020603050405020304" pitchFamily="18" charset="0"/>
                <a:cs typeface="Times New Roman" panose="02020603050405020304" pitchFamily="18" charset="0"/>
              </a:rPr>
              <a:t>справі</a:t>
            </a:r>
            <a:r>
              <a:rPr lang="ru-RU" sz="2400" dirty="0">
                <a:solidFill>
                  <a:schemeClr val="tx1"/>
                </a:solidFill>
                <a:latin typeface="Times New Roman" panose="02020603050405020304" pitchFamily="18" charset="0"/>
                <a:cs typeface="Times New Roman" panose="02020603050405020304" pitchFamily="18" charset="0"/>
              </a:rPr>
              <a:t> № 826/13963/16, </a:t>
            </a:r>
            <a:r>
              <a:rPr lang="ru-RU" sz="2400" dirty="0" err="1">
                <a:solidFill>
                  <a:schemeClr val="tx1"/>
                </a:solidFill>
                <a:latin typeface="Times New Roman" panose="02020603050405020304" pitchFamily="18" charset="0"/>
                <a:cs typeface="Times New Roman" panose="02020603050405020304" pitchFamily="18" charset="0"/>
              </a:rPr>
              <a:t>Верховний</a:t>
            </a:r>
            <a:r>
              <a:rPr lang="ru-RU" sz="2400" dirty="0">
                <a:solidFill>
                  <a:schemeClr val="tx1"/>
                </a:solidFill>
                <a:latin typeface="Times New Roman" panose="02020603050405020304" pitchFamily="18" charset="0"/>
                <a:cs typeface="Times New Roman" panose="02020603050405020304" pitchFamily="18" charset="0"/>
              </a:rPr>
              <a:t> Суд </a:t>
            </a:r>
            <a:r>
              <a:rPr lang="ru-RU" sz="2400" dirty="0" err="1">
                <a:solidFill>
                  <a:schemeClr val="tx1"/>
                </a:solidFill>
                <a:latin typeface="Times New Roman" panose="02020603050405020304" pitchFamily="18" charset="0"/>
                <a:cs typeface="Times New Roman" panose="02020603050405020304" pitchFamily="18" charset="0"/>
              </a:rPr>
              <a:t>прийшов</a:t>
            </a:r>
            <a:r>
              <a:rPr lang="ru-RU" sz="2400" dirty="0">
                <a:solidFill>
                  <a:schemeClr val="tx1"/>
                </a:solidFill>
                <a:latin typeface="Times New Roman" panose="02020603050405020304" pitchFamily="18" charset="0"/>
                <a:cs typeface="Times New Roman" panose="02020603050405020304" pitchFamily="18" charset="0"/>
              </a:rPr>
              <a:t> до </a:t>
            </a:r>
            <a:r>
              <a:rPr lang="ru-RU" sz="2400" dirty="0" err="1">
                <a:solidFill>
                  <a:schemeClr val="tx1"/>
                </a:solidFill>
                <a:latin typeface="Times New Roman" panose="02020603050405020304" pitchFamily="18" charset="0"/>
                <a:cs typeface="Times New Roman" panose="02020603050405020304" pitchFamily="18" charset="0"/>
              </a:rPr>
              <a:t>висновку</a:t>
            </a:r>
            <a:r>
              <a:rPr lang="ru-RU" sz="2400" dirty="0">
                <a:solidFill>
                  <a:schemeClr val="tx1"/>
                </a:solidFill>
                <a:latin typeface="Times New Roman" panose="02020603050405020304" pitchFamily="18" charset="0"/>
                <a:cs typeface="Times New Roman" panose="02020603050405020304" pitchFamily="18" charset="0"/>
              </a:rPr>
              <a:t> про те, </a:t>
            </a:r>
            <a:r>
              <a:rPr lang="ru-RU" sz="2400" dirty="0" err="1">
                <a:solidFill>
                  <a:schemeClr val="tx1"/>
                </a:solidFill>
                <a:latin typeface="Times New Roman" panose="02020603050405020304" pitchFamily="18" charset="0"/>
                <a:cs typeface="Times New Roman" panose="02020603050405020304" pitchFamily="18" charset="0"/>
              </a:rPr>
              <a:t>що</a:t>
            </a:r>
            <a:r>
              <a:rPr lang="ru-RU" sz="2400" dirty="0">
                <a:solidFill>
                  <a:schemeClr val="tx1"/>
                </a:solidFill>
                <a:latin typeface="Times New Roman" panose="02020603050405020304" pitchFamily="18" charset="0"/>
                <a:cs typeface="Times New Roman" panose="02020603050405020304" pitchFamily="18" charset="0"/>
              </a:rPr>
              <a:t>  </a:t>
            </a:r>
            <a:r>
              <a:rPr lang="ru-RU" sz="2400" b="1" dirty="0">
                <a:solidFill>
                  <a:schemeClr val="tx1"/>
                </a:solidFill>
                <a:latin typeface="Times New Roman" panose="02020603050405020304" pitchFamily="18" charset="0"/>
                <a:cs typeface="Times New Roman" panose="02020603050405020304" pitchFamily="18" charset="0"/>
              </a:rPr>
              <a:t>позови </a:t>
            </a:r>
            <a:r>
              <a:rPr lang="ru-RU" sz="2400" b="1" dirty="0" err="1">
                <a:solidFill>
                  <a:schemeClr val="tx1"/>
                </a:solidFill>
                <a:latin typeface="Times New Roman" panose="02020603050405020304" pitchFamily="18" charset="0"/>
                <a:cs typeface="Times New Roman" panose="02020603050405020304" pitchFamily="18" charset="0"/>
              </a:rPr>
              <a:t>платників</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податків</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спрямовані</a:t>
            </a:r>
            <a:r>
              <a:rPr lang="ru-RU" sz="2400" b="1" dirty="0">
                <a:solidFill>
                  <a:schemeClr val="tx1"/>
                </a:solidFill>
                <a:latin typeface="Times New Roman" panose="02020603050405020304" pitchFamily="18" charset="0"/>
                <a:cs typeface="Times New Roman" panose="02020603050405020304" pitchFamily="18" charset="0"/>
              </a:rPr>
              <a:t> на </a:t>
            </a:r>
            <a:r>
              <a:rPr lang="ru-RU" sz="2400" b="1" dirty="0" err="1">
                <a:solidFill>
                  <a:schemeClr val="tx1"/>
                </a:solidFill>
                <a:latin typeface="Times New Roman" panose="02020603050405020304" pitchFamily="18" charset="0"/>
                <a:cs typeface="Times New Roman" panose="02020603050405020304" pitchFamily="18" charset="0"/>
              </a:rPr>
              <a:t>оскарження</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рішень</a:t>
            </a:r>
            <a:r>
              <a:rPr lang="ru-RU" sz="2400" b="1" dirty="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(у тому </a:t>
            </a:r>
            <a:r>
              <a:rPr lang="ru-RU" sz="2400" dirty="0" err="1">
                <a:solidFill>
                  <a:schemeClr val="tx1"/>
                </a:solidFill>
                <a:latin typeface="Times New Roman" panose="02020603050405020304" pitchFamily="18" charset="0"/>
                <a:cs typeface="Times New Roman" panose="02020603050405020304" pitchFamily="18" charset="0"/>
              </a:rPr>
              <a:t>числі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наказів</a:t>
            </a:r>
            <a:r>
              <a:rPr lang="ru-RU" sz="2400" dirty="0">
                <a:solidFill>
                  <a:schemeClr val="tx1"/>
                </a:solidFill>
                <a:latin typeface="Times New Roman" panose="02020603050405020304" pitchFamily="18" charset="0"/>
                <a:cs typeface="Times New Roman" panose="02020603050405020304" pitchFamily="18" charset="0"/>
              </a:rPr>
              <a:t> про </a:t>
            </a:r>
            <a:r>
              <a:rPr lang="ru-RU" sz="2400" dirty="0" err="1">
                <a:solidFill>
                  <a:schemeClr val="tx1"/>
                </a:solidFill>
                <a:latin typeface="Times New Roman" panose="02020603050405020304" pitchFamily="18" charset="0"/>
                <a:cs typeface="Times New Roman" panose="02020603050405020304" pitchFamily="18" charset="0"/>
              </a:rPr>
              <a:t>призначення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перевірки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дій</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або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бездіяльності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контролюючих</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органів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щодо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призначення</a:t>
            </a:r>
            <a:r>
              <a:rPr lang="ru-RU" sz="2400" dirty="0">
                <a:solidFill>
                  <a:schemeClr val="tx1"/>
                </a:solidFill>
                <a:latin typeface="Times New Roman" panose="02020603050405020304" pitchFamily="18" charset="0"/>
                <a:cs typeface="Times New Roman" panose="02020603050405020304" pitchFamily="18" charset="0"/>
              </a:rPr>
              <a:t> та/</a:t>
            </a:r>
            <a:r>
              <a:rPr lang="ru-RU" sz="2400" dirty="0" err="1">
                <a:solidFill>
                  <a:schemeClr val="tx1"/>
                </a:solidFill>
                <a:latin typeface="Times New Roman" panose="02020603050405020304" pitchFamily="18" charset="0"/>
                <a:cs typeface="Times New Roman" panose="02020603050405020304" pitchFamily="18" charset="0"/>
              </a:rPr>
              <a:t>або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проведення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перевірок</a:t>
            </a:r>
            <a:r>
              <a:rPr lang="ru-RU" sz="2400"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можуть</a:t>
            </a:r>
            <a:r>
              <a:rPr lang="ru-RU" sz="2400" b="1" dirty="0">
                <a:solidFill>
                  <a:schemeClr val="tx1"/>
                </a:solidFill>
                <a:latin typeface="Times New Roman" panose="02020603050405020304" pitchFamily="18" charset="0"/>
                <a:cs typeface="Times New Roman" panose="02020603050405020304" pitchFamily="18" charset="0"/>
              </a:rPr>
              <a:t> бути </a:t>
            </a:r>
            <a:r>
              <a:rPr lang="ru-RU" sz="2400" b="1" dirty="0" err="1">
                <a:solidFill>
                  <a:schemeClr val="tx1"/>
                </a:solidFill>
                <a:latin typeface="Times New Roman" panose="02020603050405020304" pitchFamily="18" charset="0"/>
                <a:cs typeface="Times New Roman" panose="02020603050405020304" pitchFamily="18" charset="0"/>
              </a:rPr>
              <a:t>задоволені</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dirty="0" err="1">
                <a:solidFill>
                  <a:schemeClr val="tx1"/>
                </a:solidFill>
                <a:latin typeface="Times New Roman" panose="02020603050405020304" pitchFamily="18" charset="0"/>
                <a:cs typeface="Times New Roman" panose="02020603050405020304" pitchFamily="18" charset="0"/>
              </a:rPr>
              <a:t>лише</a:t>
            </a:r>
            <a:r>
              <a:rPr lang="ru-RU" sz="2400" b="1" dirty="0">
                <a:solidFill>
                  <a:schemeClr val="tx1"/>
                </a:solidFill>
                <a:latin typeface="Times New Roman" panose="02020603050405020304" pitchFamily="18" charset="0"/>
                <a:cs typeface="Times New Roman" panose="02020603050405020304" pitchFamily="18" charset="0"/>
              </a:rPr>
              <a:t> в тому </a:t>
            </a:r>
            <a:r>
              <a:rPr lang="ru-RU" sz="2400" b="1" dirty="0" err="1">
                <a:solidFill>
                  <a:schemeClr val="tx1"/>
                </a:solidFill>
                <a:latin typeface="Times New Roman" panose="02020603050405020304" pitchFamily="18" charset="0"/>
                <a:cs typeface="Times New Roman" panose="02020603050405020304" pitchFamily="18" charset="0"/>
              </a:rPr>
              <a:t>разі</a:t>
            </a:r>
            <a:r>
              <a:rPr lang="ru-RU" sz="2400" b="1"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якщо</a:t>
            </a:r>
            <a:r>
              <a:rPr lang="ru-RU" sz="2400" b="1" u="sng" dirty="0">
                <a:solidFill>
                  <a:schemeClr val="tx1"/>
                </a:solidFill>
                <a:latin typeface="Times New Roman" panose="02020603050405020304" pitchFamily="18" charset="0"/>
                <a:cs typeface="Times New Roman" panose="02020603050405020304" pitchFamily="18" charset="0"/>
              </a:rPr>
              <a:t> до моменту </a:t>
            </a:r>
            <a:r>
              <a:rPr lang="ru-RU" sz="2400" b="1" u="sng" dirty="0" err="1">
                <a:solidFill>
                  <a:schemeClr val="tx1"/>
                </a:solidFill>
                <a:latin typeface="Times New Roman" panose="02020603050405020304" pitchFamily="18" charset="0"/>
                <a:cs typeface="Times New Roman" panose="02020603050405020304" pitchFamily="18" charset="0"/>
              </a:rPr>
              <a:t>ухвалення</a:t>
            </a:r>
            <a:r>
              <a:rPr lang="ru-RU" sz="2400" b="1" u="sng" dirty="0">
                <a:solidFill>
                  <a:schemeClr val="tx1"/>
                </a:solidFill>
                <a:latin typeface="Times New Roman" panose="02020603050405020304" pitchFamily="18" charset="0"/>
                <a:cs typeface="Times New Roman" panose="02020603050405020304" pitchFamily="18" charset="0"/>
              </a:rPr>
              <a:t> судового </a:t>
            </a:r>
            <a:r>
              <a:rPr lang="ru-RU" sz="2400" b="1" u="sng" dirty="0" err="1">
                <a:solidFill>
                  <a:schemeClr val="tx1"/>
                </a:solidFill>
                <a:latin typeface="Times New Roman" panose="02020603050405020304" pitchFamily="18" charset="0"/>
                <a:cs typeface="Times New Roman" panose="02020603050405020304" pitchFamily="18" charset="0"/>
              </a:rPr>
              <a:t>рішення</a:t>
            </a:r>
            <a:r>
              <a:rPr lang="ru-RU" sz="2400" b="1" u="sng" dirty="0">
                <a:solidFill>
                  <a:schemeClr val="tx1"/>
                </a:solidFill>
                <a:latin typeface="Times New Roman" panose="02020603050405020304" pitchFamily="18" charset="0"/>
                <a:cs typeface="Times New Roman" panose="02020603050405020304" pitchFamily="18" charset="0"/>
              </a:rPr>
              <a:t> не </a:t>
            </a:r>
            <a:r>
              <a:rPr lang="ru-RU" sz="2400" b="1" u="sng" dirty="0" err="1">
                <a:solidFill>
                  <a:schemeClr val="tx1"/>
                </a:solidFill>
                <a:latin typeface="Times New Roman" panose="02020603050405020304" pitchFamily="18" charset="0"/>
                <a:cs typeface="Times New Roman" panose="02020603050405020304" pitchFamily="18" charset="0"/>
              </a:rPr>
              <a:t>відбулося</a:t>
            </a:r>
            <a:r>
              <a:rPr lang="ru-RU" sz="2400" b="1" u="sng" dirty="0">
                <a:solidFill>
                  <a:schemeClr val="tx1"/>
                </a:solidFill>
                <a:latin typeface="Times New Roman" panose="02020603050405020304" pitchFamily="18" charset="0"/>
                <a:cs typeface="Times New Roman" panose="02020603050405020304" pitchFamily="18" charset="0"/>
              </a:rPr>
              <a:t> допуску </a:t>
            </a:r>
            <a:r>
              <a:rPr lang="ru-RU" sz="2400" b="1" u="sng" dirty="0" err="1">
                <a:solidFill>
                  <a:schemeClr val="tx1"/>
                </a:solidFill>
                <a:latin typeface="Times New Roman" panose="02020603050405020304" pitchFamily="18" charset="0"/>
                <a:cs typeface="Times New Roman" panose="02020603050405020304" pitchFamily="18" charset="0"/>
              </a:rPr>
              <a:t>посадових</a:t>
            </a:r>
            <a:r>
              <a:rPr lang="ru-RU" sz="2400" b="1" u="sng"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осіб</a:t>
            </a:r>
            <a:r>
              <a:rPr lang="ru-RU" sz="2400" b="1" u="sng"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контролюючого</a:t>
            </a:r>
            <a:r>
              <a:rPr lang="ru-RU" sz="2400" b="1" u="sng" dirty="0">
                <a:solidFill>
                  <a:schemeClr val="tx1"/>
                </a:solidFill>
                <a:latin typeface="Times New Roman" panose="02020603050405020304" pitchFamily="18" charset="0"/>
                <a:cs typeface="Times New Roman" panose="02020603050405020304" pitchFamily="18" charset="0"/>
              </a:rPr>
              <a:t> органу до </a:t>
            </a:r>
            <a:r>
              <a:rPr lang="ru-RU" sz="2400" b="1" u="sng" dirty="0" err="1">
                <a:solidFill>
                  <a:schemeClr val="tx1"/>
                </a:solidFill>
                <a:latin typeface="Times New Roman" panose="02020603050405020304" pitchFamily="18" charset="0"/>
                <a:cs typeface="Times New Roman" panose="02020603050405020304" pitchFamily="18" charset="0"/>
              </a:rPr>
              <a:t>спірної</a:t>
            </a:r>
            <a:r>
              <a:rPr lang="ru-RU" sz="2400" b="1" u="sng" dirty="0">
                <a:solidFill>
                  <a:schemeClr val="tx1"/>
                </a:solidFill>
                <a:latin typeface="Times New Roman" panose="02020603050405020304" pitchFamily="18" charset="0"/>
                <a:cs typeface="Times New Roman" panose="02020603050405020304" pitchFamily="18" charset="0"/>
              </a:rPr>
              <a:t> </a:t>
            </a:r>
            <a:r>
              <a:rPr lang="ru-RU" sz="2400" b="1" u="sng" dirty="0" err="1">
                <a:solidFill>
                  <a:schemeClr val="tx1"/>
                </a:solidFill>
                <a:latin typeface="Times New Roman" panose="02020603050405020304" pitchFamily="18" charset="0"/>
                <a:cs typeface="Times New Roman" panose="02020603050405020304" pitchFamily="18" charset="0"/>
              </a:rPr>
              <a:t>перевірки</a:t>
            </a:r>
            <a:r>
              <a:rPr lang="ru-RU" sz="2400" b="1" u="sng" dirty="0">
                <a:solidFill>
                  <a:schemeClr val="tx1"/>
                </a:solidFill>
                <a:latin typeface="Times New Roman" panose="02020603050405020304" pitchFamily="18" charset="0"/>
                <a:cs typeface="Times New Roman" panose="02020603050405020304" pitchFamily="18" charset="0"/>
              </a:rPr>
              <a:t>.</a:t>
            </a:r>
          </a:p>
          <a:p>
            <a:pPr marL="45720" indent="457200" algn="just">
              <a:spcBef>
                <a:spcPts val="0"/>
              </a:spcBef>
              <a:buNone/>
            </a:pPr>
            <a:r>
              <a:rPr lang="ru-RU" sz="2400" dirty="0">
                <a:solidFill>
                  <a:schemeClr val="tx1"/>
                </a:solidFill>
                <a:latin typeface="Times New Roman" panose="02020603050405020304" pitchFamily="18" charset="0"/>
                <a:cs typeface="Times New Roman" panose="02020603050405020304" pitchFamily="18" charset="0"/>
              </a:rPr>
              <a:t>В </a:t>
            </a:r>
            <a:r>
              <a:rPr lang="ru-RU" sz="2400" dirty="0" err="1">
                <a:solidFill>
                  <a:schemeClr val="tx1"/>
                </a:solidFill>
                <a:latin typeface="Times New Roman" panose="02020603050405020304" pitchFamily="18" charset="0"/>
                <a:cs typeface="Times New Roman" panose="02020603050405020304" pitchFamily="18" charset="0"/>
              </a:rPr>
              <a:t>іншому</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разі</a:t>
            </a:r>
            <a:r>
              <a:rPr lang="ru-RU" sz="2400" dirty="0">
                <a:solidFill>
                  <a:schemeClr val="tx1"/>
                </a:solidFill>
                <a:latin typeface="Times New Roman" panose="02020603050405020304" pitchFamily="18" charset="0"/>
                <a:cs typeface="Times New Roman" panose="02020603050405020304" pitchFamily="18" charset="0"/>
              </a:rPr>
              <a:t> в </a:t>
            </a:r>
            <a:r>
              <a:rPr lang="ru-RU" sz="2400" dirty="0" err="1">
                <a:solidFill>
                  <a:schemeClr val="tx1"/>
                </a:solidFill>
                <a:latin typeface="Times New Roman" panose="02020603050405020304" pitchFamily="18" charset="0"/>
                <a:cs typeface="Times New Roman" panose="02020603050405020304" pitchFamily="18" charset="0"/>
              </a:rPr>
              <a:t>задоволенні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відповідних</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позовів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має</a:t>
            </a:r>
            <a:r>
              <a:rPr lang="ru-RU" sz="2400" dirty="0">
                <a:solidFill>
                  <a:schemeClr val="tx1"/>
                </a:solidFill>
                <a:latin typeface="Times New Roman" panose="02020603050405020304" pitchFamily="18" charset="0"/>
                <a:cs typeface="Times New Roman" panose="02020603050405020304" pitchFamily="18" charset="0"/>
              </a:rPr>
              <a:t> бути </a:t>
            </a:r>
            <a:r>
              <a:rPr lang="ru-RU" sz="2400" dirty="0" err="1">
                <a:solidFill>
                  <a:schemeClr val="tx1"/>
                </a:solidFill>
                <a:latin typeface="Times New Roman" panose="02020603050405020304" pitchFamily="18" charset="0"/>
                <a:cs typeface="Times New Roman" panose="02020603050405020304" pitchFamily="18" charset="0"/>
              </a:rPr>
              <a:t>відмовлено</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оскільки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правові</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наслідки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оскаржуваних</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дій</a:t>
            </a:r>
            <a:r>
              <a:rPr lang="ru-RU" sz="2400" dirty="0">
                <a:solidFill>
                  <a:schemeClr val="tx1"/>
                </a:solidFill>
                <a:latin typeface="Times New Roman" panose="02020603050405020304" pitchFamily="18" charset="0"/>
                <a:cs typeface="Times New Roman" panose="02020603050405020304" pitchFamily="18" charset="0"/>
              </a:rPr>
              <a:t> за таких </a:t>
            </a:r>
            <a:r>
              <a:rPr lang="ru-RU" sz="2400" dirty="0" err="1">
                <a:solidFill>
                  <a:schemeClr val="tx1"/>
                </a:solidFill>
                <a:latin typeface="Times New Roman" panose="02020603050405020304" pitchFamily="18" charset="0"/>
                <a:cs typeface="Times New Roman" panose="02020603050405020304" pitchFamily="18" charset="0"/>
              </a:rPr>
              <a:t>обставин</a:t>
            </a:r>
            <a:r>
              <a:rPr lang="ru-RU" sz="2400" dirty="0">
                <a:solidFill>
                  <a:schemeClr val="tx1"/>
                </a:solidFill>
                <a:latin typeface="Times New Roman" panose="02020603050405020304" pitchFamily="18" charset="0"/>
                <a:cs typeface="Times New Roman" panose="02020603050405020304" pitchFamily="18" charset="0"/>
              </a:rPr>
              <a:t> </a:t>
            </a:r>
            <a:r>
              <a:rPr lang="ru-RU" sz="2400" u="sng" dirty="0">
                <a:solidFill>
                  <a:schemeClr val="tx1"/>
                </a:solidFill>
                <a:latin typeface="Times New Roman" panose="02020603050405020304" pitchFamily="18" charset="0"/>
                <a:cs typeface="Times New Roman" panose="02020603050405020304" pitchFamily="18" charset="0"/>
              </a:rPr>
              <a:t>є </a:t>
            </a:r>
            <a:r>
              <a:rPr lang="ru-RU" sz="2400" u="sng" dirty="0" err="1">
                <a:solidFill>
                  <a:schemeClr val="tx1"/>
                </a:solidFill>
                <a:latin typeface="Times New Roman" panose="02020603050405020304" pitchFamily="18" charset="0"/>
                <a:cs typeface="Times New Roman" panose="02020603050405020304" pitchFamily="18" charset="0"/>
              </a:rPr>
              <a:t>вичерпаними</a:t>
            </a:r>
            <a:r>
              <a:rPr lang="ru-RU" sz="2400" dirty="0">
                <a:solidFill>
                  <a:schemeClr val="tx1"/>
                </a:solidFill>
                <a:latin typeface="Times New Roman" panose="02020603050405020304" pitchFamily="18" charset="0"/>
                <a:cs typeface="Times New Roman" panose="02020603050405020304" pitchFamily="18" charset="0"/>
              </a:rPr>
              <a:t>, а </a:t>
            </a:r>
            <a:r>
              <a:rPr lang="ru-RU" sz="2400" dirty="0" err="1">
                <a:solidFill>
                  <a:schemeClr val="tx1"/>
                </a:solidFill>
                <a:latin typeface="Times New Roman" panose="02020603050405020304" pitchFamily="18" charset="0"/>
                <a:cs typeface="Times New Roman" panose="02020603050405020304" pitchFamily="18" charset="0"/>
              </a:rPr>
              <a:t>отже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задоволення</a:t>
            </a:r>
            <a:r>
              <a:rPr lang="ru-RU" sz="2400" dirty="0">
                <a:solidFill>
                  <a:schemeClr val="tx1"/>
                </a:solidFill>
                <a:latin typeface="Times New Roman" panose="02020603050405020304" pitchFamily="18" charset="0"/>
                <a:cs typeface="Times New Roman" panose="02020603050405020304" pitchFamily="18" charset="0"/>
              </a:rPr>
              <a:t> позову не </a:t>
            </a:r>
            <a:r>
              <a:rPr lang="ru-RU" sz="2400" dirty="0" err="1">
                <a:solidFill>
                  <a:schemeClr val="tx1"/>
                </a:solidFill>
                <a:latin typeface="Times New Roman" panose="02020603050405020304" pitchFamily="18" charset="0"/>
                <a:cs typeface="Times New Roman" panose="02020603050405020304" pitchFamily="18" charset="0"/>
              </a:rPr>
              <a:t>може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призвести</a:t>
            </a:r>
            <a:r>
              <a:rPr lang="ru-RU" sz="2400" dirty="0">
                <a:solidFill>
                  <a:schemeClr val="tx1"/>
                </a:solidFill>
                <a:latin typeface="Times New Roman" panose="02020603050405020304" pitchFamily="18" charset="0"/>
                <a:cs typeface="Times New Roman" panose="02020603050405020304" pitchFamily="18" charset="0"/>
              </a:rPr>
              <a:t> до </a:t>
            </a:r>
            <a:r>
              <a:rPr lang="ru-RU" sz="2400" dirty="0" err="1">
                <a:solidFill>
                  <a:schemeClr val="tx1"/>
                </a:solidFill>
                <a:latin typeface="Times New Roman" panose="02020603050405020304" pitchFamily="18" charset="0"/>
                <a:cs typeface="Times New Roman" panose="02020603050405020304" pitchFamily="18" charset="0"/>
              </a:rPr>
              <a:t>відновлення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порушених</a:t>
            </a:r>
            <a:r>
              <a:rPr lang="ru-RU" sz="2400" dirty="0">
                <a:solidFill>
                  <a:schemeClr val="tx1"/>
                </a:solidFill>
                <a:latin typeface="Times New Roman" panose="02020603050405020304" pitchFamily="18" charset="0"/>
                <a:cs typeface="Times New Roman" panose="02020603050405020304" pitchFamily="18" charset="0"/>
              </a:rPr>
              <a:t> прав </a:t>
            </a:r>
            <a:r>
              <a:rPr lang="ru-RU" sz="2400" dirty="0" err="1">
                <a:solidFill>
                  <a:schemeClr val="tx1"/>
                </a:solidFill>
                <a:latin typeface="Times New Roman" panose="02020603050405020304" pitchFamily="18" charset="0"/>
                <a:cs typeface="Times New Roman" panose="02020603050405020304" pitchFamily="18" charset="0"/>
              </a:rPr>
              <a:t>платників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податків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оскільки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після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проведення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перевірки</a:t>
            </a:r>
            <a:r>
              <a:rPr lang="ru-RU" sz="2400" dirty="0">
                <a:solidFill>
                  <a:schemeClr val="tx1"/>
                </a:solidFill>
                <a:latin typeface="Times New Roman" panose="02020603050405020304" pitchFamily="18" charset="0"/>
                <a:cs typeface="Times New Roman" panose="02020603050405020304" pitchFamily="18" charset="0"/>
              </a:rPr>
              <a:t> права </a:t>
            </a:r>
            <a:r>
              <a:rPr lang="ru-RU" sz="2400" dirty="0" err="1">
                <a:solidFill>
                  <a:schemeClr val="tx1"/>
                </a:solidFill>
                <a:latin typeface="Times New Roman" panose="02020603050405020304" pitchFamily="18" charset="0"/>
                <a:cs typeface="Times New Roman" panose="02020603050405020304" pitchFamily="18" charset="0"/>
              </a:rPr>
              <a:t>платника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податків</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порушують</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лише</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наслідки</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проведення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відповідної</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перевірки</a:t>
            </a:r>
            <a:r>
              <a:rPr lang="ru-RU" sz="2400" dirty="0">
                <a:solidFill>
                  <a:schemeClr val="tx1"/>
                </a:solidFill>
                <a:latin typeface="Times New Roman" panose="02020603050405020304" pitchFamily="18" charset="0"/>
                <a:cs typeface="Times New Roman" panose="02020603050405020304" pitchFamily="18" charset="0"/>
              </a:rPr>
              <a:t>.</a:t>
            </a:r>
          </a:p>
          <a:p>
            <a:pPr marL="45720" indent="457200" algn="just">
              <a:spcBef>
                <a:spcPts val="0"/>
              </a:spcBef>
              <a:buNone/>
            </a:pPr>
            <a:r>
              <a:rPr lang="ru-RU" sz="2400" dirty="0" err="1">
                <a:solidFill>
                  <a:schemeClr val="tx1"/>
                </a:solidFill>
                <a:latin typeface="Times New Roman" panose="02020603050405020304" pitchFamily="18" charset="0"/>
                <a:cs typeface="Times New Roman" panose="02020603050405020304" pitchFamily="18" charset="0"/>
              </a:rPr>
              <a:t>Аналогічна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правова</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позиція</a:t>
            </a:r>
            <a:r>
              <a:rPr lang="ru-RU" sz="2400" dirty="0">
                <a:solidFill>
                  <a:schemeClr val="tx1"/>
                </a:solidFill>
                <a:latin typeface="Times New Roman" panose="02020603050405020304" pitchFamily="18" charset="0"/>
                <a:cs typeface="Times New Roman" panose="02020603050405020304" pitchFamily="18" charset="0"/>
              </a:rPr>
              <a:t> </a:t>
            </a:r>
            <a:r>
              <a:rPr lang="ru-RU" sz="2400" dirty="0" err="1">
                <a:solidFill>
                  <a:schemeClr val="tx1"/>
                </a:solidFill>
                <a:latin typeface="Times New Roman" panose="02020603050405020304" pitchFamily="18" charset="0"/>
                <a:cs typeface="Times New Roman" panose="02020603050405020304" pitchFamily="18" charset="0"/>
              </a:rPr>
              <a:t>викладена</a:t>
            </a:r>
            <a:r>
              <a:rPr lang="ru-RU" sz="2400" dirty="0">
                <a:solidFill>
                  <a:schemeClr val="tx1"/>
                </a:solidFill>
                <a:latin typeface="Times New Roman" panose="02020603050405020304" pitchFamily="18" charset="0"/>
                <a:cs typeface="Times New Roman" panose="02020603050405020304" pitchFamily="18" charset="0"/>
              </a:rPr>
              <a:t> в постановах Верховного Суду </a:t>
            </a:r>
            <a:br>
              <a:rPr lang="ru-RU" sz="2400" dirty="0">
                <a:solidFill>
                  <a:schemeClr val="tx1"/>
                </a:solidFill>
                <a:latin typeface="Times New Roman" panose="02020603050405020304" pitchFamily="18" charset="0"/>
                <a:cs typeface="Times New Roman" panose="02020603050405020304" pitchFamily="18" charset="0"/>
              </a:rPr>
            </a:br>
            <a:r>
              <a:rPr lang="ru-RU" sz="2400" dirty="0" err="1">
                <a:solidFill>
                  <a:schemeClr val="tx1"/>
                </a:solidFill>
                <a:latin typeface="Times New Roman" panose="02020603050405020304" pitchFamily="18" charset="0"/>
                <a:cs typeface="Times New Roman" panose="02020603050405020304" pitchFamily="18" charset="0"/>
              </a:rPr>
              <a:t>від</a:t>
            </a:r>
            <a:r>
              <a:rPr lang="ru-RU" sz="2400" dirty="0">
                <a:solidFill>
                  <a:schemeClr val="tx1"/>
                </a:solidFill>
                <a:latin typeface="Times New Roman" panose="02020603050405020304" pitchFamily="18" charset="0"/>
                <a:cs typeface="Times New Roman" panose="02020603050405020304" pitchFamily="18" charset="0"/>
              </a:rPr>
              <a:t> 13.03.2018 у </a:t>
            </a:r>
            <a:r>
              <a:rPr lang="ru-RU" sz="2400" dirty="0" err="1">
                <a:solidFill>
                  <a:schemeClr val="tx1"/>
                </a:solidFill>
                <a:latin typeface="Times New Roman" panose="02020603050405020304" pitchFamily="18" charset="0"/>
                <a:cs typeface="Times New Roman" panose="02020603050405020304" pitchFamily="18" charset="0"/>
              </a:rPr>
              <a:t>справі</a:t>
            </a:r>
            <a:r>
              <a:rPr lang="ru-RU" sz="2400" dirty="0">
                <a:solidFill>
                  <a:schemeClr val="tx1"/>
                </a:solidFill>
                <a:latin typeface="Times New Roman" panose="02020603050405020304" pitchFamily="18" charset="0"/>
                <a:cs typeface="Times New Roman" panose="02020603050405020304" pitchFamily="18" charset="0"/>
              </a:rPr>
              <a:t> № 804/1113/16 (К/9901/19326/18), </a:t>
            </a:r>
            <a:r>
              <a:rPr lang="ru-RU" sz="2400" dirty="0" err="1">
                <a:solidFill>
                  <a:schemeClr val="tx1"/>
                </a:solidFill>
                <a:latin typeface="Times New Roman" panose="02020603050405020304" pitchFamily="18" charset="0"/>
                <a:cs typeface="Times New Roman" panose="02020603050405020304" pitchFamily="18" charset="0"/>
              </a:rPr>
              <a:t>від</a:t>
            </a:r>
            <a:r>
              <a:rPr lang="ru-RU" sz="2400" dirty="0">
                <a:solidFill>
                  <a:schemeClr val="tx1"/>
                </a:solidFill>
                <a:latin typeface="Times New Roman" panose="02020603050405020304" pitchFamily="18" charset="0"/>
                <a:cs typeface="Times New Roman" panose="02020603050405020304" pitchFamily="18" charset="0"/>
              </a:rPr>
              <a:t> 30.11.2018 у </a:t>
            </a:r>
            <a:r>
              <a:rPr lang="ru-RU" sz="2400" dirty="0" err="1">
                <a:solidFill>
                  <a:schemeClr val="tx1"/>
                </a:solidFill>
                <a:latin typeface="Times New Roman" panose="02020603050405020304" pitchFamily="18" charset="0"/>
                <a:cs typeface="Times New Roman" panose="02020603050405020304" pitchFamily="18" charset="0"/>
              </a:rPr>
              <a:t>справі</a:t>
            </a:r>
            <a:r>
              <a:rPr lang="ru-RU" sz="2400" dirty="0">
                <a:solidFill>
                  <a:schemeClr val="tx1"/>
                </a:solidFill>
                <a:latin typeface="Times New Roman" panose="02020603050405020304" pitchFamily="18" charset="0"/>
                <a:cs typeface="Times New Roman" panose="02020603050405020304" pitchFamily="18" charset="0"/>
              </a:rPr>
              <a:t>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 808/1641/15 (К/9901/6626/18).</a:t>
            </a:r>
          </a:p>
          <a:p>
            <a:pPr marL="45720" indent="0">
              <a:buNone/>
            </a:pPr>
            <a:endParaRPr lang="ru-RU" dirty="0"/>
          </a:p>
        </p:txBody>
      </p:sp>
      <p:pic>
        <p:nvPicPr>
          <p:cNvPr id="4" name="Рисунок 3">
            <a:extLst>
              <a:ext uri="{FF2B5EF4-FFF2-40B4-BE49-F238E27FC236}">
                <a16:creationId xmlns:a16="http://schemas.microsoft.com/office/drawing/2014/main" id="{E1E66A07-BD15-48D1-A94E-B5FE2181C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5841999"/>
            <a:ext cx="11569700" cy="711201"/>
          </a:xfrm>
          <a:prstGeom prst="rect">
            <a:avLst/>
          </a:prstGeom>
        </p:spPr>
      </p:pic>
    </p:spTree>
    <p:extLst>
      <p:ext uri="{BB962C8B-B14F-4D97-AF65-F5344CB8AC3E}">
        <p14:creationId xmlns:p14="http://schemas.microsoft.com/office/powerpoint/2010/main" val="128061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34</a:t>
            </a:fld>
            <a:endParaRPr lang="ru-RU" dirty="0">
              <a:solidFill>
                <a:srgbClr val="007832"/>
              </a:solidFill>
            </a:endParaRPr>
          </a:p>
        </p:txBody>
      </p:sp>
      <p:sp>
        <p:nvSpPr>
          <p:cNvPr id="5" name="Заголовок 1"/>
          <p:cNvSpPr txBox="1">
            <a:spLocks/>
          </p:cNvSpPr>
          <p:nvPr/>
        </p:nvSpPr>
        <p:spPr>
          <a:xfrm>
            <a:off x="2014597" y="642030"/>
            <a:ext cx="8560605" cy="58852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954" b="1" dirty="0">
                <a:solidFill>
                  <a:srgbClr val="007832"/>
                </a:solidFill>
                <a:latin typeface="+mn-lt"/>
              </a:rPr>
              <a:t>Наслідки </a:t>
            </a:r>
            <a:r>
              <a:rPr lang="uk-UA" sz="2954" b="1" dirty="0" err="1">
                <a:solidFill>
                  <a:srgbClr val="007832"/>
                </a:solidFill>
                <a:latin typeface="+mn-lt"/>
              </a:rPr>
              <a:t>недопуску</a:t>
            </a:r>
            <a:r>
              <a:rPr lang="uk-UA" sz="2954" b="1" dirty="0">
                <a:solidFill>
                  <a:srgbClr val="007832"/>
                </a:solidFill>
                <a:latin typeface="+mn-lt"/>
              </a:rPr>
              <a:t> до податкової перевірки</a:t>
            </a:r>
            <a:endParaRPr lang="ru-RU" sz="2954" b="1" dirty="0">
              <a:solidFill>
                <a:srgbClr val="007832"/>
              </a:solidFill>
              <a:latin typeface="+mn-lt"/>
            </a:endParaRPr>
          </a:p>
        </p:txBody>
      </p:sp>
      <p:graphicFrame>
        <p:nvGraphicFramePr>
          <p:cNvPr id="3" name="Таблица 2"/>
          <p:cNvGraphicFramePr>
            <a:graphicFrameLocks noGrp="1"/>
          </p:cNvGraphicFramePr>
          <p:nvPr/>
        </p:nvGraphicFramePr>
        <p:xfrm>
          <a:off x="2014597" y="1422780"/>
          <a:ext cx="8369118" cy="4532191"/>
        </p:xfrm>
        <a:graphic>
          <a:graphicData uri="http://schemas.openxmlformats.org/drawingml/2006/table">
            <a:tbl>
              <a:tblPr firstRow="1" firstCol="1" bandRow="1">
                <a:tableStyleId>{8799B23B-EC83-4686-B30A-512413B5E67A}</a:tableStyleId>
              </a:tblPr>
              <a:tblGrid>
                <a:gridCol w="1588063">
                  <a:extLst>
                    <a:ext uri="{9D8B030D-6E8A-4147-A177-3AD203B41FA5}">
                      <a16:colId xmlns:a16="http://schemas.microsoft.com/office/drawing/2014/main" val="3841726637"/>
                    </a:ext>
                  </a:extLst>
                </a:gridCol>
                <a:gridCol w="4522658">
                  <a:extLst>
                    <a:ext uri="{9D8B030D-6E8A-4147-A177-3AD203B41FA5}">
                      <a16:colId xmlns:a16="http://schemas.microsoft.com/office/drawing/2014/main" val="3260760769"/>
                    </a:ext>
                  </a:extLst>
                </a:gridCol>
                <a:gridCol w="2258397">
                  <a:extLst>
                    <a:ext uri="{9D8B030D-6E8A-4147-A177-3AD203B41FA5}">
                      <a16:colId xmlns:a16="http://schemas.microsoft.com/office/drawing/2014/main" val="876970140"/>
                    </a:ext>
                  </a:extLst>
                </a:gridCol>
              </a:tblGrid>
              <a:tr h="629898">
                <a:tc>
                  <a:txBody>
                    <a:bodyPr/>
                    <a:lstStyle/>
                    <a:p>
                      <a:pPr algn="ctr">
                        <a:lnSpc>
                          <a:spcPct val="107000"/>
                        </a:lnSpc>
                        <a:spcAft>
                          <a:spcPts val="0"/>
                        </a:spcAft>
                      </a:pPr>
                      <a:r>
                        <a:rPr lang="uk-UA" sz="1700">
                          <a:effectLst/>
                        </a:rPr>
                        <a:t>Ризик</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uk-UA" sz="1700" dirty="0">
                          <a:effectLst/>
                        </a:rPr>
                        <a:t>Опис ризику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uk-UA" sz="1700">
                          <a:effectLst/>
                        </a:rPr>
                        <a:t>Можливості </a:t>
                      </a:r>
                      <a:endParaRPr lang="ru-RU" sz="1700">
                        <a:effectLst/>
                      </a:endParaRPr>
                    </a:p>
                    <a:p>
                      <a:pPr algn="ctr">
                        <a:lnSpc>
                          <a:spcPct val="107000"/>
                        </a:lnSpc>
                        <a:spcAft>
                          <a:spcPts val="0"/>
                        </a:spcAft>
                      </a:pPr>
                      <a:r>
                        <a:rPr lang="uk-UA" sz="1700">
                          <a:effectLst/>
                        </a:rPr>
                        <a:t>нівелювання</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3126902"/>
                  </a:ext>
                </a:extLst>
              </a:tr>
              <a:tr h="3902293">
                <a:tc>
                  <a:txBody>
                    <a:bodyPr/>
                    <a:lstStyle/>
                    <a:p>
                      <a:pPr marL="18415" algn="ctr">
                        <a:spcAft>
                          <a:spcPts val="0"/>
                        </a:spcAft>
                      </a:pPr>
                      <a:r>
                        <a:rPr lang="uk-UA" sz="1700" b="1" i="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Ризик проведення позапланової невиїзної перевірки </a:t>
                      </a:r>
                      <a:endParaRPr lang="ru-RU" sz="1700" i="1" dirty="0">
                        <a:effectLst/>
                        <a:latin typeface="Calibri" panose="020F0502020204030204" pitchFamily="34" charset="0"/>
                        <a:ea typeface="Times New Roman" panose="02020603050405020304" pitchFamily="18" charset="0"/>
                        <a:cs typeface="Times New Roman" panose="02020603050405020304" pitchFamily="18" charset="0"/>
                      </a:endParaRPr>
                    </a:p>
                    <a:p>
                      <a:pPr marL="18415" algn="ctr">
                        <a:spcAft>
                          <a:spcPts val="0"/>
                        </a:spcAft>
                      </a:pPr>
                      <a:r>
                        <a:rPr lang="uk-UA" sz="1700" b="1" i="1" dirty="0">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(ст.79 ПКУ)</a:t>
                      </a:r>
                      <a:endParaRPr lang="ru-RU" sz="1700"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uk-UA" sz="15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500" i="1"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spcAft>
                          <a:spcPts val="0"/>
                        </a:spcAft>
                      </a:pP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Недопуск платником податків посадових осіб контролюючих органів до проведення документальної виїзної перевірки </a:t>
                      </a:r>
                      <a:r>
                        <a:rPr lang="uk-UA" sz="1500" b="1" i="1" dirty="0">
                          <a:effectLst/>
                          <a:latin typeface="Calibri Light" panose="020F0302020204030204" pitchFamily="34" charset="0"/>
                          <a:ea typeface="Times New Roman" panose="02020603050405020304" pitchFamily="18" charset="0"/>
                          <a:cs typeface="Times New Roman" panose="02020603050405020304" pitchFamily="18" charset="0"/>
                        </a:rPr>
                        <a:t>не позбавляє контролюючі органи права вжити заходів щодо організації та прийняття рішення про проведення документальної невиїзної перевірки такого платника</a:t>
                      </a: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 за умови наявності обставин для її проведення, визначених ст. 77 та 78 ПКУ                          (лист ДФСУ від 14.09.2016 №9679/М/99-99-13-04-02-14).</a:t>
                      </a:r>
                      <a:endParaRPr lang="ru-RU" sz="1500"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ru-RU" sz="1500" i="1"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У разі </a:t>
                      </a:r>
                      <a:r>
                        <a:rPr lang="uk-UA" sz="1500" i="1" dirty="0" err="1">
                          <a:effectLst/>
                          <a:latin typeface="Calibri Light" panose="020F0302020204030204" pitchFamily="34" charset="0"/>
                          <a:ea typeface="Times New Roman" panose="02020603050405020304" pitchFamily="18" charset="0"/>
                          <a:cs typeface="Times New Roman" panose="02020603050405020304" pitchFamily="18" charset="0"/>
                        </a:rPr>
                        <a:t>недопуску</a:t>
                      </a: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 до виїзної позапланової перевірки, контролюючий може прийняти наказ та провести </a:t>
                      </a:r>
                      <a:r>
                        <a:rPr lang="uk-UA" sz="1500" b="1" i="1" dirty="0">
                          <a:effectLst/>
                          <a:latin typeface="Calibri Light" panose="020F0302020204030204" pitchFamily="34" charset="0"/>
                          <a:ea typeface="Times New Roman" panose="02020603050405020304" pitchFamily="18" charset="0"/>
                          <a:cs typeface="Times New Roman" panose="02020603050405020304" pitchFamily="18" charset="0"/>
                        </a:rPr>
                        <a:t>позапланову невиїзну перевірку</a:t>
                      </a: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 по взаємовідносинам з відповідними контрагентами та </a:t>
                      </a:r>
                      <a:r>
                        <a:rPr lang="uk-UA" sz="1500" b="1" i="1" dirty="0" err="1">
                          <a:effectLst/>
                          <a:latin typeface="Calibri Light" panose="020F0302020204030204" pitchFamily="34" charset="0"/>
                          <a:ea typeface="Times New Roman" panose="02020603050405020304" pitchFamily="18" charset="0"/>
                          <a:cs typeface="Times New Roman" panose="02020603050405020304" pitchFamily="18" charset="0"/>
                        </a:rPr>
                        <a:t>донарахувати</a:t>
                      </a:r>
                      <a:r>
                        <a:rPr lang="uk-UA" sz="1500" b="1" i="1" dirty="0">
                          <a:effectLst/>
                          <a:latin typeface="Calibri Light" panose="020F0302020204030204" pitchFamily="34" charset="0"/>
                          <a:ea typeface="Times New Roman" panose="02020603050405020304" pitchFamily="18" charset="0"/>
                          <a:cs typeface="Times New Roman" panose="02020603050405020304" pitchFamily="18" charset="0"/>
                        </a:rPr>
                        <a:t> ті ж самі суми грошових зобов’язань, які б міг нарахувати і при виїзній перевірці</a:t>
                      </a:r>
                      <a:r>
                        <a:rPr lang="uk-UA" sz="1500" i="1"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ru-RU" sz="15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spcAft>
                          <a:spcPts val="0"/>
                        </a:spcAft>
                      </a:pPr>
                      <a:r>
                        <a:rPr lang="uk-UA" sz="1500" dirty="0">
                          <a:effectLst/>
                          <a:latin typeface="Calibri Light" panose="020F0302020204030204" pitchFamily="34" charset="0"/>
                          <a:ea typeface="Times New Roman" panose="02020603050405020304" pitchFamily="18" charset="0"/>
                          <a:cs typeface="Times New Roman" panose="02020603050405020304" pitchFamily="18" charset="0"/>
                        </a:rPr>
                        <a:t>На жаль, нівелювати даний ризик фактично неможливо.</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uk-UA" sz="150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uk-UA" sz="1500" dirty="0">
                          <a:effectLst/>
                          <a:latin typeface="Calibri Light" panose="020F0302020204030204" pitchFamily="34" charset="0"/>
                          <a:ea typeface="Times New Roman" panose="02020603050405020304" pitchFamily="18" charset="0"/>
                          <a:cs typeface="Times New Roman" panose="02020603050405020304" pitchFamily="18" charset="0"/>
                        </a:rPr>
                        <a:t>Однак, якщо висновки контролюючий орган складе акт невиїзної перевірки без дослідження первинних документів – у платника податків є підстави оскаржувати в суді подібні донарахування як безпідставні. </a:t>
                      </a:r>
                      <a:endParaRPr lang="ru-RU" sz="15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7300078"/>
                  </a:ext>
                </a:extLst>
              </a:tr>
            </a:tbl>
          </a:graphicData>
        </a:graphic>
      </p:graphicFrame>
    </p:spTree>
    <p:extLst>
      <p:ext uri="{BB962C8B-B14F-4D97-AF65-F5344CB8AC3E}">
        <p14:creationId xmlns:p14="http://schemas.microsoft.com/office/powerpoint/2010/main" val="27733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35</a:t>
            </a:fld>
            <a:endParaRPr lang="ru-RU" dirty="0">
              <a:solidFill>
                <a:srgbClr val="007832"/>
              </a:solidFill>
            </a:endParaRPr>
          </a:p>
        </p:txBody>
      </p:sp>
      <p:sp>
        <p:nvSpPr>
          <p:cNvPr id="5" name="Заголовок 1"/>
          <p:cNvSpPr txBox="1">
            <a:spLocks/>
          </p:cNvSpPr>
          <p:nvPr/>
        </p:nvSpPr>
        <p:spPr>
          <a:xfrm>
            <a:off x="2014597" y="642030"/>
            <a:ext cx="8560605" cy="58852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954" b="1" dirty="0">
                <a:solidFill>
                  <a:srgbClr val="007832"/>
                </a:solidFill>
                <a:latin typeface="+mn-lt"/>
              </a:rPr>
              <a:t>Наслідки </a:t>
            </a:r>
            <a:r>
              <a:rPr lang="uk-UA" sz="2954" b="1" dirty="0" err="1">
                <a:solidFill>
                  <a:srgbClr val="007832"/>
                </a:solidFill>
                <a:latin typeface="+mn-lt"/>
              </a:rPr>
              <a:t>недопуску</a:t>
            </a:r>
            <a:r>
              <a:rPr lang="uk-UA" sz="2954" b="1" dirty="0">
                <a:solidFill>
                  <a:srgbClr val="007832"/>
                </a:solidFill>
                <a:latin typeface="+mn-lt"/>
              </a:rPr>
              <a:t> до податкової перевірки</a:t>
            </a:r>
            <a:endParaRPr lang="ru-RU" sz="2954" b="1" dirty="0">
              <a:solidFill>
                <a:srgbClr val="007832"/>
              </a:solidFill>
              <a:latin typeface="+mn-l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944799165"/>
              </p:ext>
            </p:extLst>
          </p:nvPr>
        </p:nvGraphicFramePr>
        <p:xfrm>
          <a:off x="2014597" y="1422780"/>
          <a:ext cx="8369118" cy="4532191"/>
        </p:xfrm>
        <a:graphic>
          <a:graphicData uri="http://schemas.openxmlformats.org/drawingml/2006/table">
            <a:tbl>
              <a:tblPr firstRow="1" firstCol="1" bandRow="1">
                <a:tableStyleId>{8799B23B-EC83-4686-B30A-512413B5E67A}</a:tableStyleId>
              </a:tblPr>
              <a:tblGrid>
                <a:gridCol w="1588063">
                  <a:extLst>
                    <a:ext uri="{9D8B030D-6E8A-4147-A177-3AD203B41FA5}">
                      <a16:colId xmlns:a16="http://schemas.microsoft.com/office/drawing/2014/main" val="3841726637"/>
                    </a:ext>
                  </a:extLst>
                </a:gridCol>
                <a:gridCol w="4522658">
                  <a:extLst>
                    <a:ext uri="{9D8B030D-6E8A-4147-A177-3AD203B41FA5}">
                      <a16:colId xmlns:a16="http://schemas.microsoft.com/office/drawing/2014/main" val="3260760769"/>
                    </a:ext>
                  </a:extLst>
                </a:gridCol>
                <a:gridCol w="2258397">
                  <a:extLst>
                    <a:ext uri="{9D8B030D-6E8A-4147-A177-3AD203B41FA5}">
                      <a16:colId xmlns:a16="http://schemas.microsoft.com/office/drawing/2014/main" val="876970140"/>
                    </a:ext>
                  </a:extLst>
                </a:gridCol>
              </a:tblGrid>
              <a:tr h="629898">
                <a:tc>
                  <a:txBody>
                    <a:bodyPr/>
                    <a:lstStyle/>
                    <a:p>
                      <a:pPr algn="ctr">
                        <a:lnSpc>
                          <a:spcPct val="107000"/>
                        </a:lnSpc>
                        <a:spcAft>
                          <a:spcPts val="0"/>
                        </a:spcAft>
                      </a:pPr>
                      <a:r>
                        <a:rPr lang="uk-UA" sz="1700">
                          <a:effectLst/>
                        </a:rPr>
                        <a:t>Ризик</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uk-UA" sz="1700" dirty="0">
                          <a:effectLst/>
                        </a:rPr>
                        <a:t>Опис ризику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uk-UA" sz="1700">
                          <a:effectLst/>
                        </a:rPr>
                        <a:t>Можливості </a:t>
                      </a:r>
                      <a:endParaRPr lang="ru-RU" sz="1700">
                        <a:effectLst/>
                      </a:endParaRPr>
                    </a:p>
                    <a:p>
                      <a:pPr algn="ctr">
                        <a:lnSpc>
                          <a:spcPct val="107000"/>
                        </a:lnSpc>
                        <a:spcAft>
                          <a:spcPts val="0"/>
                        </a:spcAft>
                      </a:pPr>
                      <a:r>
                        <a:rPr lang="uk-UA" sz="1700">
                          <a:effectLst/>
                        </a:rPr>
                        <a:t>нівелювання</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3126902"/>
                  </a:ext>
                </a:extLst>
              </a:tr>
              <a:tr h="3902293">
                <a:tc>
                  <a:txBody>
                    <a:bodyPr/>
                    <a:lstStyle/>
                    <a:p>
                      <a:pPr algn="ctr">
                        <a:spcAft>
                          <a:spcPts val="0"/>
                        </a:spcAft>
                        <a:tabLst>
                          <a:tab pos="108585" algn="l"/>
                        </a:tabLst>
                      </a:pPr>
                      <a:r>
                        <a:rPr lang="uk-UA" sz="1700" i="1" dirty="0">
                          <a:solidFill>
                            <a:srgbClr val="FF0000"/>
                          </a:solidFill>
                          <a:effectLst/>
                        </a:rPr>
                        <a:t>Ризик </a:t>
                      </a:r>
                      <a:r>
                        <a:rPr lang="uk-UA" sz="1700" i="1" dirty="0" err="1">
                          <a:solidFill>
                            <a:srgbClr val="FF0000"/>
                          </a:solidFill>
                          <a:effectLst/>
                        </a:rPr>
                        <a:t>адміністра</a:t>
                      </a:r>
                      <a:r>
                        <a:rPr lang="uk-UA" sz="1700" i="1" dirty="0">
                          <a:solidFill>
                            <a:srgbClr val="FF0000"/>
                          </a:solidFill>
                          <a:effectLst/>
                        </a:rPr>
                        <a:t>- </a:t>
                      </a:r>
                      <a:r>
                        <a:rPr lang="uk-UA" sz="1700" i="1" dirty="0" err="1">
                          <a:solidFill>
                            <a:srgbClr val="FF0000"/>
                          </a:solidFill>
                          <a:effectLst/>
                        </a:rPr>
                        <a:t>тивного</a:t>
                      </a:r>
                      <a:r>
                        <a:rPr lang="uk-UA" sz="1700" i="1" dirty="0">
                          <a:solidFill>
                            <a:srgbClr val="FF0000"/>
                          </a:solidFill>
                          <a:effectLst/>
                        </a:rPr>
                        <a:t> арешту майна та коштів на рахунках (ст. 94 ПКУ). </a:t>
                      </a:r>
                      <a:endParaRPr lang="ru-RU" sz="1700" i="1" dirty="0">
                        <a:solidFill>
                          <a:srgbClr val="FF0000"/>
                        </a:solidFill>
                        <a:effectLst/>
                      </a:endParaRPr>
                    </a:p>
                    <a:p>
                      <a:pPr algn="just">
                        <a:lnSpc>
                          <a:spcPct val="107000"/>
                        </a:lnSpc>
                        <a:spcAft>
                          <a:spcPts val="0"/>
                        </a:spcAft>
                      </a:pPr>
                      <a:r>
                        <a:rPr lang="uk-UA" sz="1700" i="1" dirty="0">
                          <a:effectLst/>
                        </a:rPr>
                        <a:t> </a:t>
                      </a:r>
                      <a:endParaRPr lang="ru-RU" sz="1700" i="1" dirty="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spcAft>
                          <a:spcPts val="0"/>
                        </a:spcAft>
                      </a:pPr>
                      <a:r>
                        <a:rPr lang="uk-UA" sz="1500" i="1" dirty="0">
                          <a:effectLst/>
                        </a:rPr>
                        <a:t>Для арешту майна платника податків контролюючому органу достатньо самостійно прийняти рішення про застосування адміністративного арешту (повного або умовного) та протягом 1 доби з моменту його прийняття звернутися до адміністративного суду з поданням про підтвердження обґрунтованості застосування адміністративного арешту. Обґрунтованість адміністративного арешту майна платника податків протягом 96 годин має бути перевірена судом (п.94.10 ст.94 ПКУ).</a:t>
                      </a:r>
                      <a:endParaRPr lang="ru-RU" sz="1500" i="1" dirty="0">
                        <a:effectLst/>
                      </a:endParaRPr>
                    </a:p>
                    <a:p>
                      <a:pPr algn="just">
                        <a:spcAft>
                          <a:spcPts val="0"/>
                        </a:spcAft>
                      </a:pPr>
                      <a:r>
                        <a:rPr lang="uk-UA" sz="1500" i="1" dirty="0">
                          <a:effectLst/>
                        </a:rPr>
                        <a:t> </a:t>
                      </a:r>
                      <a:endParaRPr lang="ru-RU" sz="1500" i="1" dirty="0">
                        <a:effectLst/>
                      </a:endParaRPr>
                    </a:p>
                    <a:p>
                      <a:pPr algn="just">
                        <a:spcAft>
                          <a:spcPts val="0"/>
                        </a:spcAft>
                      </a:pPr>
                      <a:r>
                        <a:rPr lang="uk-UA" sz="1500" i="1" dirty="0">
                          <a:effectLst/>
                        </a:rPr>
                        <a:t>Арештувати кошти на рахунках контролюючий орган може шляхом звернення до суду з позовом про накладення арешту на рахунки.</a:t>
                      </a:r>
                      <a:r>
                        <a:rPr lang="uk-UA" sz="1700" i="1" dirty="0">
                          <a:effectLst/>
                        </a:rPr>
                        <a:t> </a:t>
                      </a:r>
                      <a:endParaRPr lang="ru-RU" sz="17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466" marR="45466"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spcAft>
                          <a:spcPts val="0"/>
                        </a:spcAft>
                      </a:pPr>
                      <a:r>
                        <a:rPr lang="uk-UA" sz="1500" dirty="0">
                          <a:effectLst/>
                        </a:rPr>
                        <a:t>Таким </a:t>
                      </a:r>
                      <a:r>
                        <a:rPr lang="uk-UA" sz="1500" b="1" dirty="0">
                          <a:solidFill>
                            <a:srgbClr val="FF0000"/>
                          </a:solidFill>
                          <a:effectLst/>
                        </a:rPr>
                        <a:t>спором про право </a:t>
                      </a:r>
                      <a:r>
                        <a:rPr lang="uk-UA" sz="1500" dirty="0">
                          <a:effectLst/>
                        </a:rPr>
                        <a:t>може слугувати спір про законність наказу про проведення перевірки.</a:t>
                      </a:r>
                      <a:endParaRPr lang="ru-RU" sz="1500" dirty="0">
                        <a:effectLst/>
                      </a:endParaRPr>
                    </a:p>
                    <a:p>
                      <a:pPr algn="just">
                        <a:spcAft>
                          <a:spcPts val="0"/>
                        </a:spcAft>
                      </a:pPr>
                      <a:r>
                        <a:rPr lang="uk-UA" sz="1500" dirty="0">
                          <a:effectLst/>
                        </a:rPr>
                        <a:t> </a:t>
                      </a:r>
                      <a:endParaRPr lang="ru-RU" sz="1500" dirty="0">
                        <a:effectLst/>
                      </a:endParaRPr>
                    </a:p>
                    <a:p>
                      <a:pPr algn="just">
                        <a:spcAft>
                          <a:spcPts val="0"/>
                        </a:spcAft>
                      </a:pPr>
                      <a:r>
                        <a:rPr lang="uk-UA" sz="1500" dirty="0">
                          <a:effectLst/>
                        </a:rPr>
                        <a:t>Отже, у разі </a:t>
                      </a:r>
                      <a:r>
                        <a:rPr lang="uk-UA" sz="1500" dirty="0" err="1">
                          <a:effectLst/>
                        </a:rPr>
                        <a:t>недопуску</a:t>
                      </a:r>
                      <a:r>
                        <a:rPr lang="uk-UA" sz="1500" dirty="0">
                          <a:effectLst/>
                        </a:rPr>
                        <a:t> до перевірки важливо одразу ж оскаржити наказ на перевірку.</a:t>
                      </a:r>
                      <a:endParaRPr lang="ru-RU" sz="1500" dirty="0">
                        <a:effectLst/>
                      </a:endParaRPr>
                    </a:p>
                    <a:p>
                      <a:pPr algn="just">
                        <a:lnSpc>
                          <a:spcPct val="107000"/>
                        </a:lnSpc>
                        <a:spcAft>
                          <a:spcPts val="0"/>
                        </a:spcAft>
                      </a:pPr>
                      <a:r>
                        <a:rPr lang="uk-UA" sz="1700" dirty="0">
                          <a:effectLst/>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5466" marR="45466"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7300078"/>
                  </a:ext>
                </a:extLst>
              </a:tr>
            </a:tbl>
          </a:graphicData>
        </a:graphic>
      </p:graphicFrame>
    </p:spTree>
    <p:extLst>
      <p:ext uri="{BB962C8B-B14F-4D97-AF65-F5344CB8AC3E}">
        <p14:creationId xmlns:p14="http://schemas.microsoft.com/office/powerpoint/2010/main" val="12460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36</a:t>
            </a:fld>
            <a:endParaRPr lang="ru-RU" dirty="0">
              <a:solidFill>
                <a:srgbClr val="007832"/>
              </a:solidFill>
            </a:endParaRPr>
          </a:p>
        </p:txBody>
      </p:sp>
      <p:sp>
        <p:nvSpPr>
          <p:cNvPr id="5" name="Прямоугольник 4">
            <a:extLst>
              <a:ext uri="{FF2B5EF4-FFF2-40B4-BE49-F238E27FC236}">
                <a16:creationId xmlns:a16="http://schemas.microsoft.com/office/drawing/2014/main" id="{9D0183B8-05E4-D04C-B8AB-2439B542DC7E}"/>
              </a:ext>
            </a:extLst>
          </p:cNvPr>
          <p:cNvSpPr/>
          <p:nvPr/>
        </p:nvSpPr>
        <p:spPr>
          <a:xfrm>
            <a:off x="1754658" y="191172"/>
            <a:ext cx="10132541" cy="5955476"/>
          </a:xfrm>
          <a:prstGeom prst="rect">
            <a:avLst/>
          </a:prstGeom>
        </p:spPr>
        <p:txBody>
          <a:bodyPr wrap="square">
            <a:spAutoFit/>
          </a:bodyPr>
          <a:lstStyle/>
          <a:p>
            <a:pPr algn="ctr"/>
            <a:r>
              <a:rPr lang="ru-RU" sz="1700" b="1" dirty="0"/>
              <a:t>ПОСТАНОВА ВЕРХОВНОГО СУДУ </a:t>
            </a:r>
            <a:r>
              <a:rPr lang="ru-RU" sz="1700" b="1" dirty="0" err="1"/>
              <a:t>від</a:t>
            </a:r>
            <a:r>
              <a:rPr lang="ru-RU" sz="1700" b="1" dirty="0"/>
              <a:t> 28 </a:t>
            </a:r>
            <a:r>
              <a:rPr lang="ru-RU" sz="1700" b="1" dirty="0" err="1"/>
              <a:t>серпня</a:t>
            </a:r>
            <a:r>
              <a:rPr lang="ru-RU" sz="1700" b="1" dirty="0"/>
              <a:t> 2018 року по </a:t>
            </a:r>
            <a:r>
              <a:rPr lang="ru-RU" sz="1700" b="1" dirty="0" err="1"/>
              <a:t>справі</a:t>
            </a:r>
            <a:r>
              <a:rPr lang="ru-RU" sz="1700" b="1" dirty="0"/>
              <a:t> №804/19780/14:</a:t>
            </a:r>
          </a:p>
          <a:p>
            <a:pPr algn="just"/>
            <a:endParaRPr lang="ru-RU" sz="1700" dirty="0"/>
          </a:p>
          <a:p>
            <a:pPr algn="just"/>
            <a:r>
              <a:rPr lang="ru-RU" sz="1700" dirty="0" err="1"/>
              <a:t>Підпунктом</a:t>
            </a:r>
            <a:r>
              <a:rPr lang="ru-RU" sz="1700" dirty="0"/>
              <a:t> 94.2.3 пункту 94.2 </a:t>
            </a:r>
            <a:r>
              <a:rPr lang="ru-RU" sz="1700" dirty="0" err="1"/>
              <a:t>статті</a:t>
            </a:r>
            <a:r>
              <a:rPr lang="ru-RU" sz="1700" dirty="0"/>
              <a:t> 94 </a:t>
            </a:r>
            <a:r>
              <a:rPr lang="ru-RU" sz="1700" dirty="0" err="1"/>
              <a:t>Податкового</a:t>
            </a:r>
            <a:r>
              <a:rPr lang="ru-RU" sz="1700" dirty="0"/>
              <a:t> кодексу </a:t>
            </a:r>
            <a:r>
              <a:rPr lang="ru-RU" sz="1700" dirty="0" err="1"/>
              <a:t>України</a:t>
            </a:r>
            <a:r>
              <a:rPr lang="ru-RU" sz="1700" dirty="0"/>
              <a:t> </a:t>
            </a:r>
            <a:r>
              <a:rPr lang="ru-RU" sz="1700" dirty="0" err="1"/>
              <a:t>визначено</a:t>
            </a:r>
            <a:r>
              <a:rPr lang="ru-RU" sz="1700" dirty="0"/>
              <a:t>, </a:t>
            </a:r>
            <a:r>
              <a:rPr lang="ru-RU" sz="1700" dirty="0" err="1"/>
              <a:t>що</a:t>
            </a:r>
            <a:r>
              <a:rPr lang="ru-RU" sz="1700" dirty="0"/>
              <a:t> </a:t>
            </a:r>
            <a:r>
              <a:rPr lang="ru-RU" sz="1700" b="1" dirty="0" err="1"/>
              <a:t>арешт</a:t>
            </a:r>
            <a:r>
              <a:rPr lang="ru-RU" sz="1700" b="1" dirty="0"/>
              <a:t> майна </a:t>
            </a:r>
            <a:r>
              <a:rPr lang="ru-RU" sz="1700" b="1" dirty="0" err="1"/>
              <a:t>може</a:t>
            </a:r>
            <a:r>
              <a:rPr lang="ru-RU" sz="1700" b="1" dirty="0"/>
              <a:t> бути </a:t>
            </a:r>
            <a:r>
              <a:rPr lang="ru-RU" sz="1700" b="1" dirty="0" err="1"/>
              <a:t>застосовано</a:t>
            </a:r>
            <a:r>
              <a:rPr lang="ru-RU" sz="1700" b="1" dirty="0"/>
              <a:t>, </a:t>
            </a:r>
            <a:r>
              <a:rPr lang="ru-RU" sz="1700" b="1" dirty="0" err="1"/>
              <a:t>якщо</a:t>
            </a:r>
            <a:r>
              <a:rPr lang="ru-RU" sz="1700" b="1" dirty="0"/>
              <a:t> </a:t>
            </a:r>
            <a:r>
              <a:rPr lang="ru-RU" sz="1700" b="1" dirty="0" err="1"/>
              <a:t>платник</a:t>
            </a:r>
            <a:r>
              <a:rPr lang="ru-RU" sz="1700" b="1" dirty="0"/>
              <a:t> </a:t>
            </a:r>
            <a:r>
              <a:rPr lang="ru-RU" sz="1700" b="1" dirty="0" err="1"/>
              <a:t>податків</a:t>
            </a:r>
            <a:r>
              <a:rPr lang="ru-RU" sz="1700" b="1" dirty="0"/>
              <a:t> </a:t>
            </a:r>
            <a:r>
              <a:rPr lang="ru-RU" sz="1700" b="1" dirty="0" err="1"/>
              <a:t>відмовляється</a:t>
            </a:r>
            <a:r>
              <a:rPr lang="ru-RU" sz="1700" b="1" dirty="0"/>
              <a:t> </a:t>
            </a:r>
            <a:r>
              <a:rPr lang="ru-RU" sz="1700" b="1" dirty="0" err="1"/>
              <a:t>від</a:t>
            </a:r>
            <a:r>
              <a:rPr lang="ru-RU" sz="1700" b="1" dirty="0"/>
              <a:t> </a:t>
            </a:r>
            <a:r>
              <a:rPr lang="ru-RU" sz="1700" b="1" dirty="0" err="1"/>
              <a:t>проведення</a:t>
            </a:r>
            <a:r>
              <a:rPr lang="ru-RU" sz="1700" b="1" dirty="0"/>
              <a:t> </a:t>
            </a:r>
            <a:r>
              <a:rPr lang="ru-RU" sz="1700" b="1" dirty="0" err="1"/>
              <a:t>документальної</a:t>
            </a:r>
            <a:r>
              <a:rPr lang="ru-RU" sz="1700" b="1" dirty="0"/>
              <a:t> </a:t>
            </a:r>
            <a:r>
              <a:rPr lang="ru-RU" sz="1700" b="1" dirty="0" err="1"/>
              <a:t>перевірки</a:t>
            </a:r>
            <a:r>
              <a:rPr lang="ru-RU" sz="1700" b="1" dirty="0"/>
              <a:t> </a:t>
            </a:r>
            <a:r>
              <a:rPr lang="ru-RU" sz="1700" b="1" u="sng" dirty="0"/>
              <a:t>за </a:t>
            </a:r>
            <a:r>
              <a:rPr lang="ru-RU" sz="1700" b="1" u="sng" dirty="0" err="1"/>
              <a:t>наявності</a:t>
            </a:r>
            <a:r>
              <a:rPr lang="ru-RU" sz="1700" b="1" u="sng" dirty="0"/>
              <a:t> </a:t>
            </a:r>
            <a:r>
              <a:rPr lang="ru-RU" sz="1700" b="1" u="sng" dirty="0" err="1"/>
              <a:t>законних</a:t>
            </a:r>
            <a:r>
              <a:rPr lang="ru-RU" sz="1700" b="1" u="sng" dirty="0"/>
              <a:t> </a:t>
            </a:r>
            <a:r>
              <a:rPr lang="ru-RU" sz="1700" b="1" u="sng" dirty="0" err="1"/>
              <a:t>підстав</a:t>
            </a:r>
            <a:r>
              <a:rPr lang="ru-RU" sz="1700" b="1" u="sng" dirty="0"/>
              <a:t> для </a:t>
            </a:r>
            <a:r>
              <a:rPr lang="ru-RU" sz="1700" b="1" u="sng" dirty="0" err="1"/>
              <a:t>її</a:t>
            </a:r>
            <a:r>
              <a:rPr lang="ru-RU" sz="1700" b="1" u="sng" dirty="0"/>
              <a:t> </a:t>
            </a:r>
            <a:r>
              <a:rPr lang="ru-RU" sz="1700" b="1" u="sng" dirty="0" err="1"/>
              <a:t>проведення</a:t>
            </a:r>
            <a:r>
              <a:rPr lang="ru-RU" sz="1700" b="1" u="sng" dirty="0"/>
              <a:t> </a:t>
            </a:r>
            <a:r>
              <a:rPr lang="ru-RU" sz="1700" b="1" u="sng" dirty="0" err="1"/>
              <a:t>або</a:t>
            </a:r>
            <a:r>
              <a:rPr lang="ru-RU" sz="1700" b="1" u="sng" dirty="0"/>
              <a:t> </a:t>
            </a:r>
            <a:r>
              <a:rPr lang="ru-RU" sz="1700" b="1" u="sng" dirty="0" err="1"/>
              <a:t>від</a:t>
            </a:r>
            <a:r>
              <a:rPr lang="ru-RU" sz="1700" b="1" u="sng" dirty="0"/>
              <a:t> допуску </a:t>
            </a:r>
            <a:r>
              <a:rPr lang="ru-RU" sz="1700" b="1" u="sng" dirty="0" err="1"/>
              <a:t>посадових</a:t>
            </a:r>
            <a:r>
              <a:rPr lang="ru-RU" sz="1700" b="1" u="sng" dirty="0"/>
              <a:t> </a:t>
            </a:r>
            <a:r>
              <a:rPr lang="ru-RU" sz="1700" b="1" u="sng" dirty="0" err="1"/>
              <a:t>осіб</a:t>
            </a:r>
            <a:r>
              <a:rPr lang="ru-RU" sz="1700" b="1" u="sng" dirty="0"/>
              <a:t> органу ДФС</a:t>
            </a:r>
            <a:r>
              <a:rPr lang="ru-RU" sz="1700" dirty="0"/>
              <a:t>.</a:t>
            </a:r>
          </a:p>
          <a:p>
            <a:pPr algn="just"/>
            <a:endParaRPr lang="ru-RU" sz="1700" dirty="0"/>
          </a:p>
          <a:p>
            <a:pPr algn="just"/>
            <a:r>
              <a:rPr lang="ru-RU" sz="1700" dirty="0"/>
              <a:t>Ст. 283 КАСУ: суд </a:t>
            </a:r>
            <a:r>
              <a:rPr lang="ru-RU" sz="1700" dirty="0" err="1"/>
              <a:t>ухвалою</a:t>
            </a:r>
            <a:r>
              <a:rPr lang="ru-RU" sz="1700" dirty="0"/>
              <a:t> </a:t>
            </a:r>
            <a:r>
              <a:rPr lang="ru-RU" sz="1700" dirty="0" err="1"/>
              <a:t>відмовляє</a:t>
            </a:r>
            <a:r>
              <a:rPr lang="ru-RU" sz="1700" dirty="0"/>
              <a:t> у </a:t>
            </a:r>
            <a:r>
              <a:rPr lang="ru-RU" sz="1700" dirty="0" err="1"/>
              <a:t>прийнятті</a:t>
            </a:r>
            <a:r>
              <a:rPr lang="ru-RU" sz="1700" dirty="0"/>
              <a:t> </a:t>
            </a:r>
            <a:r>
              <a:rPr lang="ru-RU" sz="1700" dirty="0" err="1"/>
              <a:t>подання</a:t>
            </a:r>
            <a:r>
              <a:rPr lang="ru-RU" sz="1700" dirty="0"/>
              <a:t> в </a:t>
            </a:r>
            <a:r>
              <a:rPr lang="ru-RU" sz="1700" dirty="0" err="1"/>
              <a:t>разі</a:t>
            </a:r>
            <a:r>
              <a:rPr lang="ru-RU" sz="1700" dirty="0"/>
              <a:t>, </a:t>
            </a:r>
            <a:r>
              <a:rPr lang="ru-RU" sz="1700" dirty="0" err="1"/>
              <a:t>якщо</a:t>
            </a:r>
            <a:r>
              <a:rPr lang="ru-RU" sz="1700" dirty="0"/>
              <a:t>, </a:t>
            </a:r>
            <a:r>
              <a:rPr lang="ru-RU" sz="1700" dirty="0" err="1"/>
              <a:t>зокрема</a:t>
            </a:r>
            <a:r>
              <a:rPr lang="ru-RU" sz="1700" dirty="0"/>
              <a:t>, </a:t>
            </a:r>
            <a:r>
              <a:rPr lang="ru-RU" sz="1700" dirty="0" err="1"/>
              <a:t>із</a:t>
            </a:r>
            <a:r>
              <a:rPr lang="ru-RU" sz="1700" dirty="0"/>
              <a:t> </a:t>
            </a:r>
            <a:r>
              <a:rPr lang="ru-RU" sz="1700" dirty="0" err="1"/>
              <a:t>поданих</a:t>
            </a:r>
            <a:r>
              <a:rPr lang="ru-RU" sz="1700" dirty="0"/>
              <a:t> до суду </a:t>
            </a:r>
            <a:r>
              <a:rPr lang="ru-RU" sz="1700" dirty="0" err="1"/>
              <a:t>матеріалів</a:t>
            </a:r>
            <a:r>
              <a:rPr lang="ru-RU" sz="1700" dirty="0"/>
              <a:t> </a:t>
            </a:r>
            <a:r>
              <a:rPr lang="ru-RU" sz="1700" dirty="0" err="1"/>
              <a:t>вбачається</a:t>
            </a:r>
            <a:r>
              <a:rPr lang="ru-RU" sz="1700" dirty="0"/>
              <a:t> </a:t>
            </a:r>
            <a:r>
              <a:rPr lang="ru-RU" sz="2400" b="1" dirty="0" err="1">
                <a:solidFill>
                  <a:srgbClr val="057346"/>
                </a:solidFill>
              </a:rPr>
              <a:t>спір</a:t>
            </a:r>
            <a:r>
              <a:rPr lang="ru-RU" sz="2400" b="1" dirty="0">
                <a:solidFill>
                  <a:srgbClr val="057346"/>
                </a:solidFill>
              </a:rPr>
              <a:t> про право</a:t>
            </a:r>
            <a:r>
              <a:rPr lang="ru-RU" sz="1700" dirty="0"/>
              <a:t>.</a:t>
            </a:r>
          </a:p>
          <a:p>
            <a:pPr algn="just"/>
            <a:endParaRPr lang="ru-RU" sz="1700" dirty="0"/>
          </a:p>
          <a:p>
            <a:pPr algn="just"/>
            <a:r>
              <a:rPr lang="ru-RU" sz="1700" dirty="0" err="1"/>
              <a:t>Спір</a:t>
            </a:r>
            <a:r>
              <a:rPr lang="ru-RU" sz="1700" dirty="0"/>
              <a:t> про право в </a:t>
            </a:r>
            <a:r>
              <a:rPr lang="ru-RU" sz="1700" dirty="0" err="1"/>
              <a:t>контексті</a:t>
            </a:r>
            <a:r>
              <a:rPr lang="ru-RU" sz="1700" dirty="0"/>
              <a:t> </a:t>
            </a:r>
            <a:r>
              <a:rPr lang="ru-RU" sz="1700" dirty="0" err="1"/>
              <a:t>цієї</a:t>
            </a:r>
            <a:r>
              <a:rPr lang="ru-RU" sz="1700" dirty="0"/>
              <a:t> </a:t>
            </a:r>
            <a:r>
              <a:rPr lang="ru-RU" sz="1700" dirty="0" err="1"/>
              <a:t>норми</a:t>
            </a:r>
            <a:r>
              <a:rPr lang="ru-RU" sz="1700" dirty="0"/>
              <a:t> </a:t>
            </a:r>
            <a:r>
              <a:rPr lang="ru-RU" sz="1700" dirty="0" err="1"/>
              <a:t>має</a:t>
            </a:r>
            <a:r>
              <a:rPr lang="ru-RU" sz="1700" dirty="0"/>
              <a:t> </a:t>
            </a:r>
            <a:r>
              <a:rPr lang="ru-RU" sz="1700" dirty="0" err="1"/>
              <a:t>місце</a:t>
            </a:r>
            <a:r>
              <a:rPr lang="ru-RU" sz="1700" dirty="0"/>
              <a:t> в </a:t>
            </a:r>
            <a:r>
              <a:rPr lang="ru-RU" sz="1700" dirty="0" err="1"/>
              <a:t>разі</a:t>
            </a:r>
            <a:r>
              <a:rPr lang="ru-RU" sz="1700" dirty="0"/>
              <a:t>, </a:t>
            </a:r>
            <a:r>
              <a:rPr lang="ru-RU" sz="1700" dirty="0" err="1"/>
              <a:t>якщо</a:t>
            </a:r>
            <a:r>
              <a:rPr lang="ru-RU" sz="1700" dirty="0"/>
              <a:t> предметом спору </a:t>
            </a:r>
            <a:r>
              <a:rPr lang="ru-RU" sz="1700" dirty="0" err="1"/>
              <a:t>є</a:t>
            </a:r>
            <a:r>
              <a:rPr lang="ru-RU" sz="1700" dirty="0"/>
              <a:t>  </a:t>
            </a:r>
            <a:r>
              <a:rPr lang="ru-RU" sz="1700" dirty="0" err="1"/>
              <a:t>правовідносини</a:t>
            </a:r>
            <a:r>
              <a:rPr lang="ru-RU" sz="1700" dirty="0"/>
              <a:t>, </a:t>
            </a:r>
            <a:r>
              <a:rPr lang="ru-RU" sz="1700" dirty="0" err="1"/>
              <a:t>існування</a:t>
            </a:r>
            <a:r>
              <a:rPr lang="ru-RU" sz="1700" dirty="0"/>
              <a:t> </a:t>
            </a:r>
            <a:r>
              <a:rPr lang="ru-RU" sz="1700" dirty="0" err="1"/>
              <a:t>яких</a:t>
            </a:r>
            <a:r>
              <a:rPr lang="ru-RU" sz="1700" dirty="0"/>
              <a:t> </a:t>
            </a:r>
            <a:r>
              <a:rPr lang="ru-RU" sz="1700" dirty="0" err="1"/>
              <a:t>є</a:t>
            </a:r>
            <a:r>
              <a:rPr lang="ru-RU" sz="1700" dirty="0"/>
              <a:t> </a:t>
            </a:r>
            <a:r>
              <a:rPr lang="ru-RU" sz="1700" dirty="0" err="1"/>
              <a:t>передумовою</a:t>
            </a:r>
            <a:r>
              <a:rPr lang="ru-RU" sz="1700" dirty="0"/>
              <a:t> </a:t>
            </a:r>
            <a:r>
              <a:rPr lang="ru-RU" sz="1700" dirty="0" err="1"/>
              <a:t>виникнення</a:t>
            </a:r>
            <a:r>
              <a:rPr lang="ru-RU" sz="1700" dirty="0"/>
              <a:t> </a:t>
            </a:r>
            <a:r>
              <a:rPr lang="ru-RU" sz="1700" dirty="0" err="1"/>
              <a:t>підстав</a:t>
            </a:r>
            <a:r>
              <a:rPr lang="ru-RU" sz="1700" dirty="0"/>
              <a:t> для  </a:t>
            </a:r>
            <a:r>
              <a:rPr lang="ru-RU" sz="1700" dirty="0" err="1"/>
              <a:t>застосування</a:t>
            </a:r>
            <a:r>
              <a:rPr lang="ru-RU" sz="1700" dirty="0"/>
              <a:t> </a:t>
            </a:r>
            <a:r>
              <a:rPr lang="ru-RU" sz="1700" dirty="0" err="1"/>
              <a:t>спеціальних</a:t>
            </a:r>
            <a:r>
              <a:rPr lang="ru-RU" sz="1700" dirty="0"/>
              <a:t> </a:t>
            </a:r>
            <a:r>
              <a:rPr lang="ru-RU" sz="1700" dirty="0" err="1"/>
              <a:t>заходів</a:t>
            </a:r>
            <a:r>
              <a:rPr lang="ru-RU" sz="1700" dirty="0"/>
              <a:t>, </a:t>
            </a:r>
            <a:r>
              <a:rPr lang="ru-RU" sz="1700" dirty="0" err="1"/>
              <a:t>перелічених</a:t>
            </a:r>
            <a:r>
              <a:rPr lang="ru-RU" sz="1700" dirty="0"/>
              <a:t> у </a:t>
            </a:r>
            <a:r>
              <a:rPr lang="ru-RU" sz="1700" dirty="0" err="1"/>
              <a:t>статті</a:t>
            </a:r>
            <a:r>
              <a:rPr lang="ru-RU" sz="1700" dirty="0"/>
              <a:t> 183-3 Кодексу </a:t>
            </a:r>
            <a:r>
              <a:rPr lang="ru-RU" sz="1700" dirty="0" err="1"/>
              <a:t>адміністративного</a:t>
            </a:r>
            <a:r>
              <a:rPr lang="ru-RU" sz="1700" dirty="0"/>
              <a:t> </a:t>
            </a:r>
            <a:r>
              <a:rPr lang="ru-RU" sz="1700" dirty="0" err="1"/>
              <a:t>судочинства</a:t>
            </a:r>
            <a:r>
              <a:rPr lang="ru-RU" sz="1700" dirty="0"/>
              <a:t> </a:t>
            </a:r>
            <a:r>
              <a:rPr lang="ru-RU" sz="1700" dirty="0" err="1"/>
              <a:t>України</a:t>
            </a:r>
            <a:r>
              <a:rPr lang="ru-RU" sz="1700" dirty="0"/>
              <a:t>. </a:t>
            </a:r>
            <a:r>
              <a:rPr lang="ru-RU" sz="1700" dirty="0" err="1"/>
              <a:t>Зокрема</a:t>
            </a:r>
            <a:r>
              <a:rPr lang="ru-RU" sz="1700" dirty="0"/>
              <a:t>, </a:t>
            </a:r>
            <a:r>
              <a:rPr lang="ru-RU" sz="1700" dirty="0" err="1"/>
              <a:t>під</a:t>
            </a:r>
            <a:r>
              <a:rPr lang="ru-RU" sz="1700" dirty="0"/>
              <a:t> спором про право </a:t>
            </a:r>
            <a:r>
              <a:rPr lang="ru-RU" sz="1700" dirty="0" err="1"/>
              <a:t>необхідно</a:t>
            </a:r>
            <a:r>
              <a:rPr lang="ru-RU" sz="1700" dirty="0"/>
              <a:t> </a:t>
            </a:r>
            <a:r>
              <a:rPr lang="ru-RU" sz="1700" dirty="0" err="1"/>
              <a:t>розуміти</a:t>
            </a:r>
            <a:r>
              <a:rPr lang="ru-RU" sz="1700" dirty="0"/>
              <a:t> </a:t>
            </a:r>
            <a:r>
              <a:rPr lang="ru-RU" sz="1700" dirty="0" err="1"/>
              <a:t>оскарження</a:t>
            </a:r>
            <a:r>
              <a:rPr lang="ru-RU" sz="1700" dirty="0"/>
              <a:t> до суду </a:t>
            </a:r>
            <a:r>
              <a:rPr lang="ru-RU" sz="1700" dirty="0" err="1"/>
              <a:t>рішення</a:t>
            </a:r>
            <a:r>
              <a:rPr lang="ru-RU" sz="1700" dirty="0"/>
              <a:t> про </a:t>
            </a:r>
            <a:r>
              <a:rPr lang="ru-RU" sz="1700" dirty="0" err="1"/>
              <a:t>застосування</a:t>
            </a:r>
            <a:r>
              <a:rPr lang="ru-RU" sz="1700" dirty="0"/>
              <a:t> </a:t>
            </a:r>
            <a:r>
              <a:rPr lang="ru-RU" sz="1700" dirty="0" err="1"/>
              <a:t>адміністративного</a:t>
            </a:r>
            <a:r>
              <a:rPr lang="ru-RU" sz="1700" dirty="0"/>
              <a:t> </a:t>
            </a:r>
            <a:r>
              <a:rPr lang="ru-RU" sz="1700" dirty="0" err="1"/>
              <a:t>арешту</a:t>
            </a:r>
            <a:r>
              <a:rPr lang="ru-RU" sz="1700" dirty="0"/>
              <a:t> (пункт  94.11  </a:t>
            </a:r>
            <a:r>
              <a:rPr lang="ru-RU" sz="1700" dirty="0" err="1"/>
              <a:t>статті</a:t>
            </a:r>
            <a:r>
              <a:rPr lang="ru-RU" sz="1700" dirty="0"/>
              <a:t>  94 </a:t>
            </a:r>
            <a:r>
              <a:rPr lang="ru-RU" sz="1700" dirty="0" err="1"/>
              <a:t>Податкового</a:t>
            </a:r>
            <a:r>
              <a:rPr lang="ru-RU" sz="1700" dirty="0"/>
              <a:t>  кодексу  </a:t>
            </a:r>
            <a:r>
              <a:rPr lang="ru-RU" sz="1700" dirty="0" err="1"/>
              <a:t>України</a:t>
            </a:r>
            <a:r>
              <a:rPr lang="ru-RU" sz="1700" dirty="0"/>
              <a:t>), </a:t>
            </a:r>
            <a:r>
              <a:rPr lang="ru-RU" sz="1700" dirty="0" err="1"/>
              <a:t>оскарження</a:t>
            </a:r>
            <a:r>
              <a:rPr lang="ru-RU" sz="1700" dirty="0"/>
              <a:t> </a:t>
            </a:r>
            <a:r>
              <a:rPr lang="ru-RU" sz="1700" dirty="0" err="1"/>
              <a:t>податкового</a:t>
            </a:r>
            <a:r>
              <a:rPr lang="ru-RU" sz="1700" dirty="0"/>
              <a:t> </a:t>
            </a:r>
            <a:r>
              <a:rPr lang="ru-RU" sz="1700" dirty="0" err="1"/>
              <a:t>повідомлення-рішення</a:t>
            </a:r>
            <a:r>
              <a:rPr lang="ru-RU" sz="1700" dirty="0"/>
              <a:t>, яке </a:t>
            </a:r>
            <a:r>
              <a:rPr lang="ru-RU" sz="1700" dirty="0" err="1"/>
              <a:t>покладено</a:t>
            </a:r>
            <a:r>
              <a:rPr lang="ru-RU" sz="1700" dirty="0"/>
              <a:t> в основу </a:t>
            </a:r>
            <a:r>
              <a:rPr lang="ru-RU" sz="1700" dirty="0" err="1"/>
              <a:t>податкового</a:t>
            </a:r>
            <a:r>
              <a:rPr lang="ru-RU" sz="1700" dirty="0"/>
              <a:t> боргу, </a:t>
            </a:r>
            <a:r>
              <a:rPr lang="ru-RU" sz="1700" dirty="0" err="1"/>
              <a:t>що</a:t>
            </a:r>
            <a:r>
              <a:rPr lang="ru-RU" sz="1700" dirty="0"/>
              <a:t> </a:t>
            </a:r>
            <a:r>
              <a:rPr lang="ru-RU" sz="1700" dirty="0" err="1"/>
              <a:t>обумовило</a:t>
            </a:r>
            <a:r>
              <a:rPr lang="ru-RU" sz="1700" dirty="0"/>
              <a:t> </a:t>
            </a:r>
            <a:r>
              <a:rPr lang="ru-RU" sz="1700" dirty="0" err="1"/>
              <a:t>звернення</a:t>
            </a:r>
            <a:r>
              <a:rPr lang="ru-RU" sz="1700" dirty="0"/>
              <a:t> </a:t>
            </a:r>
            <a:r>
              <a:rPr lang="ru-RU" sz="1700" dirty="0" err="1"/>
              <a:t>податкового</a:t>
            </a:r>
            <a:r>
              <a:rPr lang="ru-RU" sz="1700" dirty="0"/>
              <a:t> органу з </a:t>
            </a:r>
            <a:r>
              <a:rPr lang="ru-RU" sz="1700" dirty="0" err="1"/>
              <a:t>поданням</a:t>
            </a:r>
            <a:r>
              <a:rPr lang="ru-RU" sz="1700" dirty="0"/>
              <a:t> у порядку особливого </a:t>
            </a:r>
            <a:r>
              <a:rPr lang="ru-RU" sz="1700" dirty="0" err="1"/>
              <a:t>провадження</a:t>
            </a:r>
            <a:r>
              <a:rPr lang="ru-RU" sz="1700" dirty="0"/>
              <a:t> </a:t>
            </a:r>
            <a:r>
              <a:rPr lang="ru-RU" sz="1700" dirty="0" err="1"/>
              <a:t>тощо</a:t>
            </a:r>
            <a:r>
              <a:rPr lang="ru-RU" sz="1700" dirty="0"/>
              <a:t>.</a:t>
            </a:r>
          </a:p>
          <a:p>
            <a:pPr algn="just"/>
            <a:endParaRPr lang="ru-RU" sz="1700" dirty="0"/>
          </a:p>
          <a:p>
            <a:pPr algn="just"/>
            <a:r>
              <a:rPr lang="ru-RU" sz="1700" b="1" dirty="0" err="1"/>
              <a:t>Помилковою</a:t>
            </a:r>
            <a:r>
              <a:rPr lang="ru-RU" sz="1700" b="1" dirty="0"/>
              <a:t> </a:t>
            </a:r>
            <a:r>
              <a:rPr lang="ru-RU" sz="1700" b="1" dirty="0" err="1"/>
              <a:t>є</a:t>
            </a:r>
            <a:r>
              <a:rPr lang="ru-RU" sz="1700" b="1" dirty="0"/>
              <a:t> </a:t>
            </a:r>
            <a:r>
              <a:rPr lang="ru-RU" sz="1700" b="1" dirty="0" err="1"/>
              <a:t>позиція</a:t>
            </a:r>
            <a:r>
              <a:rPr lang="ru-RU" sz="1700" b="1" dirty="0"/>
              <a:t> суду </a:t>
            </a:r>
            <a:r>
              <a:rPr lang="ru-RU" sz="1700" b="1" dirty="0" err="1"/>
              <a:t>апеляційної</a:t>
            </a:r>
            <a:r>
              <a:rPr lang="ru-RU" sz="1700" b="1" dirty="0"/>
              <a:t> </a:t>
            </a:r>
            <a:r>
              <a:rPr lang="ru-RU" sz="1700" b="1" dirty="0" err="1"/>
              <a:t>інстанції</a:t>
            </a:r>
            <a:r>
              <a:rPr lang="ru-RU" sz="1700" b="1" dirty="0"/>
              <a:t> </a:t>
            </a:r>
            <a:r>
              <a:rPr lang="ru-RU" sz="1700" b="1" dirty="0" err="1"/>
              <a:t>відносно</a:t>
            </a:r>
            <a:r>
              <a:rPr lang="ru-RU" sz="1700" b="1" dirty="0"/>
              <a:t> того, </a:t>
            </a:r>
            <a:r>
              <a:rPr lang="ru-RU" sz="1700" b="1" dirty="0" err="1"/>
              <a:t>що</a:t>
            </a:r>
            <a:r>
              <a:rPr lang="ru-RU" sz="1700" b="1" dirty="0"/>
              <a:t> </a:t>
            </a:r>
            <a:r>
              <a:rPr lang="ru-RU" sz="1700" b="1" dirty="0" err="1"/>
              <a:t>скарга</a:t>
            </a:r>
            <a:r>
              <a:rPr lang="ru-RU" sz="1700" b="1" dirty="0"/>
              <a:t> на </a:t>
            </a:r>
            <a:r>
              <a:rPr lang="ru-RU" sz="1700" b="1" dirty="0" err="1"/>
              <a:t>дії</a:t>
            </a:r>
            <a:r>
              <a:rPr lang="ru-RU" sz="1700" b="1" dirty="0"/>
              <a:t> </a:t>
            </a:r>
            <a:r>
              <a:rPr lang="ru-RU" sz="1700" b="1" dirty="0" err="1"/>
              <a:t>посадових</a:t>
            </a:r>
            <a:r>
              <a:rPr lang="ru-RU" sz="1700" b="1" dirty="0"/>
              <a:t> </a:t>
            </a:r>
            <a:r>
              <a:rPr lang="ru-RU" sz="1700" b="1" dirty="0" err="1"/>
              <a:t>осіб</a:t>
            </a:r>
            <a:r>
              <a:rPr lang="ru-RU" sz="1700" b="1" dirty="0"/>
              <a:t> </a:t>
            </a:r>
            <a:r>
              <a:rPr lang="ru-RU" sz="1700" b="1" dirty="0" err="1"/>
              <a:t>податкового</a:t>
            </a:r>
            <a:r>
              <a:rPr lang="ru-RU" sz="1700" b="1" dirty="0"/>
              <a:t> органу </a:t>
            </a:r>
            <a:r>
              <a:rPr lang="ru-RU" sz="1700" b="1" dirty="0" err="1"/>
              <a:t>щодо</a:t>
            </a:r>
            <a:r>
              <a:rPr lang="ru-RU" sz="1700" b="1" dirty="0"/>
              <a:t> </a:t>
            </a:r>
            <a:r>
              <a:rPr lang="ru-RU" sz="1700" b="1" dirty="0" err="1"/>
              <a:t>проведення</a:t>
            </a:r>
            <a:r>
              <a:rPr lang="ru-RU" sz="1700" b="1" dirty="0"/>
              <a:t> </a:t>
            </a:r>
            <a:r>
              <a:rPr lang="ru-RU" sz="1700" b="1" dirty="0" err="1"/>
              <a:t>перевірки</a:t>
            </a:r>
            <a:r>
              <a:rPr lang="ru-RU" sz="1700" b="1" dirty="0"/>
              <a:t> в порядку </a:t>
            </a:r>
            <a:r>
              <a:rPr lang="ru-RU" sz="1700" b="1" dirty="0" err="1"/>
              <a:t>досудового</a:t>
            </a:r>
            <a:r>
              <a:rPr lang="ru-RU" sz="1700" b="1" dirty="0"/>
              <a:t> (</a:t>
            </a:r>
            <a:r>
              <a:rPr lang="ru-RU" sz="1700" b="1" dirty="0" err="1"/>
              <a:t>адміністративного</a:t>
            </a:r>
            <a:r>
              <a:rPr lang="ru-RU" sz="1700" b="1" dirty="0"/>
              <a:t>) </a:t>
            </a:r>
            <a:r>
              <a:rPr lang="ru-RU" sz="1700" b="1" dirty="0" err="1"/>
              <a:t>оскарження</a:t>
            </a:r>
            <a:r>
              <a:rPr lang="ru-RU" sz="1700" b="1" dirty="0"/>
              <a:t> </a:t>
            </a:r>
            <a:r>
              <a:rPr lang="ru-RU" sz="1700" b="1" dirty="0" err="1"/>
              <a:t>має</a:t>
            </a:r>
            <a:r>
              <a:rPr lang="ru-RU" sz="1700" b="1" dirty="0"/>
              <a:t> </a:t>
            </a:r>
            <a:r>
              <a:rPr lang="ru-RU" sz="1700" b="1" dirty="0" err="1"/>
              <a:t>розумітись</a:t>
            </a:r>
            <a:r>
              <a:rPr lang="ru-RU" sz="1700" b="1" dirty="0"/>
              <a:t> як </a:t>
            </a:r>
            <a:r>
              <a:rPr lang="ru-RU" sz="1700" b="1" dirty="0" err="1"/>
              <a:t>спір</a:t>
            </a:r>
            <a:r>
              <a:rPr lang="ru-RU" sz="1700" b="1" dirty="0"/>
              <a:t> про право</a:t>
            </a:r>
            <a:r>
              <a:rPr lang="ru-RU" sz="1700" dirty="0"/>
              <a:t>. </a:t>
            </a:r>
            <a:r>
              <a:rPr lang="ru-RU" sz="1700" dirty="0" err="1"/>
              <a:t>Оскарження</a:t>
            </a:r>
            <a:r>
              <a:rPr lang="ru-RU" sz="1700" dirty="0"/>
              <a:t> наказу про </a:t>
            </a:r>
            <a:r>
              <a:rPr lang="ru-RU" sz="1700" dirty="0" err="1"/>
              <a:t>проведення</a:t>
            </a:r>
            <a:r>
              <a:rPr lang="ru-RU" sz="1700" dirty="0"/>
              <a:t> </a:t>
            </a:r>
            <a:r>
              <a:rPr lang="ru-RU" sz="1700" dirty="0" err="1"/>
              <a:t>перевірки</a:t>
            </a:r>
            <a:r>
              <a:rPr lang="ru-RU" sz="1700" dirty="0"/>
              <a:t>, </a:t>
            </a:r>
            <a:r>
              <a:rPr lang="ru-RU" sz="1700" dirty="0" err="1"/>
              <a:t>дій</a:t>
            </a:r>
            <a:r>
              <a:rPr lang="ru-RU" sz="1700" dirty="0"/>
              <a:t> </a:t>
            </a:r>
            <a:r>
              <a:rPr lang="ru-RU" sz="1700" dirty="0" err="1"/>
              <a:t>податкового</a:t>
            </a:r>
            <a:r>
              <a:rPr lang="ru-RU" sz="1700" dirty="0"/>
              <a:t> органу </a:t>
            </a:r>
            <a:r>
              <a:rPr lang="ru-RU" sz="1700" dirty="0" err="1"/>
              <a:t>щодо</a:t>
            </a:r>
            <a:r>
              <a:rPr lang="ru-RU" sz="1700" dirty="0"/>
              <a:t> </a:t>
            </a:r>
            <a:r>
              <a:rPr lang="ru-RU" sz="1700" dirty="0" err="1"/>
              <a:t>її</a:t>
            </a:r>
            <a:r>
              <a:rPr lang="ru-RU" sz="1700" dirty="0"/>
              <a:t> </a:t>
            </a:r>
            <a:r>
              <a:rPr lang="ru-RU" sz="1700" dirty="0" err="1"/>
              <a:t>проведення</a:t>
            </a:r>
            <a:r>
              <a:rPr lang="ru-RU" sz="1700" dirty="0"/>
              <a:t> </a:t>
            </a:r>
            <a:r>
              <a:rPr lang="ru-RU" sz="1700" dirty="0" err="1"/>
              <a:t>є</a:t>
            </a:r>
            <a:r>
              <a:rPr lang="ru-RU" sz="1700" dirty="0"/>
              <a:t> по </a:t>
            </a:r>
            <a:r>
              <a:rPr lang="ru-RU" sz="1700" dirty="0" err="1"/>
              <a:t>суті</a:t>
            </a:r>
            <a:r>
              <a:rPr lang="ru-RU" sz="1700" dirty="0"/>
              <a:t> </a:t>
            </a:r>
            <a:r>
              <a:rPr lang="ru-RU" sz="1700" dirty="0" err="1"/>
              <a:t>запереченням</a:t>
            </a:r>
            <a:r>
              <a:rPr lang="ru-RU" sz="1700" dirty="0"/>
              <a:t> </a:t>
            </a:r>
            <a:r>
              <a:rPr lang="ru-RU" sz="1700" dirty="0" err="1"/>
              <a:t>обставин</a:t>
            </a:r>
            <a:r>
              <a:rPr lang="ru-RU" sz="1700" dirty="0"/>
              <a:t>, </a:t>
            </a:r>
            <a:r>
              <a:rPr lang="ru-RU" sz="1700" dirty="0" err="1"/>
              <a:t>що</a:t>
            </a:r>
            <a:r>
              <a:rPr lang="ru-RU" sz="1700" dirty="0"/>
              <a:t> </a:t>
            </a:r>
            <a:r>
              <a:rPr lang="ru-RU" sz="1700" dirty="0" err="1"/>
              <a:t>зумовили</a:t>
            </a:r>
            <a:r>
              <a:rPr lang="ru-RU" sz="1700" dirty="0"/>
              <a:t> </a:t>
            </a:r>
            <a:r>
              <a:rPr lang="ru-RU" sz="1700" dirty="0" err="1"/>
              <a:t>звернення</a:t>
            </a:r>
            <a:r>
              <a:rPr lang="ru-RU" sz="1700" dirty="0"/>
              <a:t> </a:t>
            </a:r>
            <a:r>
              <a:rPr lang="ru-RU" sz="1700" dirty="0" err="1"/>
              <a:t>податкового</a:t>
            </a:r>
            <a:r>
              <a:rPr lang="ru-RU" sz="1700" dirty="0"/>
              <a:t> органу з </a:t>
            </a:r>
            <a:r>
              <a:rPr lang="ru-RU" sz="1700" dirty="0" err="1"/>
              <a:t>відповідним</a:t>
            </a:r>
            <a:r>
              <a:rPr lang="ru-RU" sz="1700" dirty="0"/>
              <a:t> </a:t>
            </a:r>
            <a:r>
              <a:rPr lang="ru-RU" sz="1700" dirty="0" err="1"/>
              <a:t>поданням</a:t>
            </a:r>
            <a:r>
              <a:rPr lang="ru-RU" sz="1700" dirty="0"/>
              <a:t>, не </a:t>
            </a:r>
            <a:r>
              <a:rPr lang="ru-RU" sz="1700" dirty="0" err="1"/>
              <a:t>є</a:t>
            </a:r>
            <a:r>
              <a:rPr lang="ru-RU" sz="1700" dirty="0"/>
              <a:t> спором про право, а </a:t>
            </a:r>
            <a:r>
              <a:rPr lang="ru-RU" sz="1700" dirty="0" err="1"/>
              <a:t>отже</a:t>
            </a:r>
            <a:r>
              <a:rPr lang="ru-RU" sz="1700" dirty="0"/>
              <a:t> і </a:t>
            </a:r>
            <a:r>
              <a:rPr lang="ru-RU" sz="1700" dirty="0" err="1"/>
              <a:t>підставою</a:t>
            </a:r>
            <a:r>
              <a:rPr lang="ru-RU" sz="1700" dirty="0"/>
              <a:t> для </a:t>
            </a:r>
            <a:r>
              <a:rPr lang="ru-RU" sz="1700" dirty="0" err="1"/>
              <a:t>закриття</a:t>
            </a:r>
            <a:r>
              <a:rPr lang="ru-RU" sz="1700" dirty="0"/>
              <a:t> </a:t>
            </a:r>
            <a:r>
              <a:rPr lang="ru-RU" sz="1700" dirty="0" err="1"/>
              <a:t>провадження</a:t>
            </a:r>
            <a:r>
              <a:rPr lang="ru-RU" sz="1700" dirty="0"/>
              <a:t>.</a:t>
            </a:r>
          </a:p>
        </p:txBody>
      </p:sp>
    </p:spTree>
    <p:extLst>
      <p:ext uri="{BB962C8B-B14F-4D97-AF65-F5344CB8AC3E}">
        <p14:creationId xmlns:p14="http://schemas.microsoft.com/office/powerpoint/2010/main" val="1904992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latin typeface="Times New Roman" panose="02020603050405020304" pitchFamily="18" charset="0"/>
                <a:cs typeface="Times New Roman" panose="02020603050405020304" pitchFamily="18" charset="0"/>
              </a:rPr>
              <a:t>Постанова Верховного Суду від 26.02.2019 у справі № </a:t>
            </a:r>
            <a:r>
              <a:rPr lang="ru-RU" dirty="0">
                <a:solidFill>
                  <a:srgbClr val="00B050"/>
                </a:solidFill>
                <a:latin typeface="Times New Roman" panose="02020603050405020304" pitchFamily="18" charset="0"/>
                <a:cs typeface="Times New Roman" panose="02020603050405020304" pitchFamily="18" charset="0"/>
              </a:rPr>
              <a:t>640/20138/18</a:t>
            </a:r>
          </a:p>
        </p:txBody>
      </p:sp>
      <p:sp>
        <p:nvSpPr>
          <p:cNvPr id="3" name="Объект 2"/>
          <p:cNvSpPr>
            <a:spLocks noGrp="1"/>
          </p:cNvSpPr>
          <p:nvPr>
            <p:ph idx="1"/>
          </p:nvPr>
        </p:nvSpPr>
        <p:spPr/>
        <p:txBody>
          <a:bodyPr>
            <a:normAutofit/>
          </a:bodyPr>
          <a:lstStyle/>
          <a:p>
            <a:pPr marL="45720" indent="457200" algn="just">
              <a:spcBef>
                <a:spcPts val="0"/>
              </a:spcBef>
              <a:buNone/>
            </a:pPr>
            <a:r>
              <a:rPr lang="ru-RU" sz="2400" i="1" dirty="0">
                <a:solidFill>
                  <a:schemeClr val="tx1"/>
                </a:solidFill>
                <a:latin typeface="Times New Roman" panose="02020603050405020304" pitchFamily="18" charset="0"/>
                <a:cs typeface="Times New Roman" panose="02020603050405020304" pitchFamily="18" charset="0"/>
              </a:rPr>
              <a:t>«З </a:t>
            </a:r>
            <a:r>
              <a:rPr lang="ru-RU" sz="2400" i="1" dirty="0" err="1">
                <a:solidFill>
                  <a:schemeClr val="tx1"/>
                </a:solidFill>
                <a:latin typeface="Times New Roman" panose="02020603050405020304" pitchFamily="18" charset="0"/>
                <a:cs typeface="Times New Roman" panose="02020603050405020304" pitchFamily="18" charset="0"/>
              </a:rPr>
              <a:t>огляду</a:t>
            </a:r>
            <a:r>
              <a:rPr lang="ru-RU" sz="2400" i="1" dirty="0">
                <a:solidFill>
                  <a:schemeClr val="tx1"/>
                </a:solidFill>
                <a:latin typeface="Times New Roman" panose="02020603050405020304" pitchFamily="18" charset="0"/>
                <a:cs typeface="Times New Roman" panose="02020603050405020304" pitchFamily="18" charset="0"/>
              </a:rPr>
              <a:t> на те, </a:t>
            </a:r>
            <a:r>
              <a:rPr lang="ru-RU" sz="2400" i="1" dirty="0" err="1">
                <a:solidFill>
                  <a:schemeClr val="tx1"/>
                </a:solidFill>
                <a:latin typeface="Times New Roman" panose="02020603050405020304" pitchFamily="18" charset="0"/>
                <a:cs typeface="Times New Roman" panose="02020603050405020304" pitchFamily="18" charset="0"/>
              </a:rPr>
              <a:t>що</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Товариство</a:t>
            </a:r>
            <a:r>
              <a:rPr lang="ru-RU" sz="2400" i="1" dirty="0">
                <a:solidFill>
                  <a:schemeClr val="tx1"/>
                </a:solidFill>
                <a:latin typeface="Times New Roman" panose="02020603050405020304" pitchFamily="18" charset="0"/>
                <a:cs typeface="Times New Roman" panose="02020603050405020304" pitchFamily="18" charset="0"/>
              </a:rPr>
              <a:t> </a:t>
            </a:r>
            <a:r>
              <a:rPr lang="ru-RU" sz="2400" b="1" i="1" dirty="0" err="1">
                <a:solidFill>
                  <a:schemeClr val="tx1"/>
                </a:solidFill>
                <a:latin typeface="Times New Roman" panose="02020603050405020304" pitchFamily="18" charset="0"/>
                <a:cs typeface="Times New Roman" panose="02020603050405020304" pitchFamily="18" charset="0"/>
              </a:rPr>
              <a:t>оскаржило</a:t>
            </a:r>
            <a:r>
              <a:rPr lang="ru-RU" sz="2400" b="1" i="1" dirty="0">
                <a:solidFill>
                  <a:schemeClr val="tx1"/>
                </a:solidFill>
                <a:latin typeface="Times New Roman" panose="02020603050405020304" pitchFamily="18" charset="0"/>
                <a:cs typeface="Times New Roman" panose="02020603050405020304" pitchFamily="18" charset="0"/>
              </a:rPr>
              <a:t> наказ </a:t>
            </a:r>
            <a:r>
              <a:rPr lang="ru-RU" sz="2400" i="1" dirty="0" err="1">
                <a:solidFill>
                  <a:schemeClr val="tx1"/>
                </a:solidFill>
                <a:latin typeface="Times New Roman" panose="02020603050405020304" pitchFamily="18" charset="0"/>
                <a:cs typeface="Times New Roman" panose="02020603050405020304" pitchFamily="18" charset="0"/>
              </a:rPr>
              <a:t>Управління</a:t>
            </a:r>
            <a:r>
              <a:rPr lang="ru-RU" sz="2400" i="1" dirty="0">
                <a:solidFill>
                  <a:schemeClr val="tx1"/>
                </a:solidFill>
                <a:latin typeface="Times New Roman" panose="02020603050405020304" pitchFamily="18" charset="0"/>
                <a:cs typeface="Times New Roman" panose="02020603050405020304" pitchFamily="18" charset="0"/>
              </a:rPr>
              <a:t> </a:t>
            </a:r>
            <a:br>
              <a:rPr lang="ru-RU" sz="2400" i="1" dirty="0">
                <a:solidFill>
                  <a:schemeClr val="tx1"/>
                </a:solidFill>
                <a:latin typeface="Times New Roman" panose="02020603050405020304" pitchFamily="18" charset="0"/>
                <a:cs typeface="Times New Roman" panose="02020603050405020304" pitchFamily="18" charset="0"/>
              </a:rPr>
            </a:br>
            <a:r>
              <a:rPr lang="ru-RU" sz="2400" i="1" dirty="0">
                <a:solidFill>
                  <a:schemeClr val="tx1"/>
                </a:solidFill>
                <a:latin typeface="Times New Roman" panose="02020603050405020304" pitchFamily="18" charset="0"/>
                <a:cs typeface="Times New Roman" panose="02020603050405020304" pitchFamily="18" charset="0"/>
              </a:rPr>
              <a:t>№ 17356 </a:t>
            </a:r>
            <a:r>
              <a:rPr lang="ru-RU" sz="2400" i="1" dirty="0" err="1">
                <a:solidFill>
                  <a:schemeClr val="tx1"/>
                </a:solidFill>
                <a:latin typeface="Times New Roman" panose="02020603050405020304" pitchFamily="18" charset="0"/>
                <a:cs typeface="Times New Roman" panose="02020603050405020304" pitchFamily="18" charset="0"/>
              </a:rPr>
              <a:t>від</a:t>
            </a:r>
            <a:r>
              <a:rPr lang="ru-RU" sz="2400" i="1" dirty="0">
                <a:solidFill>
                  <a:schemeClr val="tx1"/>
                </a:solidFill>
                <a:latin typeface="Times New Roman" panose="02020603050405020304" pitchFamily="18" charset="0"/>
                <a:cs typeface="Times New Roman" panose="02020603050405020304" pitchFamily="18" charset="0"/>
              </a:rPr>
              <a:t> 23.11.2018, </a:t>
            </a:r>
            <a:r>
              <a:rPr lang="ru-RU" sz="2400" i="1" dirty="0" err="1">
                <a:solidFill>
                  <a:schemeClr val="tx1"/>
                </a:solidFill>
                <a:latin typeface="Times New Roman" panose="02020603050405020304" pitchFamily="18" charset="0"/>
                <a:cs typeface="Times New Roman" panose="02020603050405020304" pitchFamily="18" charset="0"/>
              </a:rPr>
              <a:t>який</a:t>
            </a:r>
            <a:r>
              <a:rPr lang="ru-RU" sz="2400" i="1" dirty="0">
                <a:solidFill>
                  <a:schemeClr val="tx1"/>
                </a:solidFill>
                <a:latin typeface="Times New Roman" panose="02020603050405020304" pitchFamily="18" charset="0"/>
                <a:cs typeface="Times New Roman" panose="02020603050405020304" pitchFamily="18" charset="0"/>
              </a:rPr>
              <a:t> став </a:t>
            </a:r>
            <a:r>
              <a:rPr lang="ru-RU" sz="2400" i="1" dirty="0" err="1">
                <a:solidFill>
                  <a:schemeClr val="tx1"/>
                </a:solidFill>
                <a:latin typeface="Times New Roman" panose="02020603050405020304" pitchFamily="18" charset="0"/>
                <a:cs typeface="Times New Roman" panose="02020603050405020304" pitchFamily="18" charset="0"/>
              </a:rPr>
              <a:t>передумовою</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виникнення</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підстав</a:t>
            </a:r>
            <a:r>
              <a:rPr lang="ru-RU" sz="2400" i="1" dirty="0">
                <a:solidFill>
                  <a:schemeClr val="tx1"/>
                </a:solidFill>
                <a:latin typeface="Times New Roman" panose="02020603050405020304" pitchFamily="18" charset="0"/>
                <a:cs typeface="Times New Roman" panose="02020603050405020304" pitchFamily="18" charset="0"/>
              </a:rPr>
              <a:t> для </a:t>
            </a:r>
            <a:r>
              <a:rPr lang="ru-RU" sz="2400" i="1" dirty="0" err="1">
                <a:solidFill>
                  <a:schemeClr val="tx1"/>
                </a:solidFill>
                <a:latin typeface="Times New Roman" panose="02020603050405020304" pitchFamily="18" charset="0"/>
                <a:cs typeface="Times New Roman" panose="02020603050405020304" pitchFamily="18" charset="0"/>
              </a:rPr>
              <a:t>застосування</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спеціальних</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заходів</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перелічених</a:t>
            </a:r>
            <a:r>
              <a:rPr lang="ru-RU" sz="2400" i="1" dirty="0">
                <a:solidFill>
                  <a:schemeClr val="tx1"/>
                </a:solidFill>
                <a:latin typeface="Times New Roman" panose="02020603050405020304" pitchFamily="18" charset="0"/>
                <a:cs typeface="Times New Roman" panose="02020603050405020304" pitchFamily="18" charset="0"/>
              </a:rPr>
              <a:t> у </a:t>
            </a:r>
            <a:r>
              <a:rPr lang="ru-RU" sz="2400" i="1" dirty="0" err="1">
                <a:solidFill>
                  <a:schemeClr val="tx1"/>
                </a:solidFill>
                <a:latin typeface="Times New Roman" panose="02020603050405020304" pitchFamily="18" charset="0"/>
                <a:cs typeface="Times New Roman" panose="02020603050405020304" pitchFamily="18" charset="0"/>
              </a:rPr>
              <a:t>статті</a:t>
            </a:r>
            <a:r>
              <a:rPr lang="ru-RU" sz="2400" i="1" dirty="0">
                <a:solidFill>
                  <a:schemeClr val="tx1"/>
                </a:solidFill>
                <a:latin typeface="Times New Roman" panose="02020603050405020304" pitchFamily="18" charset="0"/>
                <a:cs typeface="Times New Roman" panose="02020603050405020304" pitchFamily="18" charset="0"/>
              </a:rPr>
              <a:t> 283   Кодексу </a:t>
            </a:r>
            <a:r>
              <a:rPr lang="ru-RU" sz="2400" i="1" dirty="0" err="1">
                <a:solidFill>
                  <a:schemeClr val="tx1"/>
                </a:solidFill>
                <a:latin typeface="Times New Roman" panose="02020603050405020304" pitchFamily="18" charset="0"/>
                <a:cs typeface="Times New Roman" panose="02020603050405020304" pitchFamily="18" charset="0"/>
              </a:rPr>
              <a:t>адміністративного</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судочинства</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України</a:t>
            </a:r>
            <a:r>
              <a:rPr lang="ru-RU" sz="2400" i="1" dirty="0">
                <a:solidFill>
                  <a:schemeClr val="tx1"/>
                </a:solidFill>
                <a:latin typeface="Times New Roman" panose="02020603050405020304" pitchFamily="18" charset="0"/>
                <a:cs typeface="Times New Roman" panose="02020603050405020304" pitchFamily="18" charset="0"/>
              </a:rPr>
              <a:t>, суди </a:t>
            </a:r>
            <a:r>
              <a:rPr lang="ru-RU" sz="2400" i="1" dirty="0" err="1">
                <a:solidFill>
                  <a:schemeClr val="tx1"/>
                </a:solidFill>
                <a:latin typeface="Times New Roman" panose="02020603050405020304" pitchFamily="18" charset="0"/>
                <a:cs typeface="Times New Roman" panose="02020603050405020304" pitchFamily="18" charset="0"/>
              </a:rPr>
              <a:t>попередніх</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інстанцій</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дійшли</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обґрунтованого</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висновку</a:t>
            </a:r>
            <a:r>
              <a:rPr lang="ru-RU" sz="2400" i="1" dirty="0">
                <a:solidFill>
                  <a:schemeClr val="tx1"/>
                </a:solidFill>
                <a:latin typeface="Times New Roman" panose="02020603050405020304" pitchFamily="18" charset="0"/>
                <a:cs typeface="Times New Roman" panose="02020603050405020304" pitchFamily="18" charset="0"/>
              </a:rPr>
              <a:t> </a:t>
            </a:r>
            <a:r>
              <a:rPr lang="ru-RU" sz="2400" b="1" i="1" dirty="0">
                <a:solidFill>
                  <a:schemeClr val="tx1"/>
                </a:solidFill>
                <a:latin typeface="Times New Roman" panose="02020603050405020304" pitchFamily="18" charset="0"/>
                <a:cs typeface="Times New Roman" panose="02020603050405020304" pitchFamily="18" charset="0"/>
              </a:rPr>
              <a:t>про </a:t>
            </a:r>
            <a:r>
              <a:rPr lang="ru-RU" sz="2400" b="1" i="1" dirty="0" err="1">
                <a:solidFill>
                  <a:schemeClr val="tx1"/>
                </a:solidFill>
                <a:latin typeface="Times New Roman" panose="02020603050405020304" pitchFamily="18" charset="0"/>
                <a:cs typeface="Times New Roman" panose="02020603050405020304" pitchFamily="18" charset="0"/>
              </a:rPr>
              <a:t>наявність</a:t>
            </a:r>
            <a:r>
              <a:rPr lang="ru-RU" sz="2400" b="1" i="1" dirty="0">
                <a:solidFill>
                  <a:schemeClr val="tx1"/>
                </a:solidFill>
                <a:latin typeface="Times New Roman" panose="02020603050405020304" pitchFamily="18" charset="0"/>
                <a:cs typeface="Times New Roman" panose="02020603050405020304" pitchFamily="18" charset="0"/>
              </a:rPr>
              <a:t> спору про право та, як </a:t>
            </a:r>
            <a:r>
              <a:rPr lang="ru-RU" sz="2400" b="1" i="1" dirty="0" err="1">
                <a:solidFill>
                  <a:schemeClr val="tx1"/>
                </a:solidFill>
                <a:latin typeface="Times New Roman" panose="02020603050405020304" pitchFamily="18" charset="0"/>
                <a:cs typeface="Times New Roman" panose="02020603050405020304" pitchFamily="18" charset="0"/>
              </a:rPr>
              <a:t>наслідок</a:t>
            </a:r>
            <a:r>
              <a:rPr lang="ru-RU" sz="2400" b="1" i="1" dirty="0">
                <a:solidFill>
                  <a:schemeClr val="tx1"/>
                </a:solidFill>
                <a:latin typeface="Times New Roman" panose="02020603050405020304" pitchFamily="18" charset="0"/>
                <a:cs typeface="Times New Roman" panose="02020603050405020304" pitchFamily="18" charset="0"/>
              </a:rPr>
              <a:t>, про </a:t>
            </a:r>
            <a:r>
              <a:rPr lang="ru-RU" sz="2400" b="1" i="1" dirty="0" err="1">
                <a:solidFill>
                  <a:schemeClr val="tx1"/>
                </a:solidFill>
                <a:latin typeface="Times New Roman" panose="02020603050405020304" pitchFamily="18" charset="0"/>
                <a:cs typeface="Times New Roman" panose="02020603050405020304" pitchFamily="18" charset="0"/>
              </a:rPr>
              <a:t>наявність</a:t>
            </a:r>
            <a:r>
              <a:rPr lang="ru-RU" sz="2400" b="1" i="1" dirty="0">
                <a:solidFill>
                  <a:schemeClr val="tx1"/>
                </a:solidFill>
                <a:latin typeface="Times New Roman" panose="02020603050405020304" pitchFamily="18" charset="0"/>
                <a:cs typeface="Times New Roman" panose="02020603050405020304" pitchFamily="18" charset="0"/>
              </a:rPr>
              <a:t> </a:t>
            </a:r>
            <a:r>
              <a:rPr lang="ru-RU" sz="2400" b="1" i="1" dirty="0" err="1">
                <a:solidFill>
                  <a:schemeClr val="tx1"/>
                </a:solidFill>
                <a:latin typeface="Times New Roman" panose="02020603050405020304" pitchFamily="18" charset="0"/>
                <a:cs typeface="Times New Roman" panose="02020603050405020304" pitchFamily="18" charset="0"/>
              </a:rPr>
              <a:t>підстав</a:t>
            </a:r>
            <a:r>
              <a:rPr lang="ru-RU" sz="2400" b="1" i="1" dirty="0">
                <a:solidFill>
                  <a:schemeClr val="tx1"/>
                </a:solidFill>
                <a:latin typeface="Times New Roman" panose="02020603050405020304" pitchFamily="18" charset="0"/>
                <a:cs typeface="Times New Roman" panose="02020603050405020304" pitchFamily="18" charset="0"/>
              </a:rPr>
              <a:t> для </a:t>
            </a:r>
            <a:r>
              <a:rPr lang="ru-RU" sz="2400" b="1" i="1" dirty="0" err="1">
                <a:solidFill>
                  <a:schemeClr val="tx1"/>
                </a:solidFill>
                <a:latin typeface="Times New Roman" panose="02020603050405020304" pitchFamily="18" charset="0"/>
                <a:cs typeface="Times New Roman" panose="02020603050405020304" pitchFamily="18" charset="0"/>
              </a:rPr>
              <a:t>закриття</a:t>
            </a:r>
            <a:r>
              <a:rPr lang="ru-RU" sz="2400" b="1" i="1" dirty="0">
                <a:solidFill>
                  <a:schemeClr val="tx1"/>
                </a:solidFill>
                <a:latin typeface="Times New Roman" panose="02020603050405020304" pitchFamily="18" charset="0"/>
                <a:cs typeface="Times New Roman" panose="02020603050405020304" pitchFamily="18" charset="0"/>
              </a:rPr>
              <a:t> </a:t>
            </a:r>
            <a:r>
              <a:rPr lang="ru-RU" sz="2400" b="1" i="1" dirty="0" err="1">
                <a:solidFill>
                  <a:schemeClr val="tx1"/>
                </a:solidFill>
                <a:latin typeface="Times New Roman" panose="02020603050405020304" pitchFamily="18" charset="0"/>
                <a:cs typeface="Times New Roman" panose="02020603050405020304" pitchFamily="18" charset="0"/>
              </a:rPr>
              <a:t>провадження</a:t>
            </a:r>
            <a:r>
              <a:rPr lang="ru-RU" sz="2400" b="1" i="1" dirty="0">
                <a:solidFill>
                  <a:schemeClr val="tx1"/>
                </a:solidFill>
                <a:latin typeface="Times New Roman" panose="02020603050405020304" pitchFamily="18" charset="0"/>
                <a:cs typeface="Times New Roman" panose="02020603050405020304" pitchFamily="18" charset="0"/>
              </a:rPr>
              <a:t> у </a:t>
            </a:r>
            <a:r>
              <a:rPr lang="ru-RU" sz="2400" b="1" i="1" dirty="0" err="1">
                <a:solidFill>
                  <a:schemeClr val="tx1"/>
                </a:solidFill>
                <a:latin typeface="Times New Roman" panose="02020603050405020304" pitchFamily="18" charset="0"/>
                <a:cs typeface="Times New Roman" panose="02020603050405020304" pitchFamily="18" charset="0"/>
              </a:rPr>
              <a:t>справі</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оскільки</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відповідні</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вимоги</a:t>
            </a:r>
            <a:r>
              <a:rPr lang="ru-RU" sz="2400" i="1" dirty="0">
                <a:solidFill>
                  <a:schemeClr val="tx1"/>
                </a:solidFill>
                <a:latin typeface="Times New Roman" panose="02020603050405020304" pitchFamily="18" charset="0"/>
                <a:cs typeface="Times New Roman" panose="02020603050405020304" pitchFamily="18" charset="0"/>
              </a:rPr>
              <a:t> не </a:t>
            </a:r>
            <a:r>
              <a:rPr lang="ru-RU" sz="2400" i="1" dirty="0" err="1">
                <a:solidFill>
                  <a:schemeClr val="tx1"/>
                </a:solidFill>
                <a:latin typeface="Times New Roman" panose="02020603050405020304" pitchFamily="18" charset="0"/>
                <a:cs typeface="Times New Roman" panose="02020603050405020304" pitchFamily="18" charset="0"/>
              </a:rPr>
              <a:t>можуть</a:t>
            </a:r>
            <a:r>
              <a:rPr lang="ru-RU" sz="2400" i="1" dirty="0">
                <a:solidFill>
                  <a:schemeClr val="tx1"/>
                </a:solidFill>
                <a:latin typeface="Times New Roman" panose="02020603050405020304" pitchFamily="18" charset="0"/>
                <a:cs typeface="Times New Roman" panose="02020603050405020304" pitchFamily="18" charset="0"/>
              </a:rPr>
              <a:t> бути </a:t>
            </a:r>
            <a:r>
              <a:rPr lang="ru-RU" sz="2400" i="1" dirty="0" err="1">
                <a:solidFill>
                  <a:schemeClr val="tx1"/>
                </a:solidFill>
                <a:latin typeface="Times New Roman" panose="02020603050405020304" pitchFamily="18" charset="0"/>
                <a:cs typeface="Times New Roman" panose="02020603050405020304" pitchFamily="18" charset="0"/>
              </a:rPr>
              <a:t>розглянуті</a:t>
            </a:r>
            <a:r>
              <a:rPr lang="ru-RU" sz="2400" i="1" dirty="0">
                <a:solidFill>
                  <a:schemeClr val="tx1"/>
                </a:solidFill>
                <a:latin typeface="Times New Roman" panose="02020603050405020304" pitchFamily="18" charset="0"/>
                <a:cs typeface="Times New Roman" panose="02020603050405020304" pitchFamily="18" charset="0"/>
              </a:rPr>
              <a:t> в порядку </a:t>
            </a:r>
            <a:r>
              <a:rPr lang="ru-RU" sz="2400" i="1" dirty="0" err="1">
                <a:solidFill>
                  <a:schemeClr val="tx1"/>
                </a:solidFill>
                <a:latin typeface="Times New Roman" panose="02020603050405020304" pitchFamily="18" charset="0"/>
                <a:cs typeface="Times New Roman" panose="02020603050405020304" pitchFamily="18" charset="0"/>
              </a:rPr>
              <a:t>окремого</a:t>
            </a:r>
            <a:r>
              <a:rPr lang="ru-RU" sz="2400" i="1" dirty="0">
                <a:solidFill>
                  <a:schemeClr val="tx1"/>
                </a:solidFill>
                <a:latin typeface="Times New Roman" panose="02020603050405020304" pitchFamily="18" charset="0"/>
                <a:cs typeface="Times New Roman" panose="02020603050405020304" pitchFamily="18" charset="0"/>
              </a:rPr>
              <a:t> виду </a:t>
            </a:r>
            <a:r>
              <a:rPr lang="ru-RU" sz="2400" i="1" dirty="0" err="1">
                <a:solidFill>
                  <a:schemeClr val="tx1"/>
                </a:solidFill>
                <a:latin typeface="Times New Roman" panose="02020603050405020304" pitchFamily="18" charset="0"/>
                <a:cs typeface="Times New Roman" panose="02020603050405020304" pitchFamily="18" charset="0"/>
              </a:rPr>
              <a:t>адміністративного</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судочинства</a:t>
            </a:r>
            <a:r>
              <a:rPr lang="ru-RU" sz="2400" i="1" dirty="0">
                <a:solidFill>
                  <a:schemeClr val="tx1"/>
                </a:solidFill>
                <a:latin typeface="Times New Roman" panose="02020603050405020304" pitchFamily="18" charset="0"/>
                <a:cs typeface="Times New Roman" panose="02020603050405020304" pitchFamily="18" charset="0"/>
              </a:rPr>
              <a:t>, </a:t>
            </a:r>
            <a:r>
              <a:rPr lang="ru-RU" sz="2400" i="1" dirty="0" err="1">
                <a:solidFill>
                  <a:schemeClr val="tx1"/>
                </a:solidFill>
                <a:latin typeface="Times New Roman" panose="02020603050405020304" pitchFamily="18" charset="0"/>
                <a:cs typeface="Times New Roman" panose="02020603050405020304" pitchFamily="18" charset="0"/>
              </a:rPr>
              <a:t>яким</a:t>
            </a:r>
            <a:r>
              <a:rPr lang="ru-RU" sz="2400" i="1" dirty="0">
                <a:solidFill>
                  <a:schemeClr val="tx1"/>
                </a:solidFill>
                <a:latin typeface="Times New Roman" panose="02020603050405020304" pitchFamily="18" charset="0"/>
                <a:cs typeface="Times New Roman" panose="02020603050405020304" pitchFamily="18" charset="0"/>
              </a:rPr>
              <a:t> є </a:t>
            </a:r>
            <a:r>
              <a:rPr lang="ru-RU" sz="2400" i="1" dirty="0" err="1">
                <a:solidFill>
                  <a:schemeClr val="tx1"/>
                </a:solidFill>
                <a:latin typeface="Times New Roman" panose="02020603050405020304" pitchFamily="18" charset="0"/>
                <a:cs typeface="Times New Roman" panose="02020603050405020304" pitchFamily="18" charset="0"/>
              </a:rPr>
              <a:t>провадження</a:t>
            </a:r>
            <a:r>
              <a:rPr lang="ru-RU" sz="2400" i="1" dirty="0">
                <a:solidFill>
                  <a:schemeClr val="tx1"/>
                </a:solidFill>
                <a:latin typeface="Times New Roman" panose="02020603050405020304" pitchFamily="18" charset="0"/>
                <a:cs typeface="Times New Roman" panose="02020603050405020304" pitchFamily="18" charset="0"/>
              </a:rPr>
              <a:t> за </a:t>
            </a:r>
            <a:r>
              <a:rPr lang="ru-RU" sz="2400" i="1" dirty="0" err="1">
                <a:solidFill>
                  <a:schemeClr val="tx1"/>
                </a:solidFill>
                <a:latin typeface="Times New Roman" panose="02020603050405020304" pitchFamily="18" charset="0"/>
                <a:cs typeface="Times New Roman" panose="02020603050405020304" pitchFamily="18" charset="0"/>
              </a:rPr>
              <a:t>зверненням</a:t>
            </a:r>
            <a:r>
              <a:rPr lang="ru-RU" sz="2400" i="1" dirty="0">
                <a:solidFill>
                  <a:schemeClr val="tx1"/>
                </a:solidFill>
                <a:latin typeface="Times New Roman" panose="02020603050405020304" pitchFamily="18" charset="0"/>
                <a:cs typeface="Times New Roman" panose="02020603050405020304" pitchFamily="18" charset="0"/>
              </a:rPr>
              <a:t> органу </a:t>
            </a:r>
            <a:r>
              <a:rPr lang="ru-RU" sz="2400" i="1" dirty="0" err="1">
                <a:solidFill>
                  <a:schemeClr val="tx1"/>
                </a:solidFill>
                <a:latin typeface="Times New Roman" panose="02020603050405020304" pitchFamily="18" charset="0"/>
                <a:cs typeface="Times New Roman" panose="02020603050405020304" pitchFamily="18" charset="0"/>
              </a:rPr>
              <a:t>доходів</a:t>
            </a:r>
            <a:r>
              <a:rPr lang="ru-RU" sz="2400" i="1" dirty="0">
                <a:solidFill>
                  <a:schemeClr val="tx1"/>
                </a:solidFill>
                <a:latin typeface="Times New Roman" panose="02020603050405020304" pitchFamily="18" charset="0"/>
                <a:cs typeface="Times New Roman" panose="02020603050405020304" pitchFamily="18" charset="0"/>
              </a:rPr>
              <a:t> і </a:t>
            </a:r>
            <a:r>
              <a:rPr lang="ru-RU" sz="2400" i="1" dirty="0" err="1">
                <a:solidFill>
                  <a:schemeClr val="tx1"/>
                </a:solidFill>
                <a:latin typeface="Times New Roman" panose="02020603050405020304" pitchFamily="18" charset="0"/>
                <a:cs typeface="Times New Roman" panose="02020603050405020304" pitchFamily="18" charset="0"/>
              </a:rPr>
              <a:t>зборів</a:t>
            </a:r>
            <a:r>
              <a:rPr lang="ru-RU" sz="2400" i="1" dirty="0">
                <a:solidFill>
                  <a:schemeClr val="tx1"/>
                </a:solidFill>
                <a:latin typeface="Times New Roman" panose="02020603050405020304" pitchFamily="18" charset="0"/>
                <a:cs typeface="Times New Roman" panose="02020603050405020304" pitchFamily="18" charset="0"/>
              </a:rPr>
              <a:t> на </a:t>
            </a:r>
            <a:r>
              <a:rPr lang="ru-RU" sz="2400" i="1" dirty="0" err="1">
                <a:solidFill>
                  <a:schemeClr val="tx1"/>
                </a:solidFill>
                <a:latin typeface="Times New Roman" panose="02020603050405020304" pitchFamily="18" charset="0"/>
                <a:cs typeface="Times New Roman" panose="02020603050405020304" pitchFamily="18" charset="0"/>
              </a:rPr>
              <a:t>підстав</a:t>
            </a:r>
            <a:r>
              <a:rPr lang="ru-RU" sz="2400" i="1" dirty="0">
                <a:solidFill>
                  <a:schemeClr val="tx1"/>
                </a:solidFill>
                <a:latin typeface="Times New Roman" panose="02020603050405020304" pitchFamily="18" charset="0"/>
                <a:cs typeface="Times New Roman" panose="02020603050405020304" pitchFamily="18" charset="0"/>
              </a:rPr>
              <a:t> заяви такого органу».</a:t>
            </a:r>
          </a:p>
        </p:txBody>
      </p:sp>
      <p:pic>
        <p:nvPicPr>
          <p:cNvPr id="4" name="Рисунок 3">
            <a:extLst>
              <a:ext uri="{FF2B5EF4-FFF2-40B4-BE49-F238E27FC236}">
                <a16:creationId xmlns:a16="http://schemas.microsoft.com/office/drawing/2014/main" id="{4C81148B-C471-4F07-8D59-CDEED0966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85" y="5854699"/>
            <a:ext cx="11569700" cy="711201"/>
          </a:xfrm>
          <a:prstGeom prst="rect">
            <a:avLst/>
          </a:prstGeom>
        </p:spPr>
      </p:pic>
    </p:spTree>
    <p:extLst>
      <p:ext uri="{BB962C8B-B14F-4D97-AF65-F5344CB8AC3E}">
        <p14:creationId xmlns:p14="http://schemas.microsoft.com/office/powerpoint/2010/main" val="247982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EECF5888-7AB9-4618-8458-F9BBAAEC81D2}"/>
              </a:ext>
            </a:extLst>
          </p:cNvPr>
          <p:cNvSpPr>
            <a:spLocks noGrp="1"/>
          </p:cNvSpPr>
          <p:nvPr>
            <p:ph idx="1"/>
          </p:nvPr>
        </p:nvSpPr>
        <p:spPr>
          <a:xfrm>
            <a:off x="1101688" y="616945"/>
            <a:ext cx="9914184" cy="5479055"/>
          </a:xfrm>
        </p:spPr>
        <p:txBody>
          <a:bodyPr>
            <a:normAutofit fontScale="85000" lnSpcReduction="10000"/>
          </a:bodyPr>
          <a:lstStyle/>
          <a:p>
            <a:pPr marL="45720" indent="457200" algn="just">
              <a:spcBef>
                <a:spcPts val="0"/>
              </a:spcBef>
              <a:buNone/>
            </a:pPr>
            <a:r>
              <a:rPr lang="ru-RU" dirty="0" err="1">
                <a:solidFill>
                  <a:schemeClr val="tx1"/>
                </a:solidFill>
                <a:latin typeface="Times New Roman" panose="02020603050405020304" pitchFamily="18" charset="0"/>
                <a:cs typeface="Times New Roman" panose="02020603050405020304" pitchFamily="18" charset="0"/>
              </a:rPr>
              <a:t>Розглядаючи</a:t>
            </a:r>
            <a:r>
              <a:rPr lang="ru-RU" dirty="0">
                <a:solidFill>
                  <a:schemeClr val="tx1"/>
                </a:solidFill>
                <a:latin typeface="Times New Roman" panose="02020603050405020304" pitchFamily="18" charset="0"/>
                <a:cs typeface="Times New Roman" panose="02020603050405020304" pitchFamily="18" charset="0"/>
              </a:rPr>
              <a:t> справу № 813/483/17, </a:t>
            </a:r>
            <a:r>
              <a:rPr lang="ru-RU" dirty="0" err="1">
                <a:solidFill>
                  <a:schemeClr val="tx1"/>
                </a:solidFill>
                <a:latin typeface="Times New Roman" panose="02020603050405020304" pitchFamily="18" charset="0"/>
                <a:cs typeface="Times New Roman" panose="02020603050405020304" pitchFamily="18" charset="0"/>
              </a:rPr>
              <a:t>Верховний</a:t>
            </a:r>
            <a:r>
              <a:rPr lang="ru-RU" dirty="0">
                <a:solidFill>
                  <a:schemeClr val="tx1"/>
                </a:solidFill>
                <a:latin typeface="Times New Roman" panose="02020603050405020304" pitchFamily="18" charset="0"/>
                <a:cs typeface="Times New Roman" panose="02020603050405020304" pitchFamily="18" charset="0"/>
              </a:rPr>
              <a:t> Суд у </a:t>
            </a:r>
            <a:r>
              <a:rPr lang="ru-RU" dirty="0" err="1">
                <a:solidFill>
                  <a:schemeClr val="tx1"/>
                </a:solidFill>
                <a:latin typeface="Times New Roman" panose="02020603050405020304" pitchFamily="18" charset="0"/>
                <a:cs typeface="Times New Roman" panose="02020603050405020304" pitchFamily="18" charset="0"/>
              </a:rPr>
              <a:t>постанові</a:t>
            </a:r>
            <a:r>
              <a:rPr lang="ru-RU" dirty="0">
                <a:solidFill>
                  <a:schemeClr val="tx1"/>
                </a:solidFill>
                <a:latin typeface="Times New Roman" panose="02020603050405020304" pitchFamily="18" charset="0"/>
                <a:cs typeface="Times New Roman" panose="02020603050405020304" pitchFamily="18" charset="0"/>
              </a:rPr>
              <a:t> </a:t>
            </a:r>
            <a:br>
              <a:rPr lang="ru-RU" dirty="0">
                <a:solidFill>
                  <a:schemeClr val="tx1"/>
                </a:solidFill>
                <a:latin typeface="Times New Roman" panose="02020603050405020304" pitchFamily="18" charset="0"/>
                <a:cs typeface="Times New Roman" panose="02020603050405020304" pitchFamily="18" charset="0"/>
              </a:rPr>
            </a:br>
            <a:r>
              <a:rPr lang="ru-RU" dirty="0" err="1">
                <a:solidFill>
                  <a:schemeClr val="tx1"/>
                </a:solidFill>
                <a:latin typeface="Times New Roman" panose="02020603050405020304" pitchFamily="18" charset="0"/>
                <a:cs typeface="Times New Roman" panose="02020603050405020304" pitchFamily="18" charset="0"/>
              </a:rPr>
              <a:t>від</a:t>
            </a:r>
            <a:r>
              <a:rPr lang="ru-RU" dirty="0">
                <a:solidFill>
                  <a:schemeClr val="tx1"/>
                </a:solidFill>
                <a:latin typeface="Times New Roman" panose="02020603050405020304" pitchFamily="18" charset="0"/>
                <a:cs typeface="Times New Roman" panose="02020603050405020304" pitchFamily="18" charset="0"/>
              </a:rPr>
              <a:t> 28.02.2019 </a:t>
            </a:r>
            <a:r>
              <a:rPr lang="ru-RU" dirty="0" err="1">
                <a:solidFill>
                  <a:schemeClr val="tx1"/>
                </a:solidFill>
                <a:latin typeface="Times New Roman" panose="02020603050405020304" pitchFamily="18" charset="0"/>
                <a:cs typeface="Times New Roman" panose="02020603050405020304" pitchFamily="18" charset="0"/>
              </a:rPr>
              <a:t>вказав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підставою</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арешту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коштів</a:t>
            </a:r>
            <a:r>
              <a:rPr lang="ru-RU" dirty="0">
                <a:solidFill>
                  <a:schemeClr val="tx1"/>
                </a:solidFill>
                <a:latin typeface="Times New Roman" panose="02020603050405020304" pitchFamily="18" charset="0"/>
                <a:cs typeface="Times New Roman" panose="02020603050405020304" pitchFamily="18" charset="0"/>
              </a:rPr>
              <a:t> на </a:t>
            </a:r>
            <a:r>
              <a:rPr lang="ru-RU" dirty="0" err="1">
                <a:solidFill>
                  <a:schemeClr val="tx1"/>
                </a:solidFill>
                <a:latin typeface="Times New Roman" panose="02020603050405020304" pitchFamily="18" charset="0"/>
                <a:cs typeface="Times New Roman" panose="02020603050405020304" pitchFamily="18" charset="0"/>
              </a:rPr>
              <a:t>рахунку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платника</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податків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серед</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іншого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може</a:t>
            </a:r>
            <a:r>
              <a:rPr lang="ru-RU" dirty="0">
                <a:solidFill>
                  <a:schemeClr val="tx1"/>
                </a:solidFill>
                <a:latin typeface="Times New Roman" panose="02020603050405020304" pitchFamily="18" charset="0"/>
                <a:cs typeface="Times New Roman" panose="02020603050405020304" pitchFamily="18" charset="0"/>
              </a:rPr>
              <a:t> бути факт не допуску </a:t>
            </a:r>
            <a:r>
              <a:rPr lang="ru-RU" dirty="0" err="1">
                <a:solidFill>
                  <a:schemeClr val="tx1"/>
                </a:solidFill>
                <a:latin typeface="Times New Roman" panose="02020603050405020304" pitchFamily="18" charset="0"/>
                <a:cs typeface="Times New Roman" panose="02020603050405020304" pitchFamily="18" charset="0"/>
              </a:rPr>
              <a:t>ревізорів</a:t>
            </a:r>
            <a:r>
              <a:rPr lang="ru-RU" dirty="0">
                <a:solidFill>
                  <a:schemeClr val="tx1"/>
                </a:solidFill>
                <a:latin typeface="Times New Roman" panose="02020603050405020304" pitchFamily="18" charset="0"/>
                <a:cs typeface="Times New Roman" panose="02020603050405020304" pitchFamily="18" charset="0"/>
              </a:rPr>
              <a:t> до </a:t>
            </a:r>
            <a:r>
              <a:rPr lang="ru-RU" dirty="0" err="1">
                <a:solidFill>
                  <a:schemeClr val="tx1"/>
                </a:solidFill>
                <a:latin typeface="Times New Roman" panose="02020603050405020304" pitchFamily="18" charset="0"/>
                <a:cs typeface="Times New Roman" panose="02020603050405020304" pitchFamily="18" charset="0"/>
              </a:rPr>
              <a:t>проведення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виїзної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документальної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перевірки</a:t>
            </a:r>
            <a:r>
              <a:rPr lang="ru-RU" dirty="0">
                <a:solidFill>
                  <a:schemeClr val="tx1"/>
                </a:solidFill>
                <a:latin typeface="Times New Roman" panose="02020603050405020304" pitchFamily="18" charset="0"/>
                <a:cs typeface="Times New Roman" panose="02020603050405020304" pitchFamily="18" charset="0"/>
              </a:rPr>
              <a:t> такого </a:t>
            </a:r>
            <a:r>
              <a:rPr lang="ru-RU" dirty="0" err="1">
                <a:solidFill>
                  <a:schemeClr val="tx1"/>
                </a:solidFill>
                <a:latin typeface="Times New Roman" panose="02020603050405020304" pitchFamily="18" charset="0"/>
                <a:cs typeface="Times New Roman" panose="02020603050405020304" pitchFamily="18" charset="0"/>
              </a:rPr>
              <a:t>платника</a:t>
            </a:r>
            <a:r>
              <a:rPr lang="ru-RU"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Натомість</a:t>
            </a:r>
            <a:r>
              <a:rPr lang="ru-RU" b="1" u="sng" dirty="0">
                <a:solidFill>
                  <a:schemeClr val="tx1"/>
                </a:solidFill>
                <a:latin typeface="Times New Roman" panose="02020603050405020304" pitchFamily="18" charset="0"/>
                <a:cs typeface="Times New Roman" panose="02020603050405020304" pitchFamily="18" charset="0"/>
              </a:rPr>
              <a:t> факт не допуску до </a:t>
            </a:r>
            <a:r>
              <a:rPr lang="ru-RU" b="1" u="sng" dirty="0" err="1">
                <a:solidFill>
                  <a:schemeClr val="tx1"/>
                </a:solidFill>
                <a:latin typeface="Times New Roman" panose="02020603050405020304" pitchFamily="18" charset="0"/>
                <a:cs typeface="Times New Roman" panose="02020603050405020304" pitchFamily="18" charset="0"/>
              </a:rPr>
              <a:t>проведення</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перевірки</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може</a:t>
            </a:r>
            <a:r>
              <a:rPr lang="ru-RU" b="1" u="sng" dirty="0">
                <a:solidFill>
                  <a:schemeClr val="tx1"/>
                </a:solidFill>
                <a:latin typeface="Times New Roman" panose="02020603050405020304" pitchFamily="18" charset="0"/>
                <a:cs typeface="Times New Roman" panose="02020603050405020304" pitchFamily="18" charset="0"/>
              </a:rPr>
              <a:t> бути </a:t>
            </a:r>
            <a:r>
              <a:rPr lang="ru-RU" b="1" u="sng" dirty="0" err="1">
                <a:solidFill>
                  <a:schemeClr val="tx1"/>
                </a:solidFill>
                <a:latin typeface="Times New Roman" panose="02020603050405020304" pitchFamily="18" charset="0"/>
                <a:cs typeface="Times New Roman" panose="02020603050405020304" pitchFamily="18" charset="0"/>
              </a:rPr>
              <a:t>законним</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або</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незаконним</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Платник</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податків</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має</a:t>
            </a:r>
            <a:r>
              <a:rPr lang="ru-RU" b="1" u="sng" dirty="0">
                <a:solidFill>
                  <a:schemeClr val="tx1"/>
                </a:solidFill>
                <a:latin typeface="Times New Roman" panose="02020603050405020304" pitchFamily="18" charset="0"/>
                <a:cs typeface="Times New Roman" panose="02020603050405020304" pitchFamily="18" charset="0"/>
              </a:rPr>
              <a:t> право не </a:t>
            </a:r>
            <a:r>
              <a:rPr lang="ru-RU" b="1" u="sng" dirty="0" err="1">
                <a:solidFill>
                  <a:schemeClr val="tx1"/>
                </a:solidFill>
                <a:latin typeface="Times New Roman" panose="02020603050405020304" pitchFamily="18" charset="0"/>
                <a:cs typeface="Times New Roman" panose="02020603050405020304" pitchFamily="18" charset="0"/>
              </a:rPr>
              <a:t>допустити</a:t>
            </a:r>
            <a:r>
              <a:rPr lang="ru-RU" b="1" u="sng" dirty="0">
                <a:solidFill>
                  <a:schemeClr val="tx1"/>
                </a:solidFill>
                <a:latin typeface="Times New Roman" panose="02020603050405020304" pitchFamily="18" charset="0"/>
                <a:cs typeface="Times New Roman" panose="02020603050405020304" pitchFamily="18" charset="0"/>
              </a:rPr>
              <a:t> до </a:t>
            </a:r>
            <a:r>
              <a:rPr lang="ru-RU" b="1" u="sng" dirty="0" err="1">
                <a:solidFill>
                  <a:schemeClr val="tx1"/>
                </a:solidFill>
                <a:latin typeface="Times New Roman" panose="02020603050405020304" pitchFamily="18" charset="0"/>
                <a:cs typeface="Times New Roman" panose="02020603050405020304" pitchFamily="18" charset="0"/>
              </a:rPr>
              <a:t>проведення</a:t>
            </a:r>
            <a:r>
              <a:rPr lang="ru-RU" b="1" u="sng" dirty="0">
                <a:solidFill>
                  <a:schemeClr val="tx1"/>
                </a:solidFill>
                <a:latin typeface="Times New Roman" panose="02020603050405020304" pitchFamily="18" charset="0"/>
                <a:cs typeface="Times New Roman" panose="02020603050405020304" pitchFamily="18" charset="0"/>
              </a:rPr>
              <a:t> до </a:t>
            </a:r>
            <a:r>
              <a:rPr lang="ru-RU" b="1" u="sng" dirty="0" err="1">
                <a:solidFill>
                  <a:schemeClr val="tx1"/>
                </a:solidFill>
                <a:latin typeface="Times New Roman" panose="02020603050405020304" pitchFamily="18" charset="0"/>
                <a:cs typeface="Times New Roman" panose="02020603050405020304" pitchFamily="18" charset="0"/>
              </a:rPr>
              <a:t>перевірки</a:t>
            </a:r>
            <a:r>
              <a:rPr lang="ru-RU" b="1" u="sng" dirty="0">
                <a:solidFill>
                  <a:schemeClr val="tx1"/>
                </a:solidFill>
                <a:latin typeface="Times New Roman" panose="02020603050405020304" pitchFamily="18" charset="0"/>
                <a:cs typeface="Times New Roman" panose="02020603050405020304" pitchFamily="18" charset="0"/>
              </a:rPr>
              <a:t> у </a:t>
            </a:r>
            <a:r>
              <a:rPr lang="ru-RU" b="1" u="sng" dirty="0" err="1">
                <a:solidFill>
                  <a:schemeClr val="tx1"/>
                </a:solidFill>
                <a:latin typeface="Times New Roman" panose="02020603050405020304" pitchFamily="18" charset="0"/>
                <a:cs typeface="Times New Roman" panose="02020603050405020304" pitchFamily="18" charset="0"/>
              </a:rPr>
              <a:t>разі</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порушення</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процедури</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або</a:t>
            </a:r>
            <a:r>
              <a:rPr lang="ru-RU" b="1" u="sng" dirty="0">
                <a:solidFill>
                  <a:schemeClr val="tx1"/>
                </a:solidFill>
                <a:latin typeface="Times New Roman" panose="02020603050405020304" pitchFamily="18" charset="0"/>
                <a:cs typeface="Times New Roman" panose="02020603050405020304" pitchFamily="18" charset="0"/>
              </a:rPr>
              <a:t> порядку </a:t>
            </a:r>
            <a:r>
              <a:rPr lang="ru-RU" b="1" u="sng" dirty="0" err="1">
                <a:solidFill>
                  <a:schemeClr val="tx1"/>
                </a:solidFill>
                <a:latin typeface="Times New Roman" panose="02020603050405020304" pitchFamily="18" charset="0"/>
                <a:cs typeface="Times New Roman" panose="02020603050405020304" pitchFamily="18" charset="0"/>
              </a:rPr>
              <a:t>проведення</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перевірки</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або</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незаконності</a:t>
            </a:r>
            <a:r>
              <a:rPr lang="ru-RU" b="1" u="sng" dirty="0">
                <a:solidFill>
                  <a:schemeClr val="tx1"/>
                </a:solidFill>
                <a:latin typeface="Times New Roman" panose="02020603050405020304" pitchFamily="18" charset="0"/>
                <a:cs typeface="Times New Roman" panose="02020603050405020304" pitchFamily="18" charset="0"/>
              </a:rPr>
              <a:t> наказу на </a:t>
            </a:r>
            <a:r>
              <a:rPr lang="ru-RU" b="1" u="sng" dirty="0" err="1">
                <a:solidFill>
                  <a:schemeClr val="tx1"/>
                </a:solidFill>
                <a:latin typeface="Times New Roman" panose="02020603050405020304" pitchFamily="18" charset="0"/>
                <a:cs typeface="Times New Roman" panose="02020603050405020304" pitchFamily="18" charset="0"/>
              </a:rPr>
              <a:t>її</a:t>
            </a:r>
            <a:r>
              <a:rPr lang="ru-RU" b="1" u="sng" dirty="0">
                <a:solidFill>
                  <a:schemeClr val="tx1"/>
                </a:solidFill>
                <a:latin typeface="Times New Roman" panose="02020603050405020304" pitchFamily="18" charset="0"/>
                <a:cs typeface="Times New Roman" panose="02020603050405020304" pitchFamily="18" charset="0"/>
              </a:rPr>
              <a:t> </a:t>
            </a:r>
            <a:r>
              <a:rPr lang="ru-RU" b="1" u="sng" dirty="0" err="1">
                <a:solidFill>
                  <a:schemeClr val="tx1"/>
                </a:solidFill>
                <a:latin typeface="Times New Roman" panose="02020603050405020304" pitchFamily="18" charset="0"/>
                <a:cs typeface="Times New Roman" panose="02020603050405020304" pitchFamily="18" charset="0"/>
              </a:rPr>
              <a:t>проведення</a:t>
            </a:r>
            <a:r>
              <a:rPr lang="ru-RU" b="1" u="sng" dirty="0">
                <a:solidFill>
                  <a:schemeClr val="tx1"/>
                </a:solidFill>
                <a:latin typeface="Times New Roman" panose="02020603050405020304" pitchFamily="18" charset="0"/>
                <a:cs typeface="Times New Roman" panose="02020603050405020304" pitchFamily="18" charset="0"/>
              </a:rPr>
              <a:t>.</a:t>
            </a:r>
          </a:p>
          <a:p>
            <a:pPr marL="45720" indent="457200" algn="just">
              <a:spcBef>
                <a:spcPts val="0"/>
              </a:spcBef>
              <a:buNone/>
            </a:pPr>
            <a:endParaRPr lang="ru-RU" b="1" u="sng" dirty="0">
              <a:solidFill>
                <a:schemeClr val="tx1"/>
              </a:solidFill>
              <a:latin typeface="Times New Roman" panose="02020603050405020304" pitchFamily="18" charset="0"/>
              <a:cs typeface="Times New Roman" panose="02020603050405020304" pitchFamily="18" charset="0"/>
            </a:endParaRPr>
          </a:p>
          <a:p>
            <a:pPr marL="45720" indent="457200" algn="just">
              <a:spcBef>
                <a:spcPts val="0"/>
              </a:spcBef>
              <a:buNone/>
            </a:pP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Якщо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позивач</a:t>
            </a:r>
            <a:r>
              <a:rPr lang="ru-RU" dirty="0">
                <a:solidFill>
                  <a:schemeClr val="tx1"/>
                </a:solidFill>
                <a:latin typeface="Times New Roman" panose="02020603050405020304" pitchFamily="18" charset="0"/>
                <a:cs typeface="Times New Roman" panose="02020603050405020304" pitchFamily="18" charset="0"/>
              </a:rPr>
              <a:t> не </a:t>
            </a:r>
            <a:r>
              <a:rPr lang="ru-RU" dirty="0" err="1">
                <a:solidFill>
                  <a:schemeClr val="tx1"/>
                </a:solidFill>
                <a:latin typeface="Times New Roman" panose="02020603050405020304" pitchFamily="18" charset="0"/>
                <a:cs typeface="Times New Roman" panose="02020603050405020304" pitchFamily="18" charset="0"/>
              </a:rPr>
              <a:t>допускаючи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контролюючий</a:t>
            </a:r>
            <a:r>
              <a:rPr lang="ru-RU" dirty="0">
                <a:solidFill>
                  <a:schemeClr val="tx1"/>
                </a:solidFill>
                <a:latin typeface="Times New Roman" panose="02020603050405020304" pitchFamily="18" charset="0"/>
                <a:cs typeface="Times New Roman" panose="02020603050405020304" pitchFamily="18" charset="0"/>
              </a:rPr>
              <a:t> орган до </a:t>
            </a:r>
            <a:r>
              <a:rPr lang="ru-RU" dirty="0" err="1">
                <a:solidFill>
                  <a:schemeClr val="tx1"/>
                </a:solidFill>
                <a:latin typeface="Times New Roman" panose="02020603050405020304" pitchFamily="18" charset="0"/>
                <a:cs typeface="Times New Roman" panose="02020603050405020304" pitchFamily="18" charset="0"/>
              </a:rPr>
              <a:t>перевірки</a:t>
            </a:r>
            <a:r>
              <a:rPr lang="ru-RU" dirty="0">
                <a:solidFill>
                  <a:schemeClr val="tx1"/>
                </a:solidFill>
                <a:latin typeface="Times New Roman" panose="02020603050405020304" pitchFamily="18" charset="0"/>
                <a:cs typeface="Times New Roman" panose="02020603050405020304" pitchFamily="18" charset="0"/>
              </a:rPr>
              <a:t>, оспорив наказ на </a:t>
            </a:r>
            <a:r>
              <a:rPr lang="ru-RU" dirty="0" err="1">
                <a:solidFill>
                  <a:schemeClr val="tx1"/>
                </a:solidFill>
                <a:latin typeface="Times New Roman" panose="02020603050405020304" pitchFamily="18" charset="0"/>
                <a:cs typeface="Times New Roman" panose="02020603050405020304" pitchFamily="18" charset="0"/>
              </a:rPr>
              <a:t>перевірку</a:t>
            </a:r>
            <a:r>
              <a:rPr lang="ru-RU" dirty="0">
                <a:solidFill>
                  <a:schemeClr val="tx1"/>
                </a:solidFill>
                <a:latin typeface="Times New Roman" panose="02020603050405020304" pitchFamily="18" charset="0"/>
                <a:cs typeface="Times New Roman" panose="02020603050405020304" pitchFamily="18" charset="0"/>
              </a:rPr>
              <a:t>, а судом </a:t>
            </a:r>
            <a:r>
              <a:rPr lang="ru-RU" dirty="0" err="1">
                <a:solidFill>
                  <a:schemeClr val="tx1"/>
                </a:solidFill>
                <a:latin typeface="Times New Roman" panose="02020603050405020304" pitchFamily="18" charset="0"/>
                <a:cs typeface="Times New Roman" panose="02020603050405020304" pitchFamily="18" charset="0"/>
              </a:rPr>
              <a:t>скасовано</a:t>
            </a:r>
            <a:r>
              <a:rPr lang="ru-RU" dirty="0">
                <a:solidFill>
                  <a:schemeClr val="tx1"/>
                </a:solidFill>
                <a:latin typeface="Times New Roman" panose="02020603050405020304" pitchFamily="18" charset="0"/>
                <a:cs typeface="Times New Roman" panose="02020603050405020304" pitchFamily="18" charset="0"/>
              </a:rPr>
              <a:t> наказ про </a:t>
            </a:r>
            <a:r>
              <a:rPr lang="ru-RU" dirty="0" err="1">
                <a:solidFill>
                  <a:schemeClr val="tx1"/>
                </a:solidFill>
                <a:latin typeface="Times New Roman" panose="02020603050405020304" pitchFamily="18" charset="0"/>
                <a:cs typeface="Times New Roman" panose="02020603050405020304" pitchFamily="18" charset="0"/>
              </a:rPr>
              <a:t>проведення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документальної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планової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виїзної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перевірки</a:t>
            </a:r>
            <a:r>
              <a:rPr lang="ru-RU" dirty="0">
                <a:solidFill>
                  <a:schemeClr val="tx1"/>
                </a:solidFill>
                <a:latin typeface="Times New Roman" panose="02020603050405020304" pitchFamily="18" charset="0"/>
                <a:cs typeface="Times New Roman" panose="02020603050405020304" pitchFamily="18" charset="0"/>
              </a:rPr>
              <a:t>, </a:t>
            </a:r>
            <a:r>
              <a:rPr lang="ru-RU" b="1" dirty="0">
                <a:solidFill>
                  <a:schemeClr val="tx1"/>
                </a:solidFill>
                <a:latin typeface="Times New Roman" panose="02020603050405020304" pitchFamily="18" charset="0"/>
                <a:cs typeface="Times New Roman" panose="02020603050405020304" pitchFamily="18" charset="0"/>
              </a:rPr>
              <a:t>то </a:t>
            </a:r>
            <a:r>
              <a:rPr lang="ru-RU" b="1" dirty="0" err="1">
                <a:solidFill>
                  <a:schemeClr val="tx1"/>
                </a:solidFill>
                <a:latin typeface="Times New Roman" panose="02020603050405020304" pitchFamily="18" charset="0"/>
                <a:cs typeface="Times New Roman" panose="02020603050405020304" pitchFamily="18" charset="0"/>
              </a:rPr>
              <a:t>відсутні</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підстави</a:t>
            </a:r>
            <a:r>
              <a:rPr lang="ru-RU" b="1" dirty="0">
                <a:solidFill>
                  <a:schemeClr val="tx1"/>
                </a:solidFill>
                <a:latin typeface="Times New Roman" panose="02020603050405020304" pitchFamily="18" charset="0"/>
                <a:cs typeface="Times New Roman" panose="02020603050405020304" pitchFamily="18" charset="0"/>
              </a:rPr>
              <a:t> для </a:t>
            </a:r>
            <a:r>
              <a:rPr lang="ru-RU" b="1" dirty="0" err="1">
                <a:solidFill>
                  <a:schemeClr val="tx1"/>
                </a:solidFill>
                <a:latin typeface="Times New Roman" panose="02020603050405020304" pitchFamily="18" charset="0"/>
                <a:cs typeface="Times New Roman" panose="02020603050405020304" pitchFamily="18" charset="0"/>
              </a:rPr>
              <a:t>задоволення</a:t>
            </a:r>
            <a:r>
              <a:rPr lang="ru-RU" b="1" dirty="0">
                <a:solidFill>
                  <a:schemeClr val="tx1"/>
                </a:solidFill>
                <a:latin typeface="Times New Roman" panose="02020603050405020304" pitchFamily="18" charset="0"/>
                <a:cs typeface="Times New Roman" panose="02020603050405020304" pitchFamily="18" charset="0"/>
              </a:rPr>
              <a:t> позову ДФС, з </a:t>
            </a:r>
            <a:r>
              <a:rPr lang="ru-RU" b="1" dirty="0" err="1">
                <a:solidFill>
                  <a:schemeClr val="tx1"/>
                </a:solidFill>
                <a:latin typeface="Times New Roman" panose="02020603050405020304" pitchFamily="18" charset="0"/>
                <a:cs typeface="Times New Roman" panose="02020603050405020304" pitchFamily="18" charset="0"/>
              </a:rPr>
              <a:t>урахуванням</a:t>
            </a:r>
            <a:r>
              <a:rPr lang="ru-RU" b="1" dirty="0">
                <a:solidFill>
                  <a:schemeClr val="tx1"/>
                </a:solidFill>
                <a:latin typeface="Times New Roman" panose="02020603050405020304" pitchFamily="18" charset="0"/>
                <a:cs typeface="Times New Roman" panose="02020603050405020304" pitchFamily="18" charset="0"/>
              </a:rPr>
              <a:t> того, </a:t>
            </a:r>
            <a:r>
              <a:rPr lang="ru-RU" b="1" dirty="0" err="1">
                <a:solidFill>
                  <a:schemeClr val="tx1"/>
                </a:solidFill>
                <a:latin typeface="Times New Roman" panose="02020603050405020304" pitchFamily="18" charset="0"/>
                <a:cs typeface="Times New Roman" panose="02020603050405020304" pitchFamily="18" charset="0"/>
              </a:rPr>
              <a:t>що</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відпали</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умови</a:t>
            </a:r>
            <a:r>
              <a:rPr lang="ru-RU" b="1" dirty="0">
                <a:solidFill>
                  <a:schemeClr val="tx1"/>
                </a:solidFill>
                <a:latin typeface="Times New Roman" panose="02020603050405020304" pitchFamily="18" charset="0"/>
                <a:cs typeface="Times New Roman" panose="02020603050405020304" pitchFamily="18" charset="0"/>
              </a:rPr>
              <a:t> для </a:t>
            </a:r>
            <a:r>
              <a:rPr lang="ru-RU" b="1" dirty="0" err="1">
                <a:solidFill>
                  <a:schemeClr val="tx1"/>
                </a:solidFill>
                <a:latin typeface="Times New Roman" panose="02020603050405020304" pitchFamily="18" charset="0"/>
                <a:cs typeface="Times New Roman" panose="02020603050405020304" pitchFamily="18" charset="0"/>
              </a:rPr>
              <a:t>проведення</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позапланової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виїзної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перевірки</a:t>
            </a:r>
            <a:r>
              <a:rPr lang="ru-RU" dirty="0">
                <a:solidFill>
                  <a:schemeClr val="tx1"/>
                </a:solidFill>
                <a:latin typeface="Times New Roman" panose="02020603050405020304" pitchFamily="18" charset="0"/>
                <a:cs typeface="Times New Roman" panose="02020603050405020304" pitchFamily="18" charset="0"/>
              </a:rPr>
              <a:t>, і </a:t>
            </a:r>
            <a:r>
              <a:rPr lang="ru-RU" dirty="0" err="1">
                <a:solidFill>
                  <a:schemeClr val="tx1"/>
                </a:solidFill>
                <a:latin typeface="Times New Roman" panose="02020603050405020304" pitchFamily="18" charset="0"/>
                <a:cs typeface="Times New Roman" panose="02020603050405020304" pitchFamily="18" charset="0"/>
              </a:rPr>
              <a:t>відповідно</a:t>
            </a:r>
            <a:r>
              <a:rPr lang="ru-RU" dirty="0">
                <a:solidFill>
                  <a:schemeClr val="tx1"/>
                </a:solidFill>
                <a:latin typeface="Times New Roman" panose="02020603050405020304" pitchFamily="18" charset="0"/>
                <a:cs typeface="Times New Roman" panose="02020603050405020304" pitchFamily="18" charset="0"/>
              </a:rPr>
              <a:t> для допуску </a:t>
            </a:r>
            <a:r>
              <a:rPr lang="ru-RU" dirty="0" err="1">
                <a:solidFill>
                  <a:schemeClr val="tx1"/>
                </a:solidFill>
                <a:latin typeface="Times New Roman" panose="02020603050405020304" pitchFamily="18" charset="0"/>
                <a:cs typeface="Times New Roman" panose="02020603050405020304" pitchFamily="18" charset="0"/>
              </a:rPr>
              <a:t>посадових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осіб</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позивача</a:t>
            </a:r>
            <a:r>
              <a:rPr lang="ru-RU" dirty="0">
                <a:solidFill>
                  <a:schemeClr val="tx1"/>
                </a:solidFill>
                <a:latin typeface="Times New Roman" panose="02020603050405020304" pitchFamily="18" charset="0"/>
                <a:cs typeface="Times New Roman" panose="02020603050405020304" pitchFamily="18" charset="0"/>
              </a:rPr>
              <a:t> для </a:t>
            </a:r>
            <a:r>
              <a:rPr lang="ru-RU" dirty="0" err="1">
                <a:solidFill>
                  <a:schemeClr val="tx1"/>
                </a:solidFill>
                <a:latin typeface="Times New Roman" panose="02020603050405020304" pitchFamily="18" charset="0"/>
                <a:cs typeface="Times New Roman" panose="02020603050405020304" pitchFamily="18" charset="0"/>
              </a:rPr>
              <a:t>проведення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такої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перевірки</a:t>
            </a:r>
            <a:r>
              <a:rPr lang="ru-RU" dirty="0">
                <a:solidFill>
                  <a:schemeClr val="tx1"/>
                </a:solidFill>
                <a:latin typeface="Times New Roman" panose="02020603050405020304" pitchFamily="18" charset="0"/>
                <a:cs typeface="Times New Roman" panose="02020603050405020304" pitchFamily="18" charset="0"/>
              </a:rPr>
              <a:t>.</a:t>
            </a:r>
          </a:p>
          <a:p>
            <a:pPr marL="45720" indent="457200" algn="just">
              <a:spcBef>
                <a:spcPts val="0"/>
              </a:spcBef>
              <a:buNone/>
            </a:pPr>
            <a:r>
              <a:rPr lang="ru-RU" i="1" dirty="0">
                <a:solidFill>
                  <a:schemeClr val="tx1"/>
                </a:solidFill>
                <a:latin typeface="Times New Roman" panose="02020603050405020304" pitchFamily="18" charset="0"/>
                <a:cs typeface="Times New Roman" panose="02020603050405020304" pitchFamily="18" charset="0"/>
              </a:rPr>
              <a:t> </a:t>
            </a:r>
            <a:r>
              <a:rPr lang="ru-RU" i="1" dirty="0" err="1">
                <a:solidFill>
                  <a:schemeClr val="tx1"/>
                </a:solidFill>
                <a:latin typeface="Times New Roman" panose="02020603050405020304" pitchFamily="18" charset="0"/>
                <a:cs typeface="Times New Roman" panose="02020603050405020304" pitchFamily="18" charset="0"/>
              </a:rPr>
              <a:t>Аналогічна</a:t>
            </a:r>
            <a:r>
              <a:rPr lang="ru-RU" i="1" dirty="0">
                <a:solidFill>
                  <a:schemeClr val="tx1"/>
                </a:solidFill>
                <a:latin typeface="Times New Roman" panose="02020603050405020304" pitchFamily="18" charset="0"/>
                <a:cs typeface="Times New Roman" panose="02020603050405020304" pitchFamily="18" charset="0"/>
              </a:rPr>
              <a:t> </a:t>
            </a:r>
            <a:r>
              <a:rPr lang="ru-RU" i="1" dirty="0" err="1">
                <a:solidFill>
                  <a:schemeClr val="tx1"/>
                </a:solidFill>
                <a:latin typeface="Times New Roman" panose="02020603050405020304" pitchFamily="18" charset="0"/>
                <a:cs typeface="Times New Roman" panose="02020603050405020304" pitchFamily="18" charset="0"/>
              </a:rPr>
              <a:t>правова</a:t>
            </a:r>
            <a:r>
              <a:rPr lang="ru-RU" i="1" dirty="0">
                <a:solidFill>
                  <a:schemeClr val="tx1"/>
                </a:solidFill>
                <a:latin typeface="Times New Roman" panose="02020603050405020304" pitchFamily="18" charset="0"/>
                <a:cs typeface="Times New Roman" panose="02020603050405020304" pitchFamily="18" charset="0"/>
              </a:rPr>
              <a:t> </a:t>
            </a:r>
            <a:r>
              <a:rPr lang="ru-RU" i="1" dirty="0" err="1">
                <a:solidFill>
                  <a:schemeClr val="tx1"/>
                </a:solidFill>
                <a:latin typeface="Times New Roman" panose="02020603050405020304" pitchFamily="18" charset="0"/>
                <a:cs typeface="Times New Roman" panose="02020603050405020304" pitchFamily="18" charset="0"/>
              </a:rPr>
              <a:t>позиція</a:t>
            </a:r>
            <a:r>
              <a:rPr lang="ru-RU" i="1" dirty="0">
                <a:solidFill>
                  <a:schemeClr val="tx1"/>
                </a:solidFill>
                <a:latin typeface="Times New Roman" panose="02020603050405020304" pitchFamily="18" charset="0"/>
                <a:cs typeface="Times New Roman" panose="02020603050405020304" pitchFamily="18" charset="0"/>
              </a:rPr>
              <a:t> </a:t>
            </a:r>
            <a:r>
              <a:rPr lang="ru-RU" i="1" dirty="0" err="1">
                <a:solidFill>
                  <a:schemeClr val="tx1"/>
                </a:solidFill>
                <a:latin typeface="Times New Roman" panose="02020603050405020304" pitchFamily="18" charset="0"/>
                <a:cs typeface="Times New Roman" panose="02020603050405020304" pitchFamily="18" charset="0"/>
              </a:rPr>
              <a:t>викладена</a:t>
            </a:r>
            <a:r>
              <a:rPr lang="ru-RU" i="1" dirty="0">
                <a:solidFill>
                  <a:schemeClr val="tx1"/>
                </a:solidFill>
                <a:latin typeface="Times New Roman" panose="02020603050405020304" pitchFamily="18" charset="0"/>
                <a:cs typeface="Times New Roman" panose="02020603050405020304" pitchFamily="18" charset="0"/>
              </a:rPr>
              <a:t> в </a:t>
            </a:r>
            <a:r>
              <a:rPr lang="ru-RU" i="1" dirty="0" err="1">
                <a:solidFill>
                  <a:schemeClr val="tx1"/>
                </a:solidFill>
                <a:latin typeface="Times New Roman" panose="02020603050405020304" pitchFamily="18" charset="0"/>
                <a:cs typeface="Times New Roman" panose="02020603050405020304" pitchFamily="18" charset="0"/>
              </a:rPr>
              <a:t>постанові</a:t>
            </a:r>
            <a:r>
              <a:rPr lang="ru-RU" i="1" dirty="0">
                <a:solidFill>
                  <a:schemeClr val="tx1"/>
                </a:solidFill>
                <a:latin typeface="Times New Roman" panose="02020603050405020304" pitchFamily="18" charset="0"/>
                <a:cs typeface="Times New Roman" panose="02020603050405020304" pitchFamily="18" charset="0"/>
              </a:rPr>
              <a:t> Верховного Суду </a:t>
            </a:r>
            <a:br>
              <a:rPr lang="ru-RU" i="1" dirty="0">
                <a:solidFill>
                  <a:schemeClr val="tx1"/>
                </a:solidFill>
                <a:latin typeface="Times New Roman" panose="02020603050405020304" pitchFamily="18" charset="0"/>
                <a:cs typeface="Times New Roman" panose="02020603050405020304" pitchFamily="18" charset="0"/>
              </a:rPr>
            </a:br>
            <a:r>
              <a:rPr lang="ru-RU" i="1" dirty="0" err="1">
                <a:solidFill>
                  <a:schemeClr val="tx1"/>
                </a:solidFill>
                <a:latin typeface="Times New Roman" panose="02020603050405020304" pitchFamily="18" charset="0"/>
                <a:cs typeface="Times New Roman" panose="02020603050405020304" pitchFamily="18" charset="0"/>
              </a:rPr>
              <a:t>від</a:t>
            </a:r>
            <a:r>
              <a:rPr lang="ru-RU" i="1" dirty="0">
                <a:solidFill>
                  <a:schemeClr val="tx1"/>
                </a:solidFill>
                <a:latin typeface="Times New Roman" panose="02020603050405020304" pitchFamily="18" charset="0"/>
                <a:cs typeface="Times New Roman" panose="02020603050405020304" pitchFamily="18" charset="0"/>
              </a:rPr>
              <a:t> 12.02.2019 у </a:t>
            </a:r>
            <a:r>
              <a:rPr lang="ru-RU" i="1" dirty="0" err="1">
                <a:solidFill>
                  <a:schemeClr val="tx1"/>
                </a:solidFill>
                <a:latin typeface="Times New Roman" panose="02020603050405020304" pitchFamily="18" charset="0"/>
                <a:cs typeface="Times New Roman" panose="02020603050405020304" pitchFamily="18" charset="0"/>
              </a:rPr>
              <a:t>справі</a:t>
            </a:r>
            <a:r>
              <a:rPr lang="ru-RU" i="1" dirty="0">
                <a:solidFill>
                  <a:schemeClr val="tx1"/>
                </a:solidFill>
                <a:latin typeface="Times New Roman" panose="02020603050405020304" pitchFamily="18" charset="0"/>
                <a:cs typeface="Times New Roman" panose="02020603050405020304" pitchFamily="18" charset="0"/>
              </a:rPr>
              <a:t> № 813/3859/17.</a:t>
            </a:r>
          </a:p>
          <a:p>
            <a:endParaRPr lang="ru-RU" dirty="0"/>
          </a:p>
        </p:txBody>
      </p:sp>
      <p:pic>
        <p:nvPicPr>
          <p:cNvPr id="5" name="Рисунок 4">
            <a:extLst>
              <a:ext uri="{FF2B5EF4-FFF2-40B4-BE49-F238E27FC236}">
                <a16:creationId xmlns:a16="http://schemas.microsoft.com/office/drawing/2014/main" id="{20C10E90-B3FC-46F6-A6C2-A3C6BC78D1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85" y="6007100"/>
            <a:ext cx="11569700" cy="558800"/>
          </a:xfrm>
          <a:prstGeom prst="rect">
            <a:avLst/>
          </a:prstGeom>
        </p:spPr>
      </p:pic>
    </p:spTree>
    <p:extLst>
      <p:ext uri="{BB962C8B-B14F-4D97-AF65-F5344CB8AC3E}">
        <p14:creationId xmlns:p14="http://schemas.microsoft.com/office/powerpoint/2010/main" val="1475202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39</a:t>
            </a:fld>
            <a:endParaRPr lang="ru-RU" dirty="0">
              <a:solidFill>
                <a:srgbClr val="007832"/>
              </a:solidFill>
            </a:endParaRPr>
          </a:p>
        </p:txBody>
      </p:sp>
      <p:sp>
        <p:nvSpPr>
          <p:cNvPr id="3" name="Прямоугольник 2"/>
          <p:cNvSpPr/>
          <p:nvPr/>
        </p:nvSpPr>
        <p:spPr>
          <a:xfrm>
            <a:off x="2148375" y="1385332"/>
            <a:ext cx="8082179" cy="4020139"/>
          </a:xfrm>
          <a:prstGeom prst="rect">
            <a:avLst/>
          </a:prstGeom>
        </p:spPr>
        <p:txBody>
          <a:bodyPr wrap="square">
            <a:spAutoFit/>
          </a:bodyPr>
          <a:lstStyle/>
          <a:p>
            <a:pPr>
              <a:lnSpc>
                <a:spcPct val="107000"/>
              </a:lnSpc>
            </a:pPr>
            <a:r>
              <a:rPr lang="uk-UA" sz="1477" dirty="0">
                <a:latin typeface="Calibri Light" panose="020F0302020204030204" pitchFamily="34" charset="0"/>
                <a:ea typeface="Calibri" panose="020F0502020204030204" pitchFamily="34" charset="0"/>
                <a:cs typeface="Times New Roman" panose="02020603050405020304" pitchFamily="18" charset="0"/>
              </a:rPr>
              <a:t>Законний запит має містити (п.73.3 ПКУ):</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algn="just" fontAlgn="base">
              <a:buClr>
                <a:srgbClr val="007832"/>
              </a:buClr>
              <a:buFont typeface="Wingdings" panose="05000000000000000000" pitchFamily="2" charset="2"/>
              <a:buChar char=""/>
            </a:pPr>
            <a:r>
              <a:rPr lang="uk-UA" sz="1477" b="1" dirty="0">
                <a:solidFill>
                  <a:srgbClr val="000000"/>
                </a:solidFill>
                <a:latin typeface="Calibri Light" panose="020F0302020204030204" pitchFamily="34" charset="0"/>
                <a:ea typeface="Times New Roman" panose="02020603050405020304" pitchFamily="18" charset="0"/>
              </a:rPr>
              <a:t>підстави</a:t>
            </a:r>
            <a:r>
              <a:rPr lang="uk-UA" sz="1477" dirty="0">
                <a:solidFill>
                  <a:srgbClr val="000000"/>
                </a:solidFill>
                <a:latin typeface="Calibri Light" panose="020F0302020204030204" pitchFamily="34" charset="0"/>
                <a:ea typeface="Times New Roman" panose="02020603050405020304" pitchFamily="18" charset="0"/>
              </a:rPr>
              <a:t> для надіслання запиту, із зазначенням </a:t>
            </a:r>
            <a:r>
              <a:rPr lang="uk-UA" sz="1477" b="1" dirty="0">
                <a:solidFill>
                  <a:srgbClr val="000000"/>
                </a:solidFill>
                <a:latin typeface="Calibri Light" panose="020F0302020204030204" pitchFamily="34" charset="0"/>
                <a:ea typeface="Times New Roman" panose="02020603050405020304" pitchFamily="18" charset="0"/>
              </a:rPr>
              <a:t>інформації, яка це підтверджує</a:t>
            </a:r>
            <a:r>
              <a:rPr lang="uk-UA" sz="1477" dirty="0">
                <a:solidFill>
                  <a:srgbClr val="000000"/>
                </a:solidFill>
                <a:latin typeface="Calibri Light" panose="020F0302020204030204" pitchFamily="34" charset="0"/>
                <a:ea typeface="Times New Roman" panose="02020603050405020304" pitchFamily="18" charset="0"/>
              </a:rPr>
              <a:t>;</a:t>
            </a:r>
            <a:endParaRPr lang="ru-RU" sz="1477" dirty="0">
              <a:latin typeface="Times New Roman" panose="02020603050405020304" pitchFamily="18" charset="0"/>
              <a:ea typeface="Times New Roman" panose="02020603050405020304" pitchFamily="18" charset="0"/>
            </a:endParaRPr>
          </a:p>
          <a:p>
            <a:pPr algn="just" fontAlgn="base">
              <a:buClr>
                <a:srgbClr val="007832"/>
              </a:buClr>
              <a:buFont typeface="Wingdings" panose="05000000000000000000" pitchFamily="2" charset="2"/>
              <a:buChar char=""/>
            </a:pPr>
            <a:r>
              <a:rPr lang="uk-UA" sz="1477" b="1" dirty="0">
                <a:solidFill>
                  <a:srgbClr val="000000"/>
                </a:solidFill>
                <a:latin typeface="Calibri Light" panose="020F0302020204030204" pitchFamily="34" charset="0"/>
                <a:ea typeface="Times New Roman" panose="02020603050405020304" pitchFamily="18" charset="0"/>
              </a:rPr>
              <a:t>перелік інформації</a:t>
            </a:r>
            <a:r>
              <a:rPr lang="uk-UA" sz="1477" dirty="0">
                <a:solidFill>
                  <a:srgbClr val="000000"/>
                </a:solidFill>
                <a:latin typeface="Calibri Light" panose="020F0302020204030204" pitchFamily="34" charset="0"/>
                <a:ea typeface="Times New Roman" panose="02020603050405020304" pitchFamily="18" charset="0"/>
              </a:rPr>
              <a:t>, яка запитується, та </a:t>
            </a:r>
            <a:r>
              <a:rPr lang="uk-UA" sz="1477" b="1" dirty="0">
                <a:solidFill>
                  <a:srgbClr val="000000"/>
                </a:solidFill>
                <a:latin typeface="Calibri Light" panose="020F0302020204030204" pitchFamily="34" charset="0"/>
                <a:ea typeface="Times New Roman" panose="02020603050405020304" pitchFamily="18" charset="0"/>
              </a:rPr>
              <a:t>перелік документів</a:t>
            </a:r>
            <a:r>
              <a:rPr lang="uk-UA" sz="1477" dirty="0">
                <a:solidFill>
                  <a:srgbClr val="000000"/>
                </a:solidFill>
                <a:latin typeface="Calibri Light" panose="020F0302020204030204" pitchFamily="34" charset="0"/>
                <a:ea typeface="Times New Roman" panose="02020603050405020304" pitchFamily="18" charset="0"/>
              </a:rPr>
              <a:t>, які пропонується надати;</a:t>
            </a:r>
            <a:endParaRPr lang="ru-RU" sz="1477" dirty="0">
              <a:latin typeface="Times New Roman" panose="02020603050405020304" pitchFamily="18" charset="0"/>
              <a:ea typeface="Times New Roman" panose="02020603050405020304" pitchFamily="18" charset="0"/>
            </a:endParaRPr>
          </a:p>
          <a:p>
            <a:pPr algn="just" fontAlgn="base">
              <a:buClr>
                <a:srgbClr val="007832"/>
              </a:buClr>
              <a:buFont typeface="Wingdings" panose="05000000000000000000" pitchFamily="2" charset="2"/>
              <a:buChar char=""/>
            </a:pPr>
            <a:r>
              <a:rPr lang="uk-UA" sz="1477" b="1" dirty="0">
                <a:solidFill>
                  <a:srgbClr val="000000"/>
                </a:solidFill>
                <a:latin typeface="Calibri Light" panose="020F0302020204030204" pitchFamily="34" charset="0"/>
                <a:ea typeface="Times New Roman" panose="02020603050405020304" pitchFamily="18" charset="0"/>
              </a:rPr>
              <a:t>печатку</a:t>
            </a:r>
            <a:r>
              <a:rPr lang="uk-UA" sz="1477" dirty="0">
                <a:solidFill>
                  <a:srgbClr val="000000"/>
                </a:solidFill>
                <a:latin typeface="Calibri Light" panose="020F0302020204030204" pitchFamily="34" charset="0"/>
                <a:ea typeface="Times New Roman" panose="02020603050405020304" pitchFamily="18" charset="0"/>
              </a:rPr>
              <a:t> контролюючого органу.</a:t>
            </a:r>
            <a:endParaRPr lang="ru-RU" sz="1477" dirty="0">
              <a:latin typeface="Times New Roman" panose="02020603050405020304" pitchFamily="18" charset="0"/>
              <a:ea typeface="Times New Roman" panose="02020603050405020304" pitchFamily="18" charset="0"/>
            </a:endParaRPr>
          </a:p>
          <a:p>
            <a:pPr algn="just" fontAlgn="base">
              <a:buClr>
                <a:srgbClr val="007832"/>
              </a:buClr>
              <a:buFont typeface="Wingdings" panose="05000000000000000000" pitchFamily="2" charset="2"/>
              <a:buChar char=""/>
            </a:pPr>
            <a:r>
              <a:rPr lang="uk-UA" sz="1477" b="1" dirty="0">
                <a:solidFill>
                  <a:srgbClr val="000000"/>
                </a:solidFill>
                <a:latin typeface="Calibri Light" panose="020F0302020204030204" pitchFamily="34" charset="0"/>
                <a:ea typeface="Times New Roman" panose="02020603050405020304" pitchFamily="18" charset="0"/>
              </a:rPr>
              <a:t>підпис</a:t>
            </a:r>
            <a:r>
              <a:rPr lang="uk-UA" sz="1477" dirty="0">
                <a:solidFill>
                  <a:srgbClr val="000000"/>
                </a:solidFill>
                <a:latin typeface="Calibri Light" panose="020F0302020204030204" pitchFamily="34" charset="0"/>
                <a:ea typeface="Times New Roman" panose="02020603050405020304" pitchFamily="18" charset="0"/>
              </a:rPr>
              <a:t> керівника (його заступника або уповноваженої особи).</a:t>
            </a:r>
            <a:endParaRPr lang="ru-RU" sz="1477" dirty="0">
              <a:latin typeface="Times New Roman" panose="02020603050405020304" pitchFamily="18" charset="0"/>
              <a:ea typeface="Times New Roman" panose="02020603050405020304" pitchFamily="18" charset="0"/>
            </a:endParaRPr>
          </a:p>
          <a:p>
            <a:pPr algn="just" fontAlgn="base"/>
            <a:r>
              <a:rPr lang="uk-UA" sz="1477" dirty="0">
                <a:solidFill>
                  <a:srgbClr val="000000"/>
                </a:solidFill>
                <a:latin typeface="Calibri Light" panose="020F0302020204030204" pitchFamily="34" charset="0"/>
                <a:ea typeface="Times New Roman" panose="02020603050405020304" pitchFamily="18" charset="0"/>
              </a:rPr>
              <a:t> </a:t>
            </a:r>
            <a:endParaRPr lang="ru-RU" sz="1477" dirty="0">
              <a:latin typeface="Times New Roman" panose="02020603050405020304" pitchFamily="18" charset="0"/>
              <a:ea typeface="Times New Roman" panose="02020603050405020304" pitchFamily="18" charset="0"/>
            </a:endParaRPr>
          </a:p>
          <a:p>
            <a:pPr algn="just" fontAlgn="base"/>
            <a:r>
              <a:rPr lang="uk-UA" sz="1477" dirty="0">
                <a:solidFill>
                  <a:srgbClr val="000000"/>
                </a:solidFill>
                <a:latin typeface="Calibri Light" panose="020F0302020204030204" pitchFamily="34" charset="0"/>
                <a:ea typeface="Times New Roman" panose="02020603050405020304" pitchFamily="18" charset="0"/>
              </a:rPr>
              <a:t>Це загальні вимоги до запиту. </a:t>
            </a:r>
            <a:endParaRPr lang="ru-RU" sz="1477" dirty="0">
              <a:latin typeface="Times New Roman" panose="02020603050405020304" pitchFamily="18" charset="0"/>
              <a:ea typeface="Times New Roman" panose="02020603050405020304" pitchFamily="18" charset="0"/>
            </a:endParaRPr>
          </a:p>
          <a:p>
            <a:pPr algn="just" fontAlgn="base"/>
            <a:r>
              <a:rPr lang="uk-UA" sz="1477" dirty="0">
                <a:solidFill>
                  <a:srgbClr val="000000"/>
                </a:solidFill>
                <a:latin typeface="Calibri Light" panose="020F0302020204030204" pitchFamily="34" charset="0"/>
                <a:ea typeface="Times New Roman" panose="02020603050405020304" pitchFamily="18" charset="0"/>
              </a:rPr>
              <a:t>У разі якщо запит надсилається на підставі окремих підпунктів п.78.1 ст.78 ПКУ, такий запит також має містити:</a:t>
            </a:r>
            <a:endParaRPr lang="ru-RU" sz="1477" dirty="0">
              <a:latin typeface="Times New Roman" panose="02020603050405020304" pitchFamily="18" charset="0"/>
              <a:ea typeface="Times New Roman" panose="02020603050405020304" pitchFamily="18" charset="0"/>
            </a:endParaRPr>
          </a:p>
          <a:p>
            <a:pPr indent="252052" algn="just">
              <a:buFont typeface="+mj-lt"/>
              <a:buAutoNum type="arabicPeriod"/>
            </a:pPr>
            <a:r>
              <a:rPr lang="uk-UA" sz="1477" b="1" dirty="0">
                <a:latin typeface="Calibri Light" panose="020F0302020204030204" pitchFamily="34" charset="0"/>
                <a:ea typeface="Calibri" panose="020F0502020204030204" pitchFamily="34" charset="0"/>
                <a:cs typeface="Times New Roman" panose="02020603050405020304" pitchFamily="18" charset="0"/>
              </a:rPr>
              <a:t>запит на підставі </a:t>
            </a:r>
            <a:r>
              <a:rPr lang="uk-UA" sz="1477" b="1" dirty="0" err="1">
                <a:latin typeface="Calibri Light" panose="020F0302020204030204" pitchFamily="34" charset="0"/>
                <a:ea typeface="Calibri" panose="020F0502020204030204" pitchFamily="34" charset="0"/>
                <a:cs typeface="Times New Roman" panose="02020603050405020304" pitchFamily="18" charset="0"/>
              </a:rPr>
              <a:t>пп</a:t>
            </a:r>
            <a:r>
              <a:rPr lang="uk-UA" sz="1477" b="1" dirty="0">
                <a:latin typeface="Calibri Light" panose="020F0302020204030204" pitchFamily="34" charset="0"/>
                <a:ea typeface="Calibri" panose="020F0502020204030204" pitchFamily="34" charset="0"/>
                <a:cs typeface="Times New Roman" panose="02020603050405020304" pitchFamily="18" charset="0"/>
              </a:rPr>
              <a:t>. 78.1.1 ПКУ</a:t>
            </a:r>
            <a:r>
              <a:rPr lang="uk-UA" sz="1477" dirty="0">
                <a:latin typeface="Calibri Light" panose="020F0302020204030204" pitchFamily="34" charset="0"/>
                <a:ea typeface="Calibri" panose="020F0502020204030204" pitchFamily="34" charset="0"/>
                <a:cs typeface="Times New Roman" panose="02020603050405020304" pitchFamily="18" charset="0"/>
              </a:rPr>
              <a:t>: </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uk-UA" sz="1477"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інформацію про виявлені порушення платником податків відповідно валютного, податкового та іншого законодавства, контроль за дотриманням якого покладено на контролюючі органи.</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marL="316531" indent="-316531" algn="just">
              <a:buFont typeface="+mj-lt"/>
              <a:buAutoNum type="arabicPeriod" startAt="2"/>
            </a:pPr>
            <a:r>
              <a:rPr lang="uk-UA" sz="1477" b="1" dirty="0">
                <a:latin typeface="Calibri Light" panose="020F0302020204030204" pitchFamily="34" charset="0"/>
                <a:ea typeface="Calibri" panose="020F0502020204030204" pitchFamily="34" charset="0"/>
                <a:cs typeface="Times New Roman" panose="02020603050405020304" pitchFamily="18" charset="0"/>
              </a:rPr>
              <a:t>запит на підставі </a:t>
            </a:r>
            <a:r>
              <a:rPr lang="uk-UA" sz="1477" b="1" dirty="0" err="1">
                <a:latin typeface="Calibri Light" panose="020F0302020204030204" pitchFamily="34" charset="0"/>
                <a:ea typeface="Calibri" panose="020F0502020204030204" pitchFamily="34" charset="0"/>
                <a:cs typeface="Times New Roman" panose="02020603050405020304" pitchFamily="18" charset="0"/>
              </a:rPr>
              <a:t>пп</a:t>
            </a:r>
            <a:r>
              <a:rPr lang="uk-UA" sz="1477" b="1" dirty="0">
                <a:latin typeface="Calibri Light" panose="020F0302020204030204" pitchFamily="34" charset="0"/>
                <a:ea typeface="Calibri" panose="020F0502020204030204" pitchFamily="34" charset="0"/>
                <a:cs typeface="Times New Roman" panose="02020603050405020304" pitchFamily="18" charset="0"/>
              </a:rPr>
              <a:t>. 78.1.4 ПКУ: </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algn="just"/>
            <a:r>
              <a:rPr lang="uk-UA" sz="1477"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виявлену недостовірність даних, що містяться у податкових деклараціях, поданих платником податків із зазначенням конкретних декларацій.</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marL="316531" indent="-316531" algn="just">
              <a:buFont typeface="+mj-lt"/>
              <a:buAutoNum type="arabicPeriod" startAt="3"/>
            </a:pPr>
            <a:r>
              <a:rPr lang="uk-UA" sz="1477" b="1" dirty="0">
                <a:latin typeface="Calibri Light" panose="020F0302020204030204" pitchFamily="34" charset="0"/>
                <a:ea typeface="Calibri" panose="020F0502020204030204" pitchFamily="34" charset="0"/>
                <a:cs typeface="Times New Roman" panose="02020603050405020304" pitchFamily="18" charset="0"/>
              </a:rPr>
              <a:t>запит на підставі </a:t>
            </a:r>
            <a:r>
              <a:rPr lang="uk-UA" sz="1477" b="1" dirty="0" err="1">
                <a:latin typeface="Calibri Light" panose="020F0302020204030204" pitchFamily="34" charset="0"/>
                <a:ea typeface="Calibri" panose="020F0502020204030204" pitchFamily="34" charset="0"/>
                <a:cs typeface="Times New Roman" panose="02020603050405020304" pitchFamily="18" charset="0"/>
              </a:rPr>
              <a:t>пп</a:t>
            </a:r>
            <a:r>
              <a:rPr lang="uk-UA" sz="1477" b="1" dirty="0">
                <a:latin typeface="Calibri Light" panose="020F0302020204030204" pitchFamily="34" charset="0"/>
                <a:ea typeface="Calibri" panose="020F0502020204030204" pitchFamily="34" charset="0"/>
                <a:cs typeface="Times New Roman" panose="02020603050405020304" pitchFamily="18" charset="0"/>
              </a:rPr>
              <a:t>. 78.1.19 ПКУ:</a:t>
            </a:r>
            <a:endParaRPr lang="ru-RU" sz="1477"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uk-UA" sz="1477"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Інформацію, яку необхідно надати для проведення зустрічної звірки.</a:t>
            </a:r>
            <a:endParaRPr lang="ru-RU" sz="1477"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133950" y="695812"/>
            <a:ext cx="8249766" cy="913327"/>
          </a:xfrm>
          <a:prstGeom prst="rect">
            <a:avLst/>
          </a:prstGeom>
        </p:spPr>
        <p:txBody>
          <a:bodyPr wrap="square">
            <a:spAutoFit/>
          </a:bodyPr>
          <a:lstStyle/>
          <a:p>
            <a:pPr algn="ctr">
              <a:lnSpc>
                <a:spcPct val="107000"/>
              </a:lnSpc>
            </a:pPr>
            <a:r>
              <a:rPr lang="uk-UA" sz="1662" b="1" dirty="0">
                <a:solidFill>
                  <a:srgbClr val="007832"/>
                </a:solidFill>
                <a:ea typeface="Calibri" panose="020F0502020204030204" pitchFamily="34" charset="0"/>
                <a:cs typeface="Times New Roman" panose="02020603050405020304" pitchFamily="18" charset="0"/>
              </a:rPr>
              <a:t>Грамотний аналіз підстав запитів: </a:t>
            </a:r>
            <a:endParaRPr lang="ru-RU" sz="1662" b="1" dirty="0">
              <a:solidFill>
                <a:srgbClr val="007832"/>
              </a:solidFill>
              <a:ea typeface="Calibri" panose="020F0502020204030204" pitchFamily="34" charset="0"/>
              <a:cs typeface="Times New Roman" panose="02020603050405020304" pitchFamily="18" charset="0"/>
            </a:endParaRPr>
          </a:p>
          <a:p>
            <a:pPr algn="ctr">
              <a:lnSpc>
                <a:spcPct val="107000"/>
              </a:lnSpc>
            </a:pPr>
            <a:r>
              <a:rPr lang="uk-UA" sz="1662" b="1" dirty="0">
                <a:solidFill>
                  <a:srgbClr val="007832"/>
                </a:solidFill>
                <a:ea typeface="Calibri" panose="020F0502020204030204" pitchFamily="34" charset="0"/>
                <a:cs typeface="Times New Roman" panose="02020603050405020304" pitchFamily="18" charset="0"/>
              </a:rPr>
              <a:t>коли можна юридично правильно і без наслідків для керівництва уникнути перевірки?</a:t>
            </a:r>
            <a:endParaRPr lang="ru-RU" sz="1662" b="1" dirty="0">
              <a:solidFill>
                <a:srgbClr val="007832"/>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0165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53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4</a:t>
            </a:fld>
            <a:endParaRPr lang="ru-RU" dirty="0">
              <a:solidFill>
                <a:srgbClr val="007832"/>
              </a:solidFill>
            </a:endParaRPr>
          </a:p>
        </p:txBody>
      </p:sp>
      <p:pic>
        <p:nvPicPr>
          <p:cNvPr id="7" name="Рисунок 6"/>
          <p:cNvPicPr>
            <a:picLocks noChangeAspect="1"/>
          </p:cNvPicPr>
          <p:nvPr/>
        </p:nvPicPr>
        <p:blipFill>
          <a:blip r:embed="rId3"/>
          <a:stretch>
            <a:fillRect/>
          </a:stretch>
        </p:blipFill>
        <p:spPr>
          <a:xfrm>
            <a:off x="2446020" y="65172"/>
            <a:ext cx="8505200" cy="6006798"/>
          </a:xfrm>
          <a:prstGeom prst="rect">
            <a:avLst/>
          </a:prstGeom>
        </p:spPr>
      </p:pic>
      <p:sp>
        <p:nvSpPr>
          <p:cNvPr id="8" name="Rectangle 1">
            <a:extLst>
              <a:ext uri="{FF2B5EF4-FFF2-40B4-BE49-F238E27FC236}">
                <a16:creationId xmlns:a16="http://schemas.microsoft.com/office/drawing/2014/main" id="{CF25AD0F-D336-B84A-897E-A6D1DE779E21}"/>
              </a:ext>
            </a:extLst>
          </p:cNvPr>
          <p:cNvSpPr>
            <a:spLocks noChangeArrowheads="1"/>
          </p:cNvSpPr>
          <p:nvPr/>
        </p:nvSpPr>
        <p:spPr bwMode="auto">
          <a:xfrm>
            <a:off x="1272433" y="2738425"/>
            <a:ext cx="1367897" cy="69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74295" tIns="37148" rIns="74295" bIns="37148" numCol="1" anchor="ctr" anchorCtr="0" compatLnSpc="1">
            <a:prstTxWarp prst="textNoShape">
              <a:avLst/>
            </a:prstTxWarp>
            <a:spAutoFit/>
          </a:bodyPr>
          <a:lstStyle/>
          <a:p>
            <a:pPr defTabSz="742950" eaLnBrk="0" fontAlgn="base" hangingPunct="0">
              <a:spcBef>
                <a:spcPct val="0"/>
              </a:spcBef>
              <a:spcAft>
                <a:spcPct val="0"/>
              </a:spcAft>
            </a:pPr>
            <a:r>
              <a:rPr lang="ru-RU" altLang="ru-RU" sz="4000" b="1" dirty="0">
                <a:solidFill>
                  <a:srgbClr val="009049"/>
                </a:solidFill>
                <a:latin typeface="Arial" charset="0"/>
              </a:rPr>
              <a:t>2017</a:t>
            </a:r>
          </a:p>
        </p:txBody>
      </p:sp>
    </p:spTree>
    <p:extLst>
      <p:ext uri="{BB962C8B-B14F-4D97-AF65-F5344CB8AC3E}">
        <p14:creationId xmlns:p14="http://schemas.microsoft.com/office/powerpoint/2010/main" val="1187830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solidFill>
                  <a:srgbClr val="00B050"/>
                </a:solidFill>
              </a:rPr>
              <a:t>Постанова Верховного Суду від 23.04.2019 у справі № </a:t>
            </a:r>
            <a:r>
              <a:rPr lang="ru-RU" dirty="0">
                <a:solidFill>
                  <a:srgbClr val="00B050"/>
                </a:solidFill>
              </a:rPr>
              <a:t>820/580/16</a:t>
            </a:r>
          </a:p>
        </p:txBody>
      </p:sp>
      <p:sp>
        <p:nvSpPr>
          <p:cNvPr id="3" name="Объект 2"/>
          <p:cNvSpPr>
            <a:spLocks noGrp="1"/>
          </p:cNvSpPr>
          <p:nvPr>
            <p:ph idx="1"/>
          </p:nvPr>
        </p:nvSpPr>
        <p:spPr/>
        <p:txBody>
          <a:bodyPr>
            <a:normAutofit fontScale="85000" lnSpcReduction="10000"/>
          </a:bodyPr>
          <a:lstStyle/>
          <a:p>
            <a:pPr marL="45720" indent="457200" algn="just">
              <a:spcBef>
                <a:spcPts val="0"/>
              </a:spcBef>
              <a:buNone/>
            </a:pPr>
            <a:r>
              <a:rPr lang="ru-RU" dirty="0">
                <a:solidFill>
                  <a:schemeClr val="tx1"/>
                </a:solidFill>
                <a:latin typeface="Times New Roman" panose="02020603050405020304" pitchFamily="18" charset="0"/>
                <a:cs typeface="Times New Roman" panose="02020603050405020304" pitchFamily="18" charset="0"/>
              </a:rPr>
              <a:t>«Судами </a:t>
            </a:r>
            <a:r>
              <a:rPr lang="ru-RU" dirty="0" err="1">
                <a:solidFill>
                  <a:schemeClr val="tx1"/>
                </a:solidFill>
                <a:latin typeface="Times New Roman" panose="02020603050405020304" pitchFamily="18" charset="0"/>
                <a:cs typeface="Times New Roman" panose="02020603050405020304" pitchFamily="18" charset="0"/>
              </a:rPr>
              <a:t>попередніх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інстанцій</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встановлено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змісту</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направлених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відповідачем</a:t>
            </a:r>
            <a:r>
              <a:rPr lang="ru-RU" dirty="0">
                <a:solidFill>
                  <a:schemeClr val="tx1"/>
                </a:solidFill>
                <a:latin typeface="Times New Roman" panose="02020603050405020304" pitchFamily="18" charset="0"/>
                <a:cs typeface="Times New Roman" panose="02020603050405020304" pitchFamily="18" charset="0"/>
              </a:rPr>
              <a:t> на адресу </a:t>
            </a:r>
            <a:r>
              <a:rPr lang="ru-RU" dirty="0" err="1">
                <a:solidFill>
                  <a:schemeClr val="tx1"/>
                </a:solidFill>
                <a:latin typeface="Times New Roman" panose="02020603050405020304" pitchFamily="18" charset="0"/>
                <a:cs typeface="Times New Roman" panose="02020603050405020304" pitchFamily="18" charset="0"/>
              </a:rPr>
              <a:t>підприємства</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запитів</a:t>
            </a:r>
            <a:r>
              <a:rPr lang="ru-RU" dirty="0">
                <a:solidFill>
                  <a:schemeClr val="tx1"/>
                </a:solidFill>
                <a:latin typeface="Times New Roman" panose="02020603050405020304" pitchFamily="18" charset="0"/>
                <a:cs typeface="Times New Roman" panose="02020603050405020304" pitchFamily="18" charset="0"/>
              </a:rPr>
              <a:t> «Про </a:t>
            </a:r>
            <a:r>
              <a:rPr lang="ru-RU" dirty="0" err="1">
                <a:solidFill>
                  <a:schemeClr val="tx1"/>
                </a:solidFill>
                <a:latin typeface="Times New Roman" panose="02020603050405020304" pitchFamily="18" charset="0"/>
                <a:cs typeface="Times New Roman" panose="02020603050405020304" pitchFamily="18" charset="0"/>
              </a:rPr>
              <a:t>надання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пояснень</a:t>
            </a:r>
            <a:r>
              <a:rPr lang="ru-RU" dirty="0">
                <a:solidFill>
                  <a:schemeClr val="tx1"/>
                </a:solidFill>
                <a:latin typeface="Times New Roman" panose="02020603050405020304" pitchFamily="18" charset="0"/>
                <a:cs typeface="Times New Roman" panose="02020603050405020304" pitchFamily="18" charset="0"/>
              </a:rPr>
              <a:t> та </a:t>
            </a:r>
            <a:r>
              <a:rPr lang="ru-RU" dirty="0" err="1">
                <a:solidFill>
                  <a:schemeClr val="tx1"/>
                </a:solidFill>
                <a:latin typeface="Times New Roman" panose="02020603050405020304" pitchFamily="18" charset="0"/>
                <a:cs typeface="Times New Roman" panose="02020603050405020304" pitchFamily="18" charset="0"/>
              </a:rPr>
              <a:t>їх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документальних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підтверджень</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вбачається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контролюючим</a:t>
            </a:r>
            <a:r>
              <a:rPr lang="ru-RU" dirty="0">
                <a:solidFill>
                  <a:schemeClr val="tx1"/>
                </a:solidFill>
                <a:latin typeface="Times New Roman" panose="02020603050405020304" pitchFamily="18" charset="0"/>
                <a:cs typeface="Times New Roman" panose="02020603050405020304" pitchFamily="18" charset="0"/>
              </a:rPr>
              <a:t> органом </a:t>
            </a:r>
            <a:r>
              <a:rPr lang="ru-RU" b="1" dirty="0">
                <a:solidFill>
                  <a:schemeClr val="tx1"/>
                </a:solidFill>
                <a:latin typeface="Times New Roman" panose="02020603050405020304" pitchFamily="18" charset="0"/>
                <a:cs typeface="Times New Roman" panose="02020603050405020304" pitchFamily="18" charset="0"/>
              </a:rPr>
              <a:t>не </a:t>
            </a:r>
            <a:r>
              <a:rPr lang="ru-RU" b="1" dirty="0" err="1">
                <a:solidFill>
                  <a:schemeClr val="tx1"/>
                </a:solidFill>
                <a:latin typeface="Times New Roman" panose="02020603050405020304" pitchFamily="18" charset="0"/>
                <a:cs typeface="Times New Roman" panose="02020603050405020304" pitchFamily="18" charset="0"/>
              </a:rPr>
              <a:t>вимагалось</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надання</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якихось</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конкретних</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документів</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оскільки</a:t>
            </a:r>
            <a:r>
              <a:rPr lang="ru-RU" b="1" dirty="0">
                <a:solidFill>
                  <a:schemeClr val="tx1"/>
                </a:solidFill>
                <a:latin typeface="Times New Roman" panose="02020603050405020304" pitchFamily="18" charset="0"/>
                <a:cs typeface="Times New Roman" panose="02020603050405020304" pitchFamily="18" charset="0"/>
              </a:rPr>
              <a:t> в </a:t>
            </a:r>
            <a:r>
              <a:rPr lang="ru-RU" b="1" dirty="0" err="1">
                <a:solidFill>
                  <a:schemeClr val="tx1"/>
                </a:solidFill>
                <a:latin typeface="Times New Roman" panose="02020603050405020304" pitchFamily="18" charset="0"/>
                <a:cs typeface="Times New Roman" panose="02020603050405020304" pitchFamily="18" charset="0"/>
              </a:rPr>
              <a:t>цих</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запитах</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відсутній</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чіткий</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перелік</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запитуваної</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документації</a:t>
            </a:r>
            <a:r>
              <a:rPr lang="ru-RU" b="1" dirty="0">
                <a:solidFill>
                  <a:schemeClr val="tx1"/>
                </a:solidFill>
                <a:latin typeface="Times New Roman" panose="02020603050405020304" pitchFamily="18" charset="0"/>
                <a:cs typeface="Times New Roman" panose="02020603050405020304" pitchFamily="18" charset="0"/>
              </a:rPr>
              <a:t>.</a:t>
            </a:r>
          </a:p>
          <a:p>
            <a:pPr marL="45720" indent="457200" algn="just">
              <a:spcBef>
                <a:spcPts val="0"/>
              </a:spcBef>
              <a:buNone/>
            </a:pPr>
            <a:endParaRPr lang="ru-RU" dirty="0">
              <a:solidFill>
                <a:schemeClr val="tx1"/>
              </a:solidFill>
              <a:latin typeface="Times New Roman" panose="02020603050405020304" pitchFamily="18" charset="0"/>
              <a:cs typeface="Times New Roman" panose="02020603050405020304" pitchFamily="18" charset="0"/>
            </a:endParaRPr>
          </a:p>
          <a:p>
            <a:pPr marL="45720" indent="457200" algn="just">
              <a:spcBef>
                <a:spcPts val="0"/>
              </a:spcBef>
              <a:buNone/>
            </a:pPr>
            <a:r>
              <a:rPr lang="ru-RU" dirty="0">
                <a:solidFill>
                  <a:schemeClr val="tx1"/>
                </a:solidFill>
                <a:latin typeface="Times New Roman" panose="02020603050405020304" pitchFamily="18" charset="0"/>
                <a:cs typeface="Times New Roman" panose="02020603050405020304" pitchFamily="18" charset="0"/>
              </a:rPr>
              <a:t>Суд </a:t>
            </a:r>
            <a:r>
              <a:rPr lang="ru-RU" dirty="0" err="1">
                <a:solidFill>
                  <a:schemeClr val="tx1"/>
                </a:solidFill>
                <a:latin typeface="Times New Roman" panose="02020603050405020304" pitchFamily="18" charset="0"/>
                <a:cs typeface="Times New Roman" panose="02020603050405020304" pitchFamily="18" charset="0"/>
              </a:rPr>
              <a:t>погоджується</a:t>
            </a:r>
            <a:r>
              <a:rPr lang="ru-RU" dirty="0">
                <a:solidFill>
                  <a:schemeClr val="tx1"/>
                </a:solidFill>
                <a:latin typeface="Times New Roman" panose="02020603050405020304" pitchFamily="18" charset="0"/>
                <a:cs typeface="Times New Roman" panose="02020603050405020304" pitchFamily="18" charset="0"/>
              </a:rPr>
              <a:t> з </a:t>
            </a:r>
            <a:r>
              <a:rPr lang="ru-RU" dirty="0" err="1">
                <a:solidFill>
                  <a:schemeClr val="tx1"/>
                </a:solidFill>
                <a:latin typeface="Times New Roman" panose="02020603050405020304" pitchFamily="18" charset="0"/>
                <a:cs typeface="Times New Roman" panose="02020603050405020304" pitchFamily="18" charset="0"/>
              </a:rPr>
              <a:t>висновками</a:t>
            </a:r>
            <a:r>
              <a:rPr lang="ru-RU" dirty="0">
                <a:solidFill>
                  <a:schemeClr val="tx1"/>
                </a:solidFill>
                <a:latin typeface="Times New Roman" panose="02020603050405020304" pitchFamily="18" charset="0"/>
                <a:cs typeface="Times New Roman" panose="02020603050405020304" pitchFamily="18" charset="0"/>
              </a:rPr>
              <a:t> суду </a:t>
            </a:r>
            <a:r>
              <a:rPr lang="ru-RU" dirty="0" err="1">
                <a:solidFill>
                  <a:schemeClr val="tx1"/>
                </a:solidFill>
                <a:latin typeface="Times New Roman" panose="02020603050405020304" pitchFamily="18" charset="0"/>
                <a:cs typeface="Times New Roman" panose="02020603050405020304" pitchFamily="18" charset="0"/>
              </a:rPr>
              <a:t>апеляційної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інстанції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доводи </a:t>
            </a:r>
            <a:r>
              <a:rPr lang="ru-RU" dirty="0" err="1">
                <a:solidFill>
                  <a:schemeClr val="tx1"/>
                </a:solidFill>
                <a:latin typeface="Times New Roman" panose="02020603050405020304" pitchFamily="18" charset="0"/>
                <a:cs typeface="Times New Roman" panose="02020603050405020304" pitchFamily="18" charset="0"/>
              </a:rPr>
              <a:t>представників</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відповідача</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щодо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неможливості</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сформування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вищеназваних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запитів</a:t>
            </a:r>
            <a:r>
              <a:rPr lang="ru-RU" dirty="0">
                <a:solidFill>
                  <a:schemeClr val="tx1"/>
                </a:solidFill>
                <a:latin typeface="Times New Roman" panose="02020603050405020304" pitchFamily="18" charset="0"/>
                <a:cs typeface="Times New Roman" panose="02020603050405020304" pitchFamily="18" charset="0"/>
              </a:rPr>
              <a:t> в </a:t>
            </a:r>
            <a:r>
              <a:rPr lang="ru-RU" dirty="0" err="1">
                <a:solidFill>
                  <a:schemeClr val="tx1"/>
                </a:solidFill>
                <a:latin typeface="Times New Roman" panose="02020603050405020304" pitchFamily="18" charset="0"/>
                <a:cs typeface="Times New Roman" panose="02020603050405020304" pitchFamily="18" charset="0"/>
              </a:rPr>
              <a:t>інший</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спосіб</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оскільки</a:t>
            </a:r>
            <a:r>
              <a:rPr lang="ru-RU" dirty="0">
                <a:solidFill>
                  <a:schemeClr val="tx1"/>
                </a:solidFill>
                <a:latin typeface="Times New Roman" panose="02020603050405020304" pitchFamily="18" charset="0"/>
                <a:cs typeface="Times New Roman" panose="02020603050405020304" pitchFamily="18" charset="0"/>
              </a:rPr>
              <a:t> у </a:t>
            </a:r>
            <a:r>
              <a:rPr lang="ru-RU" dirty="0" err="1">
                <a:solidFill>
                  <a:schemeClr val="tx1"/>
                </a:solidFill>
                <a:latin typeface="Times New Roman" panose="02020603050405020304" pitchFamily="18" charset="0"/>
                <a:cs typeface="Times New Roman" panose="02020603050405020304" pitchFamily="18" charset="0"/>
              </a:rPr>
              <a:t>контролюючого</a:t>
            </a:r>
            <a:r>
              <a:rPr lang="ru-RU" dirty="0">
                <a:solidFill>
                  <a:schemeClr val="tx1"/>
                </a:solidFill>
                <a:latin typeface="Times New Roman" panose="02020603050405020304" pitchFamily="18" charset="0"/>
                <a:cs typeface="Times New Roman" panose="02020603050405020304" pitchFamily="18" charset="0"/>
              </a:rPr>
              <a:t> органу </a:t>
            </a:r>
            <a:r>
              <a:rPr lang="ru-RU" dirty="0" err="1">
                <a:solidFill>
                  <a:schemeClr val="tx1"/>
                </a:solidFill>
                <a:latin typeface="Times New Roman" panose="02020603050405020304" pitchFamily="18" charset="0"/>
                <a:cs typeface="Times New Roman" panose="02020603050405020304" pitchFamily="18" charset="0"/>
              </a:rPr>
              <a:t>відсутня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інформація</a:t>
            </a:r>
            <a:r>
              <a:rPr lang="ru-RU" dirty="0">
                <a:solidFill>
                  <a:schemeClr val="tx1"/>
                </a:solidFill>
                <a:latin typeface="Times New Roman" panose="02020603050405020304" pitchFamily="18" charset="0"/>
                <a:cs typeface="Times New Roman" panose="02020603050405020304" pitchFamily="18" charset="0"/>
              </a:rPr>
              <a:t> про </a:t>
            </a:r>
            <a:r>
              <a:rPr lang="ru-RU" dirty="0" err="1">
                <a:solidFill>
                  <a:schemeClr val="tx1"/>
                </a:solidFill>
                <a:latin typeface="Times New Roman" panose="02020603050405020304" pitchFamily="18" charset="0"/>
                <a:cs typeface="Times New Roman" panose="02020603050405020304" pitchFamily="18" charset="0"/>
              </a:rPr>
              <a:t>види</a:t>
            </a:r>
            <a:r>
              <a:rPr lang="ru-RU" dirty="0">
                <a:solidFill>
                  <a:schemeClr val="tx1"/>
                </a:solidFill>
                <a:latin typeface="Times New Roman" panose="02020603050405020304" pitchFamily="18" charset="0"/>
                <a:cs typeface="Times New Roman" panose="02020603050405020304" pitchFamily="18" charset="0"/>
              </a:rPr>
              <a:t> і </a:t>
            </a:r>
            <a:r>
              <a:rPr lang="ru-RU" dirty="0" err="1">
                <a:solidFill>
                  <a:schemeClr val="tx1"/>
                </a:solidFill>
                <a:latin typeface="Times New Roman" panose="02020603050405020304" pitchFamily="18" charset="0"/>
                <a:cs typeface="Times New Roman" panose="02020603050405020304" pitchFamily="18" charset="0"/>
              </a:rPr>
              <a:t>обсяг</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документації</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що</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утворилась</a:t>
            </a:r>
            <a:r>
              <a:rPr lang="ru-RU" dirty="0">
                <a:solidFill>
                  <a:schemeClr val="tx1"/>
                </a:solidFill>
                <a:latin typeface="Times New Roman" panose="02020603050405020304" pitchFamily="18" charset="0"/>
                <a:cs typeface="Times New Roman" panose="02020603050405020304" pitchFamily="18" charset="0"/>
              </a:rPr>
              <a:t> у </a:t>
            </a:r>
            <a:r>
              <a:rPr lang="ru-RU" dirty="0" err="1">
                <a:solidFill>
                  <a:schemeClr val="tx1"/>
                </a:solidFill>
                <a:latin typeface="Times New Roman" panose="02020603050405020304" pitchFamily="18" charset="0"/>
                <a:cs typeface="Times New Roman" panose="02020603050405020304" pitchFamily="18" charset="0"/>
              </a:rPr>
              <a:t>підприємства</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під</a:t>
            </a:r>
            <a:r>
              <a:rPr lang="ru-RU" dirty="0">
                <a:solidFill>
                  <a:schemeClr val="tx1"/>
                </a:solidFill>
                <a:latin typeface="Times New Roman" panose="02020603050405020304" pitchFamily="18" charset="0"/>
                <a:cs typeface="Times New Roman" panose="02020603050405020304" pitchFamily="18" charset="0"/>
              </a:rPr>
              <a:t> час </a:t>
            </a:r>
            <a:r>
              <a:rPr lang="ru-RU" dirty="0" err="1">
                <a:solidFill>
                  <a:schemeClr val="tx1"/>
                </a:solidFill>
                <a:latin typeface="Times New Roman" panose="02020603050405020304" pitchFamily="18" charset="0"/>
                <a:cs typeface="Times New Roman" panose="02020603050405020304" pitchFamily="18" charset="0"/>
              </a:rPr>
              <a:t>здійснення</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господарських</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операцій</a:t>
            </a:r>
            <a:r>
              <a:rPr lang="ru-RU" dirty="0">
                <a:solidFill>
                  <a:schemeClr val="tx1"/>
                </a:solidFill>
                <a:latin typeface="Times New Roman" panose="02020603050405020304" pitchFamily="18" charset="0"/>
                <a:cs typeface="Times New Roman" panose="02020603050405020304" pitchFamily="18" charset="0"/>
              </a:rPr>
              <a:t> за </a:t>
            </a:r>
            <a:r>
              <a:rPr lang="ru-RU" dirty="0" err="1">
                <a:solidFill>
                  <a:schemeClr val="tx1"/>
                </a:solidFill>
                <a:latin typeface="Times New Roman" panose="02020603050405020304" pitchFamily="18" charset="0"/>
                <a:cs typeface="Times New Roman" panose="02020603050405020304" pitchFamily="18" charset="0"/>
              </a:rPr>
              <a:t>зовнішньоекономічними</a:t>
            </a:r>
            <a:r>
              <a:rPr lang="ru-RU" dirty="0">
                <a:solidFill>
                  <a:schemeClr val="tx1"/>
                </a:solidFill>
                <a:latin typeface="Times New Roman" panose="02020603050405020304" pitchFamily="18" charset="0"/>
                <a:cs typeface="Times New Roman" panose="02020603050405020304" pitchFamily="18" charset="0"/>
              </a:rPr>
              <a:t> контрактами, є </a:t>
            </a:r>
            <a:r>
              <a:rPr lang="ru-RU" dirty="0" err="1">
                <a:solidFill>
                  <a:schemeClr val="tx1"/>
                </a:solidFill>
                <a:latin typeface="Times New Roman" panose="02020603050405020304" pitchFamily="18" charset="0"/>
                <a:cs typeface="Times New Roman" panose="02020603050405020304" pitchFamily="18" charset="0"/>
              </a:rPr>
              <a:t>безпідставними</a:t>
            </a:r>
            <a:r>
              <a:rPr lang="ru-RU" dirty="0">
                <a:solidFill>
                  <a:schemeClr val="tx1"/>
                </a:solidFill>
                <a:latin typeface="Times New Roman" panose="02020603050405020304" pitchFamily="18" charset="0"/>
                <a:cs typeface="Times New Roman" panose="02020603050405020304" pitchFamily="18" charset="0"/>
              </a:rPr>
              <a:t>, </a:t>
            </a:r>
            <a:r>
              <a:rPr lang="ru-RU" dirty="0" err="1">
                <a:solidFill>
                  <a:schemeClr val="tx1"/>
                </a:solidFill>
                <a:latin typeface="Times New Roman" panose="02020603050405020304" pitchFamily="18" charset="0"/>
                <a:cs typeface="Times New Roman" panose="02020603050405020304" pitchFamily="18" charset="0"/>
              </a:rPr>
              <a:t>оскільки</a:t>
            </a:r>
            <a:r>
              <a:rPr lang="ru-RU"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зміст</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запитів</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контролюючого</a:t>
            </a:r>
            <a:r>
              <a:rPr lang="ru-RU" b="1" dirty="0">
                <a:solidFill>
                  <a:schemeClr val="tx1"/>
                </a:solidFill>
                <a:latin typeface="Times New Roman" panose="02020603050405020304" pitchFamily="18" charset="0"/>
                <a:cs typeface="Times New Roman" panose="02020603050405020304" pitchFamily="18" charset="0"/>
              </a:rPr>
              <a:t> органу не </a:t>
            </a:r>
            <a:r>
              <a:rPr lang="ru-RU" b="1" dirty="0" err="1">
                <a:solidFill>
                  <a:schemeClr val="tx1"/>
                </a:solidFill>
                <a:latin typeface="Times New Roman" panose="02020603050405020304" pitchFamily="18" charset="0"/>
                <a:cs typeface="Times New Roman" panose="02020603050405020304" pitchFamily="18" charset="0"/>
              </a:rPr>
              <a:t>може</a:t>
            </a:r>
            <a:r>
              <a:rPr lang="ru-RU" b="1" dirty="0">
                <a:solidFill>
                  <a:schemeClr val="tx1"/>
                </a:solidFill>
                <a:latin typeface="Times New Roman" panose="02020603050405020304" pitchFamily="18" charset="0"/>
                <a:cs typeface="Times New Roman" panose="02020603050405020304" pitchFamily="18" charset="0"/>
              </a:rPr>
              <a:t> бути </a:t>
            </a:r>
            <a:r>
              <a:rPr lang="ru-RU" b="1" dirty="0" err="1">
                <a:solidFill>
                  <a:schemeClr val="tx1"/>
                </a:solidFill>
                <a:latin typeface="Times New Roman" panose="02020603050405020304" pitchFamily="18" charset="0"/>
                <a:cs typeface="Times New Roman" panose="02020603050405020304" pitchFamily="18" charset="0"/>
              </a:rPr>
              <a:t>узагальненим</a:t>
            </a:r>
            <a:r>
              <a:rPr lang="ru-RU" b="1" dirty="0">
                <a:solidFill>
                  <a:schemeClr val="tx1"/>
                </a:solidFill>
                <a:latin typeface="Times New Roman" panose="02020603050405020304" pitchFamily="18" charset="0"/>
                <a:cs typeface="Times New Roman" panose="02020603050405020304" pitchFamily="18" charset="0"/>
              </a:rPr>
              <a:t> і повинен </a:t>
            </a:r>
            <a:r>
              <a:rPr lang="ru-RU" b="1" dirty="0" err="1">
                <a:solidFill>
                  <a:schemeClr val="tx1"/>
                </a:solidFill>
                <a:latin typeface="Times New Roman" panose="02020603050405020304" pitchFamily="18" charset="0"/>
                <a:cs typeface="Times New Roman" panose="02020603050405020304" pitchFamily="18" charset="0"/>
              </a:rPr>
              <a:t>відповідати</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вимогам</a:t>
            </a:r>
            <a:r>
              <a:rPr lang="ru-RU" b="1" dirty="0">
                <a:solidFill>
                  <a:schemeClr val="tx1"/>
                </a:solidFill>
                <a:latin typeface="Times New Roman" panose="02020603050405020304" pitchFamily="18" charset="0"/>
                <a:cs typeface="Times New Roman" panose="02020603050405020304" pitchFamily="18" charset="0"/>
              </a:rPr>
              <a:t> </a:t>
            </a:r>
            <a:r>
              <a:rPr lang="ru-RU" b="1" dirty="0" err="1">
                <a:solidFill>
                  <a:schemeClr val="tx1"/>
                </a:solidFill>
                <a:latin typeface="Times New Roman" panose="02020603050405020304" pitchFamily="18" charset="0"/>
                <a:cs typeface="Times New Roman" panose="02020603050405020304" pitchFamily="18" charset="0"/>
              </a:rPr>
              <a:t>підпункту</a:t>
            </a:r>
            <a:r>
              <a:rPr lang="ru-RU" dirty="0">
                <a:solidFill>
                  <a:schemeClr val="tx1"/>
                </a:solidFill>
                <a:latin typeface="Times New Roman" panose="02020603050405020304" pitchFamily="18" charset="0"/>
                <a:cs typeface="Times New Roman" panose="02020603050405020304" pitchFamily="18" charset="0"/>
              </a:rPr>
              <a:t> 73.3 </a:t>
            </a:r>
            <a:r>
              <a:rPr lang="ru-RU" dirty="0" err="1">
                <a:solidFill>
                  <a:schemeClr val="tx1"/>
                </a:solidFill>
                <a:latin typeface="Times New Roman" panose="02020603050405020304" pitchFamily="18" charset="0"/>
                <a:cs typeface="Times New Roman" panose="02020603050405020304" pitchFamily="18" charset="0"/>
              </a:rPr>
              <a:t>статті</a:t>
            </a:r>
            <a:r>
              <a:rPr lang="ru-RU" dirty="0">
                <a:solidFill>
                  <a:schemeClr val="tx1"/>
                </a:solidFill>
                <a:latin typeface="Times New Roman" panose="02020603050405020304" pitchFamily="18" charset="0"/>
                <a:cs typeface="Times New Roman" panose="02020603050405020304" pitchFamily="18" charset="0"/>
              </a:rPr>
              <a:t> 73 </a:t>
            </a:r>
            <a:r>
              <a:rPr lang="ru-RU" dirty="0" err="1">
                <a:solidFill>
                  <a:schemeClr val="tx1"/>
                </a:solidFill>
                <a:latin typeface="Times New Roman" panose="02020603050405020304" pitchFamily="18" charset="0"/>
                <a:cs typeface="Times New Roman" panose="02020603050405020304" pitchFamily="18" charset="0"/>
              </a:rPr>
              <a:t>Податкового</a:t>
            </a:r>
            <a:r>
              <a:rPr lang="ru-RU" dirty="0">
                <a:solidFill>
                  <a:schemeClr val="tx1"/>
                </a:solidFill>
                <a:latin typeface="Times New Roman" panose="02020603050405020304" pitchFamily="18" charset="0"/>
                <a:cs typeface="Times New Roman" panose="02020603050405020304" pitchFamily="18" charset="0"/>
              </a:rPr>
              <a:t> кодексу </a:t>
            </a:r>
            <a:r>
              <a:rPr lang="ru-RU" dirty="0" err="1">
                <a:solidFill>
                  <a:schemeClr val="tx1"/>
                </a:solidFill>
                <a:latin typeface="Times New Roman" panose="02020603050405020304" pitchFamily="18" charset="0"/>
                <a:cs typeface="Times New Roman" panose="02020603050405020304" pitchFamily="18" charset="0"/>
              </a:rPr>
              <a:t>України</a:t>
            </a:r>
            <a:r>
              <a:rPr lang="ru-RU" dirty="0">
                <a:solidFill>
                  <a:schemeClr val="tx1"/>
                </a:solidFill>
                <a:latin typeface="Times New Roman" panose="02020603050405020304" pitchFamily="18" charset="0"/>
                <a:cs typeface="Times New Roman" panose="02020603050405020304" pitchFamily="18" charset="0"/>
              </a:rPr>
              <a:t>».</a:t>
            </a:r>
          </a:p>
          <a:p>
            <a:endParaRPr lang="ru-RU" dirty="0"/>
          </a:p>
        </p:txBody>
      </p:sp>
      <p:pic>
        <p:nvPicPr>
          <p:cNvPr id="4" name="Рисунок 3">
            <a:extLst>
              <a:ext uri="{FF2B5EF4-FFF2-40B4-BE49-F238E27FC236}">
                <a16:creationId xmlns:a16="http://schemas.microsoft.com/office/drawing/2014/main" id="{36E6CA95-B4F5-4B1E-9544-21711133D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6095999"/>
            <a:ext cx="11569700" cy="457201"/>
          </a:xfrm>
          <a:prstGeom prst="rect">
            <a:avLst/>
          </a:prstGeom>
        </p:spPr>
      </p:pic>
    </p:spTree>
    <p:extLst>
      <p:ext uri="{BB962C8B-B14F-4D97-AF65-F5344CB8AC3E}">
        <p14:creationId xmlns:p14="http://schemas.microsoft.com/office/powerpoint/2010/main" val="541661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3000" y="433953"/>
            <a:ext cx="9875520" cy="1242447"/>
          </a:xfrm>
          <a:solidFill>
            <a:schemeClr val="accent6">
              <a:lumMod val="40000"/>
              <a:lumOff val="60000"/>
            </a:schemeClr>
          </a:solidFill>
          <a:ln>
            <a:solidFill>
              <a:srgbClr val="00B050"/>
            </a:solidFill>
          </a:ln>
        </p:spPr>
        <p:txBody>
          <a:bodyPr>
            <a:normAutofit fontScale="90000"/>
          </a:bodyPr>
          <a:lstStyle/>
          <a:p>
            <a:pPr algn="ctr"/>
            <a:br>
              <a:rPr lang="uk-UA" b="1" dirty="0">
                <a:solidFill>
                  <a:srgbClr val="00B050"/>
                </a:solidFill>
                <a:latin typeface="Times New Roman" panose="02020603050405020304" pitchFamily="18" charset="0"/>
                <a:cs typeface="Times New Roman" panose="02020603050405020304" pitchFamily="18" charset="0"/>
              </a:rPr>
            </a:br>
            <a:br>
              <a:rPr lang="uk-UA" b="1" dirty="0">
                <a:solidFill>
                  <a:srgbClr val="00B050"/>
                </a:solidFill>
                <a:latin typeface="Times New Roman" panose="02020603050405020304" pitchFamily="18" charset="0"/>
                <a:cs typeface="Times New Roman" panose="02020603050405020304" pitchFamily="18" charset="0"/>
              </a:rPr>
            </a:br>
            <a:r>
              <a:rPr lang="uk-UA" b="1" dirty="0">
                <a:solidFill>
                  <a:srgbClr val="00B050"/>
                </a:solidFill>
                <a:latin typeface="Times New Roman" panose="02020603050405020304" pitchFamily="18" charset="0"/>
                <a:cs typeface="Times New Roman" panose="02020603050405020304" pitchFamily="18" charset="0"/>
              </a:rPr>
              <a:t>Постанова Верховного Суду від 04.04.2019 у справі  </a:t>
            </a:r>
            <a:r>
              <a:rPr lang="en-US" b="1" dirty="0">
                <a:solidFill>
                  <a:srgbClr val="00B050"/>
                </a:solidFill>
                <a:latin typeface="Times New Roman" panose="02020603050405020304" pitchFamily="18" charset="0"/>
                <a:cs typeface="Times New Roman" panose="02020603050405020304" pitchFamily="18" charset="0"/>
              </a:rPr>
              <a:t>№</a:t>
            </a:r>
            <a:r>
              <a:rPr lang="uk-UA" b="1" dirty="0">
                <a:solidFill>
                  <a:srgbClr val="00B050"/>
                </a:solidFill>
                <a:latin typeface="Times New Roman" panose="02020603050405020304" pitchFamily="18" charset="0"/>
                <a:cs typeface="Times New Roman" panose="02020603050405020304" pitchFamily="18" charset="0"/>
              </a:rPr>
              <a:t> </a:t>
            </a:r>
            <a:r>
              <a:rPr lang="en-US" b="1" dirty="0">
                <a:solidFill>
                  <a:srgbClr val="00B050"/>
                </a:solidFill>
                <a:latin typeface="Times New Roman" panose="02020603050405020304" pitchFamily="18" charset="0"/>
                <a:cs typeface="Times New Roman" panose="02020603050405020304" pitchFamily="18" charset="0"/>
              </a:rPr>
              <a:t>812/797/17</a:t>
            </a:r>
            <a:br>
              <a:rPr lang="en-US" b="1" dirty="0">
                <a:solidFill>
                  <a:srgbClr val="00B050"/>
                </a:solidFill>
                <a:latin typeface="Times New Roman" panose="02020603050405020304" pitchFamily="18" charset="0"/>
                <a:cs typeface="Times New Roman" panose="02020603050405020304" pitchFamily="18" charset="0"/>
              </a:rPr>
            </a:br>
            <a:br>
              <a:rPr lang="en-US" dirty="0"/>
            </a:br>
            <a:endParaRPr lang="ru-RU" dirty="0"/>
          </a:p>
        </p:txBody>
      </p:sp>
      <p:sp>
        <p:nvSpPr>
          <p:cNvPr id="3" name="Объект 2"/>
          <p:cNvSpPr>
            <a:spLocks noGrp="1"/>
          </p:cNvSpPr>
          <p:nvPr>
            <p:ph idx="1"/>
          </p:nvPr>
        </p:nvSpPr>
        <p:spPr>
          <a:ln>
            <a:solidFill>
              <a:srgbClr val="00B050"/>
            </a:solidFill>
          </a:ln>
        </p:spPr>
        <p:txBody>
          <a:bodyPr>
            <a:normAutofit/>
          </a:bodyPr>
          <a:lstStyle/>
          <a:p>
            <a:pPr marL="45720" indent="457200" algn="just">
              <a:spcBef>
                <a:spcPts val="0"/>
              </a:spcBef>
              <a:buNone/>
            </a:pP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Отже</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Верховний</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Суд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погоджується</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із</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висновками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судів</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попередніх</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інстанцій</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зробленими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за результатами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розгляду</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даної</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справи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що</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надіслані</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запити</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сформовані</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з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порушенням</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вимог</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статті</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73 ПК </a:t>
            </a:r>
            <a:r>
              <a:rPr lang="ru-RU" sz="2800" b="1" i="1" dirty="0" err="1">
                <a:solidFill>
                  <a:schemeClr val="tx1">
                    <a:lumMod val="95000"/>
                    <a:lumOff val="5000"/>
                  </a:schemeClr>
                </a:solidFill>
                <a:latin typeface="Times New Roman" panose="02020603050405020304" pitchFamily="18" charset="0"/>
                <a:cs typeface="Times New Roman" panose="02020603050405020304" pitchFamily="18" charset="0"/>
              </a:rPr>
              <a:t>України</a:t>
            </a:r>
            <a:r>
              <a:rPr lang="ru-RU" sz="28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та Порядку, а тому не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зумовлюють</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обов'язку</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у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платника</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на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надання</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них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відповіді</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і як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наслідок</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такі</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обставини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не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можуть</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надавати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контролюючому</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органу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повноважень</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вчиняти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дії</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по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організації</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проведенню</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податкової</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перевірки</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стосовно</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sz="2800" i="1" dirty="0" err="1">
                <a:solidFill>
                  <a:schemeClr val="tx1">
                    <a:lumMod val="95000"/>
                    <a:lumOff val="5000"/>
                  </a:schemeClr>
                </a:solidFill>
                <a:latin typeface="Times New Roman" panose="02020603050405020304" pitchFamily="18" charset="0"/>
                <a:cs typeface="Times New Roman" panose="02020603050405020304" pitchFamily="18" charset="0"/>
              </a:rPr>
              <a:t>платника</a:t>
            </a:r>
            <a:r>
              <a:rPr lang="ru-RU" sz="2800" i="1" dirty="0">
                <a:solidFill>
                  <a:schemeClr val="tx1">
                    <a:lumMod val="95000"/>
                    <a:lumOff val="5000"/>
                  </a:schemeClr>
                </a:solidFill>
                <a:latin typeface="Times New Roman" panose="02020603050405020304" pitchFamily="18" charset="0"/>
                <a:cs typeface="Times New Roman" panose="02020603050405020304" pitchFamily="18" charset="0"/>
              </a:rPr>
              <a:t>».</a:t>
            </a:r>
            <a:br>
              <a:rPr lang="ru-RU" dirty="0"/>
            </a:br>
            <a:br>
              <a:rPr lang="ru-RU" dirty="0"/>
            </a:br>
            <a:endParaRPr lang="ru-RU" dirty="0"/>
          </a:p>
        </p:txBody>
      </p:sp>
      <p:pic>
        <p:nvPicPr>
          <p:cNvPr id="4" name="Рисунок 3">
            <a:extLst>
              <a:ext uri="{FF2B5EF4-FFF2-40B4-BE49-F238E27FC236}">
                <a16:creationId xmlns:a16="http://schemas.microsoft.com/office/drawing/2014/main" id="{36E6CA95-B4F5-4B1E-9544-21711133D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5448301"/>
            <a:ext cx="11569700" cy="1104900"/>
          </a:xfrm>
          <a:prstGeom prst="rect">
            <a:avLst/>
          </a:prstGeom>
        </p:spPr>
      </p:pic>
    </p:spTree>
    <p:extLst>
      <p:ext uri="{BB962C8B-B14F-4D97-AF65-F5344CB8AC3E}">
        <p14:creationId xmlns:p14="http://schemas.microsoft.com/office/powerpoint/2010/main" val="3851238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42</a:t>
            </a:fld>
            <a:endParaRPr lang="ru-RU" dirty="0">
              <a:solidFill>
                <a:srgbClr val="007832"/>
              </a:solidFill>
            </a:endParaRPr>
          </a:p>
        </p:txBody>
      </p:sp>
      <p:sp>
        <p:nvSpPr>
          <p:cNvPr id="5" name="Заголовок 1"/>
          <p:cNvSpPr txBox="1">
            <a:spLocks/>
          </p:cNvSpPr>
          <p:nvPr/>
        </p:nvSpPr>
        <p:spPr>
          <a:xfrm>
            <a:off x="1952148" y="453982"/>
            <a:ext cx="8431568" cy="86180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769" b="1" dirty="0">
                <a:solidFill>
                  <a:srgbClr val="007832"/>
                </a:solidFill>
              </a:rPr>
              <a:t>Як законно відмовити в наданні інформації та документів і коли цього робити не варто?</a:t>
            </a:r>
            <a:endParaRPr lang="ru-RU" sz="2769" dirty="0">
              <a:solidFill>
                <a:srgbClr val="007832"/>
              </a:solidFill>
            </a:endParaRPr>
          </a:p>
        </p:txBody>
      </p:sp>
      <p:graphicFrame>
        <p:nvGraphicFramePr>
          <p:cNvPr id="3" name="Таблица 2"/>
          <p:cNvGraphicFramePr>
            <a:graphicFrameLocks noGrp="1"/>
          </p:cNvGraphicFramePr>
          <p:nvPr/>
        </p:nvGraphicFramePr>
        <p:xfrm>
          <a:off x="2086707" y="1413650"/>
          <a:ext cx="8297008" cy="4228718"/>
        </p:xfrm>
        <a:graphic>
          <a:graphicData uri="http://schemas.openxmlformats.org/drawingml/2006/table">
            <a:tbl>
              <a:tblPr firstRow="1" firstCol="1" bandRow="1">
                <a:tableStyleId>{8799B23B-EC83-4686-B30A-512413B5E67A}</a:tableStyleId>
              </a:tblPr>
              <a:tblGrid>
                <a:gridCol w="1910121">
                  <a:extLst>
                    <a:ext uri="{9D8B030D-6E8A-4147-A177-3AD203B41FA5}">
                      <a16:colId xmlns:a16="http://schemas.microsoft.com/office/drawing/2014/main" val="3363728874"/>
                    </a:ext>
                  </a:extLst>
                </a:gridCol>
                <a:gridCol w="3542249">
                  <a:extLst>
                    <a:ext uri="{9D8B030D-6E8A-4147-A177-3AD203B41FA5}">
                      <a16:colId xmlns:a16="http://schemas.microsoft.com/office/drawing/2014/main" val="2808026365"/>
                    </a:ext>
                  </a:extLst>
                </a:gridCol>
                <a:gridCol w="2844638">
                  <a:extLst>
                    <a:ext uri="{9D8B030D-6E8A-4147-A177-3AD203B41FA5}">
                      <a16:colId xmlns:a16="http://schemas.microsoft.com/office/drawing/2014/main" val="19051863"/>
                    </a:ext>
                  </a:extLst>
                </a:gridCol>
              </a:tblGrid>
              <a:tr h="342518">
                <a:tc>
                  <a:txBody>
                    <a:bodyPr/>
                    <a:lstStyle/>
                    <a:p>
                      <a:pPr marL="457200" indent="450215" algn="just">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Варто відмовити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Краще надати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1447609"/>
                  </a:ext>
                </a:extLst>
              </a:tr>
              <a:tr h="3798277">
                <a:tc>
                  <a:txBody>
                    <a:bodyPr/>
                    <a:lstStyle/>
                    <a:p>
                      <a:pPr marL="0" indent="0" algn="ctr">
                        <a:spcAft>
                          <a:spcPts val="0"/>
                        </a:spcAft>
                      </a:pPr>
                      <a:r>
                        <a:rPr lang="uk-UA" sz="1700" dirty="0">
                          <a:effectLst/>
                        </a:rPr>
                        <a:t>На письмовий запит в порядку </a:t>
                      </a:r>
                      <a:endParaRPr lang="ru-RU" sz="1700" dirty="0">
                        <a:effectLst/>
                      </a:endParaRPr>
                    </a:p>
                    <a:p>
                      <a:pPr marL="0" indent="0" algn="ctr">
                        <a:spcAft>
                          <a:spcPts val="0"/>
                        </a:spcAft>
                      </a:pPr>
                      <a:r>
                        <a:rPr lang="uk-UA" sz="1700" dirty="0" err="1">
                          <a:effectLst/>
                        </a:rPr>
                        <a:t>пп</a:t>
                      </a:r>
                      <a:r>
                        <a:rPr lang="uk-UA" sz="1700" dirty="0">
                          <a:effectLst/>
                        </a:rPr>
                        <a:t>. 78.1.1, 78.1.4 ПКУ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gn="just">
                        <a:spcAft>
                          <a:spcPts val="0"/>
                        </a:spcAft>
                        <a:buClr>
                          <a:srgbClr val="007832"/>
                        </a:buClr>
                        <a:buFont typeface="Wingdings" panose="05000000000000000000" pitchFamily="2" charset="2"/>
                        <a:buChar char="ü"/>
                      </a:pPr>
                      <a:r>
                        <a:rPr lang="uk-UA" sz="1660" dirty="0">
                          <a:effectLst/>
                        </a:rPr>
                        <a:t>запит не містить у чому конкретно полягає порушення вашого підприємства/недостовірність даних податкової звітності. Просте перерахування статей </a:t>
                      </a:r>
                      <a:r>
                        <a:rPr lang="uk-UA" sz="1660" u="sng" dirty="0">
                          <a:effectLst/>
                          <a:hlinkClick r:id="rId3"/>
                        </a:rPr>
                        <a:t>ПКУ</a:t>
                      </a:r>
                      <a:r>
                        <a:rPr lang="uk-UA" sz="1660" dirty="0">
                          <a:effectLst/>
                        </a:rPr>
                        <a:t> для цієї мети не підходить. Потрібні конкретні факти з посиланнями на документи, якими ці факти встановлено.</a:t>
                      </a:r>
                    </a:p>
                    <a:p>
                      <a:pPr marL="285750" lvl="0" indent="-285750" algn="just">
                        <a:spcAft>
                          <a:spcPts val="0"/>
                        </a:spcAft>
                        <a:buClr>
                          <a:srgbClr val="007832"/>
                        </a:buClr>
                        <a:buFont typeface="Wingdings" panose="05000000000000000000" pitchFamily="2" charset="2"/>
                        <a:buChar char="ü"/>
                      </a:pPr>
                      <a:endParaRPr lang="ru-RU" sz="1660" dirty="0">
                        <a:effectLst/>
                      </a:endParaRPr>
                    </a:p>
                    <a:p>
                      <a:pPr marL="285750" lvl="0" indent="-285750" algn="just">
                        <a:spcAft>
                          <a:spcPts val="0"/>
                        </a:spcAft>
                        <a:buClr>
                          <a:srgbClr val="007832"/>
                        </a:buClr>
                        <a:buFont typeface="Wingdings" panose="05000000000000000000" pitchFamily="2" charset="2"/>
                        <a:buChar char="ü"/>
                      </a:pPr>
                      <a:r>
                        <a:rPr lang="uk-UA" sz="1660" dirty="0">
                          <a:effectLst/>
                        </a:rPr>
                        <a:t>запит складено з формальними порушеннями: відсутній перелік документів, які вимагаються, відсутня печатка органу, відсутній підпис уповноваженої особи.</a:t>
                      </a:r>
                      <a:endParaRPr lang="ru-RU" sz="166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lgn="just">
                        <a:spcAft>
                          <a:spcPts val="0"/>
                        </a:spcAft>
                        <a:buClr>
                          <a:srgbClr val="007832"/>
                        </a:buClr>
                        <a:buFont typeface="Wingdings" panose="05000000000000000000" pitchFamily="2" charset="2"/>
                        <a:buChar char="ü"/>
                      </a:pPr>
                      <a:r>
                        <a:rPr lang="uk-UA" sz="1700" dirty="0">
                          <a:effectLst/>
                        </a:rPr>
                        <a:t>запит оформлено у відповідності до вимог ПКУ;</a:t>
                      </a:r>
                    </a:p>
                    <a:p>
                      <a:pPr marL="285750" lvl="0" indent="-285750" algn="just">
                        <a:spcAft>
                          <a:spcPts val="0"/>
                        </a:spcAft>
                        <a:buClr>
                          <a:srgbClr val="007832"/>
                        </a:buClr>
                        <a:buFont typeface="Wingdings" panose="05000000000000000000" pitchFamily="2" charset="2"/>
                        <a:buChar char="ü"/>
                      </a:pPr>
                      <a:endParaRPr lang="ru-RU" sz="1700" dirty="0">
                        <a:effectLst/>
                      </a:endParaRPr>
                    </a:p>
                    <a:p>
                      <a:pPr marL="285750" lvl="0" indent="-285750" algn="just">
                        <a:spcAft>
                          <a:spcPts val="0"/>
                        </a:spcAft>
                        <a:buClr>
                          <a:srgbClr val="007832"/>
                        </a:buClr>
                        <a:buFont typeface="Wingdings" panose="05000000000000000000" pitchFamily="2" charset="2"/>
                        <a:buChar char="ü"/>
                      </a:pPr>
                      <a:r>
                        <a:rPr lang="uk-UA" sz="1700" dirty="0">
                          <a:effectLst/>
                        </a:rPr>
                        <a:t>запитувані документи наявні у суб’єкта господарювання (не вилучені контролюючими органами)</a:t>
                      </a:r>
                    </a:p>
                    <a:p>
                      <a:pPr marL="0" lvl="0" indent="0" algn="just">
                        <a:spcAft>
                          <a:spcPts val="0"/>
                        </a:spcAft>
                        <a:buClr>
                          <a:srgbClr val="007832"/>
                        </a:buClr>
                        <a:buFont typeface="Wingdings" panose="05000000000000000000" pitchFamily="2" charset="2"/>
                        <a:buNone/>
                      </a:pPr>
                      <a:endParaRPr lang="ru-RU" sz="1700" dirty="0">
                        <a:effectLst/>
                      </a:endParaRPr>
                    </a:p>
                    <a:p>
                      <a:pPr marL="285750" lvl="0" indent="-285750" algn="just">
                        <a:spcAft>
                          <a:spcPts val="0"/>
                        </a:spcAft>
                        <a:buClr>
                          <a:srgbClr val="007832"/>
                        </a:buClr>
                        <a:buFont typeface="Wingdings" panose="05000000000000000000" pitchFamily="2" charset="2"/>
                        <a:buChar char="ü"/>
                      </a:pPr>
                      <a:r>
                        <a:rPr lang="uk-UA" sz="1700" dirty="0">
                          <a:effectLst/>
                        </a:rPr>
                        <a:t>платник податків не має сумнівів у таких документів та може надати чіткі пояснення по суті запиту.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220854"/>
                  </a:ext>
                </a:extLst>
              </a:tr>
            </a:tbl>
          </a:graphicData>
        </a:graphic>
      </p:graphicFrame>
    </p:spTree>
    <p:extLst>
      <p:ext uri="{BB962C8B-B14F-4D97-AF65-F5344CB8AC3E}">
        <p14:creationId xmlns:p14="http://schemas.microsoft.com/office/powerpoint/2010/main" val="347517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43</a:t>
            </a:fld>
            <a:endParaRPr lang="ru-RU" dirty="0">
              <a:solidFill>
                <a:srgbClr val="007832"/>
              </a:solidFill>
            </a:endParaRPr>
          </a:p>
        </p:txBody>
      </p:sp>
      <p:graphicFrame>
        <p:nvGraphicFramePr>
          <p:cNvPr id="3" name="Таблица 2"/>
          <p:cNvGraphicFramePr>
            <a:graphicFrameLocks noGrp="1"/>
          </p:cNvGraphicFramePr>
          <p:nvPr/>
        </p:nvGraphicFramePr>
        <p:xfrm>
          <a:off x="2116103" y="603914"/>
          <a:ext cx="7949296" cy="5481500"/>
        </p:xfrm>
        <a:graphic>
          <a:graphicData uri="http://schemas.openxmlformats.org/drawingml/2006/table">
            <a:tbl>
              <a:tblPr firstRow="1" firstCol="1" bandRow="1">
                <a:tableStyleId>{8799B23B-EC83-4686-B30A-512413B5E67A}</a:tableStyleId>
              </a:tblPr>
              <a:tblGrid>
                <a:gridCol w="933898">
                  <a:extLst>
                    <a:ext uri="{9D8B030D-6E8A-4147-A177-3AD203B41FA5}">
                      <a16:colId xmlns:a16="http://schemas.microsoft.com/office/drawing/2014/main" val="1771077322"/>
                    </a:ext>
                  </a:extLst>
                </a:gridCol>
                <a:gridCol w="2228450">
                  <a:extLst>
                    <a:ext uri="{9D8B030D-6E8A-4147-A177-3AD203B41FA5}">
                      <a16:colId xmlns:a16="http://schemas.microsoft.com/office/drawing/2014/main" val="62400338"/>
                    </a:ext>
                  </a:extLst>
                </a:gridCol>
                <a:gridCol w="4786948">
                  <a:extLst>
                    <a:ext uri="{9D8B030D-6E8A-4147-A177-3AD203B41FA5}">
                      <a16:colId xmlns:a16="http://schemas.microsoft.com/office/drawing/2014/main" val="3121700871"/>
                    </a:ext>
                  </a:extLst>
                </a:gridCol>
              </a:tblGrid>
              <a:tr h="604700">
                <a:tc>
                  <a:txBody>
                    <a:bodyPr/>
                    <a:lstStyle/>
                    <a:p>
                      <a:pPr marL="0" indent="7938" algn="ctr">
                        <a:spcAft>
                          <a:spcPts val="0"/>
                        </a:spcAft>
                      </a:pPr>
                      <a:r>
                        <a:rPr lang="uk-UA" sz="1700" dirty="0">
                          <a:effectLst/>
                        </a:rPr>
                        <a:t>Підстава запиту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На що звернути увагу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Підстава для відмови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2015335"/>
                  </a:ext>
                </a:extLst>
              </a:tr>
              <a:tr h="4783015">
                <a:tc>
                  <a:txBody>
                    <a:bodyPr/>
                    <a:lstStyle/>
                    <a:p>
                      <a:pPr marL="0" indent="0" algn="ctr">
                        <a:spcAft>
                          <a:spcPts val="400"/>
                        </a:spcAft>
                      </a:pPr>
                      <a:r>
                        <a:rPr lang="uk-UA" sz="1800" i="1" dirty="0" err="1">
                          <a:effectLst/>
                        </a:rPr>
                        <a:t>пп</a:t>
                      </a:r>
                      <a:r>
                        <a:rPr lang="uk-UA" sz="1800" i="1" dirty="0">
                          <a:effectLst/>
                        </a:rPr>
                        <a:t>. 78.1.1 ПКУ</a:t>
                      </a: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nSpc>
                          <a:spcPct val="107000"/>
                        </a:lnSpc>
                        <a:spcAft>
                          <a:spcPts val="0"/>
                        </a:spcAft>
                      </a:pPr>
                      <a:r>
                        <a:rPr lang="uk-UA" sz="1700" i="1" dirty="0">
                          <a:effectLst/>
                        </a:rPr>
                        <a:t>Чи зазначено у запиті </a:t>
                      </a:r>
                      <a:r>
                        <a:rPr lang="uk-UA" sz="1700" i="1" u="sng" dirty="0">
                          <a:effectLst/>
                        </a:rPr>
                        <a:t>конкретні</a:t>
                      </a:r>
                      <a:r>
                        <a:rPr lang="uk-UA" sz="1700" i="1" dirty="0">
                          <a:effectLst/>
                        </a:rPr>
                        <a:t> факти порушення платником податків податкового, валютного та іншого законодавства?</a:t>
                      </a:r>
                      <a:endParaRPr lang="ru-RU" sz="1700" i="1"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85750" lvl="0" indent="-285750" algn="just">
                        <a:spcAft>
                          <a:spcPts val="0"/>
                        </a:spcAft>
                        <a:buClr>
                          <a:srgbClr val="007832"/>
                        </a:buClr>
                        <a:buFont typeface="Wingdings" panose="05000000000000000000" pitchFamily="2" charset="2"/>
                        <a:buChar char="ü"/>
                      </a:pPr>
                      <a:r>
                        <a:rPr lang="uk-UA" sz="1600" dirty="0">
                          <a:effectLst/>
                        </a:rPr>
                        <a:t>Якщо в запиті підстави для його направлення мають узагальнений, неконкретний характер, не містить посилання на конкретні факти, які свідчать про порушення конкретним платником податків податкового, валютного, іншого законодавства, контроль за дотриманням якого покладено на податкові органи. Позитивний приклад. Ухвала ВАСУ від 09.11.2016 у справі №820/93/13-а;</a:t>
                      </a:r>
                      <a:endParaRPr lang="ru-RU" sz="1600" dirty="0">
                        <a:effectLst/>
                      </a:endParaRPr>
                    </a:p>
                    <a:p>
                      <a:pPr marL="285750" lvl="0" indent="-285750" algn="just">
                        <a:spcAft>
                          <a:spcPts val="400"/>
                        </a:spcAft>
                        <a:buClr>
                          <a:srgbClr val="007832"/>
                        </a:buClr>
                        <a:buFont typeface="Wingdings" panose="05000000000000000000" pitchFamily="2" charset="2"/>
                        <a:buChar char="ü"/>
                      </a:pPr>
                      <a:r>
                        <a:rPr lang="uk-UA" sz="1600" dirty="0">
                          <a:effectLst/>
                        </a:rPr>
                        <a:t>Якщо запит мотивований необхідністю з’ясування реальності операцій. Чинне податкове законодавство не містить вказівки на можливість надсилання органами податкової служби інформаційних письмових запитів з підстав з'ясування реальності та повноти відображення в бухгалтерському та податковому обліку із відповідним відображенням у податкових деклараціях (розрахунках, звітах) результатів операцій по господарських відносинах з підприємствами. Позитивний приклад. Ухвала ВАСУ від  26.05.</a:t>
                      </a:r>
                      <a:r>
                        <a:rPr lang="ru-RU" sz="1600" dirty="0">
                          <a:effectLst/>
                        </a:rPr>
                        <a:t>2016 </a:t>
                      </a:r>
                      <a:r>
                        <a:rPr lang="uk-UA" sz="1600" dirty="0">
                          <a:effectLst/>
                        </a:rPr>
                        <a:t>у справі </a:t>
                      </a:r>
                      <a:r>
                        <a:rPr lang="ru-RU" sz="1600" dirty="0">
                          <a:effectLst/>
                        </a:rPr>
                        <a:t>№2а-11099/12/2070</a:t>
                      </a:r>
                      <a:r>
                        <a:rPr lang="uk-UA" sz="1600" dirty="0">
                          <a:effectLst/>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385132"/>
                  </a:ext>
                </a:extLst>
              </a:tr>
            </a:tbl>
          </a:graphicData>
        </a:graphic>
      </p:graphicFrame>
    </p:spTree>
    <p:extLst>
      <p:ext uri="{BB962C8B-B14F-4D97-AF65-F5344CB8AC3E}">
        <p14:creationId xmlns:p14="http://schemas.microsoft.com/office/powerpoint/2010/main" val="4164971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799" y="263769"/>
            <a:ext cx="8958401" cy="6330462"/>
          </a:xfrm>
          <a:prstGeom prst="rect">
            <a:avLst/>
          </a:prstGeom>
        </p:spPr>
      </p:pic>
      <p:graphicFrame>
        <p:nvGraphicFramePr>
          <p:cNvPr id="3" name="Таблица 2"/>
          <p:cNvGraphicFramePr>
            <a:graphicFrameLocks noGrp="1"/>
          </p:cNvGraphicFramePr>
          <p:nvPr/>
        </p:nvGraphicFramePr>
        <p:xfrm>
          <a:off x="558800" y="482600"/>
          <a:ext cx="11137899" cy="5486400"/>
        </p:xfrm>
        <a:graphic>
          <a:graphicData uri="http://schemas.openxmlformats.org/drawingml/2006/table">
            <a:tbl>
              <a:tblPr firstRow="1" firstCol="1" bandRow="1">
                <a:tableStyleId>{8799B23B-EC83-4686-B30A-512413B5E67A}</a:tableStyleId>
              </a:tblPr>
              <a:tblGrid>
                <a:gridCol w="1308502">
                  <a:extLst>
                    <a:ext uri="{9D8B030D-6E8A-4147-A177-3AD203B41FA5}">
                      <a16:colId xmlns:a16="http://schemas.microsoft.com/office/drawing/2014/main" val="1771077322"/>
                    </a:ext>
                  </a:extLst>
                </a:gridCol>
                <a:gridCol w="3122320">
                  <a:extLst>
                    <a:ext uri="{9D8B030D-6E8A-4147-A177-3AD203B41FA5}">
                      <a16:colId xmlns:a16="http://schemas.microsoft.com/office/drawing/2014/main" val="62400338"/>
                    </a:ext>
                  </a:extLst>
                </a:gridCol>
                <a:gridCol w="6707077">
                  <a:extLst>
                    <a:ext uri="{9D8B030D-6E8A-4147-A177-3AD203B41FA5}">
                      <a16:colId xmlns:a16="http://schemas.microsoft.com/office/drawing/2014/main" val="3121700871"/>
                    </a:ext>
                  </a:extLst>
                </a:gridCol>
              </a:tblGrid>
              <a:tr h="453973">
                <a:tc>
                  <a:txBody>
                    <a:bodyPr/>
                    <a:lstStyle/>
                    <a:p>
                      <a:pPr marL="0" indent="7938" algn="ctr">
                        <a:spcAft>
                          <a:spcPts val="0"/>
                        </a:spcAft>
                      </a:pPr>
                      <a:r>
                        <a:rPr lang="uk-UA" sz="1700" dirty="0">
                          <a:effectLst/>
                        </a:rPr>
                        <a:t>Підстава запиту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На що звернути увагу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Підстава для відмови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2015335"/>
                  </a:ext>
                </a:extLst>
              </a:tr>
              <a:tr h="4486327">
                <a:tc>
                  <a:txBody>
                    <a:bodyPr/>
                    <a:lstStyle/>
                    <a:p>
                      <a:pPr marL="0" indent="0" algn="ctr">
                        <a:spcAft>
                          <a:spcPts val="400"/>
                        </a:spcAft>
                      </a:pPr>
                      <a:r>
                        <a:rPr lang="uk-UA" sz="1800" i="1" dirty="0" err="1">
                          <a:effectLst/>
                        </a:rPr>
                        <a:t>пп</a:t>
                      </a:r>
                      <a:r>
                        <a:rPr lang="uk-UA" sz="1800" i="1" dirty="0">
                          <a:effectLst/>
                        </a:rPr>
                        <a:t>. 78.1.1 ПКУ</a:t>
                      </a:r>
                      <a:endParaRPr lang="ru-RU" sz="1800" i="1"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7000"/>
                        </a:lnSpc>
                        <a:spcAft>
                          <a:spcPts val="0"/>
                        </a:spcAft>
                      </a:pPr>
                      <a:r>
                        <a:rPr lang="uk-UA" sz="1700" i="1" dirty="0">
                          <a:effectLst/>
                        </a:rPr>
                        <a:t>Чи складений запит</a:t>
                      </a:r>
                      <a:r>
                        <a:rPr lang="uk-UA" sz="1700" i="1" baseline="0" dirty="0">
                          <a:effectLst/>
                        </a:rPr>
                        <a:t> відповідно до законодавчо встановленого порядку</a:t>
                      </a:r>
                      <a:r>
                        <a:rPr lang="uk-UA" sz="1700" i="1" dirty="0">
                          <a:effectLst/>
                        </a:rPr>
                        <a:t>?</a:t>
                      </a:r>
                      <a:endParaRPr lang="ru-RU" sz="1700" i="1"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85750" marR="0" lvl="0" indent="285750" algn="just" defTabSz="914400" rtl="0" eaLnBrk="1" fontAlgn="auto" latinLnBrk="0" hangingPunct="1">
                        <a:lnSpc>
                          <a:spcPct val="100000"/>
                        </a:lnSpc>
                        <a:spcBef>
                          <a:spcPts val="0"/>
                        </a:spcBef>
                        <a:spcAft>
                          <a:spcPts val="0"/>
                        </a:spcAft>
                        <a:buClr>
                          <a:srgbClr val="007832"/>
                        </a:buClr>
                        <a:buSzTx/>
                        <a:buFont typeface="Wingdings" panose="05000000000000000000" pitchFamily="2" charset="2"/>
                        <a:buChar char="ü"/>
                        <a:tabLst/>
                        <a:defRPr/>
                      </a:pP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Таким чином, у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разі</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якщо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запит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контролюючого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органу про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надання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інформації</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оформлений з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порушенням</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законодавчо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встановленого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порядку,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зокрема</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в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якому</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відсутня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печатка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податкового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органу,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платник</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податку</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звільняється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від</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обов'язку</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надання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відповіді</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на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такий</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запит,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що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в свою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чергу</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виключає</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право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контролюючого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органу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призначати</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проведення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перевірки</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з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підстав</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ненадання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пояснень</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та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їх</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документальних</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підтверджень</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на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обов'язковий</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письмовий</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запит, а у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разі</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прийняття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рішення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оформленого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наказом, про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призначення</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перевірки</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за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вказаних</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обставин</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такий</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наказ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може</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бути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визнано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протиправним</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 та </a:t>
                      </a:r>
                      <a:r>
                        <a:rPr lang="ru-RU" sz="1800" b="0" i="0" kern="1200" dirty="0" err="1">
                          <a:solidFill>
                            <a:schemeClr val="tx1"/>
                          </a:solidFill>
                          <a:effectLst/>
                          <a:latin typeface="Times New Roman" panose="02020603050405020304" pitchFamily="18" charset="0"/>
                          <a:ea typeface="+mn-ea"/>
                          <a:cs typeface="Times New Roman" panose="02020603050405020304" pitchFamily="18" charset="0"/>
                        </a:rPr>
                        <a:t>скасовано</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a:t>
                      </a:r>
                      <a:r>
                        <a:rPr lang="uk-UA"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
                          <a:srgbClr val="007832"/>
                        </a:buClr>
                        <a:buSzTx/>
                        <a:buFont typeface="Wingdings" panose="05000000000000000000" pitchFamily="2" charset="2"/>
                        <a:buChar char="ü"/>
                        <a:tabLst/>
                        <a:defRPr/>
                      </a:pPr>
                      <a:r>
                        <a:rPr lang="uk-UA" sz="1600" b="1" i="1" dirty="0">
                          <a:effectLst/>
                        </a:rPr>
                        <a:t>Постанова Верховного Суду </a:t>
                      </a:r>
                      <a:r>
                        <a:rPr lang="uk-UA" sz="1600" i="1" dirty="0">
                          <a:effectLst/>
                        </a:rPr>
                        <a:t>у складі колегії суддів Касаційного адміністративного суду № </a:t>
                      </a:r>
                      <a:r>
                        <a:rPr lang="ru-RU" sz="1600" b="0" i="0" kern="1200" dirty="0">
                          <a:solidFill>
                            <a:schemeClr val="tx1"/>
                          </a:solidFill>
                          <a:effectLst/>
                          <a:latin typeface="+mn-lt"/>
                          <a:ea typeface="+mn-ea"/>
                          <a:cs typeface="+mn-cs"/>
                        </a:rPr>
                        <a:t>826/9082/15</a:t>
                      </a:r>
                      <a:r>
                        <a:rPr lang="uk-UA" sz="1600" i="1" dirty="0">
                          <a:effectLst/>
                        </a:rPr>
                        <a:t> від 26 лютого 2019 року</a:t>
                      </a:r>
                      <a:br>
                        <a:rPr lang="uk-UA" sz="1600" dirty="0">
                          <a:effectLst/>
                        </a:rPr>
                      </a:br>
                      <a:br>
                        <a:rPr lang="uk-UA" sz="1600" dirty="0">
                          <a:effectLst/>
                        </a:rPr>
                      </a:br>
                      <a:br>
                        <a:rPr lang="uk-UA" sz="1600" dirty="0">
                          <a:effectLst/>
                        </a:rPr>
                      </a:br>
                      <a:br>
                        <a:rPr lang="uk-UA" sz="1600" dirty="0">
                          <a:effectLst/>
                        </a:rPr>
                      </a:br>
                      <a:br>
                        <a:rPr lang="uk-UA" sz="1600" dirty="0">
                          <a:effectLst/>
                        </a:rPr>
                      </a:br>
                      <a:endParaRPr lang="uk-UA" sz="1600" dirty="0">
                        <a:effectLst/>
                      </a:endParaRPr>
                    </a:p>
                    <a:p>
                      <a:pPr marL="285750" marR="0" lvl="0" indent="-285750" algn="just" defTabSz="914400" rtl="0" eaLnBrk="1" fontAlgn="auto" latinLnBrk="0" hangingPunct="1">
                        <a:lnSpc>
                          <a:spcPct val="100000"/>
                        </a:lnSpc>
                        <a:spcBef>
                          <a:spcPts val="0"/>
                        </a:spcBef>
                        <a:spcAft>
                          <a:spcPts val="0"/>
                        </a:spcAft>
                        <a:buClr>
                          <a:srgbClr val="007832"/>
                        </a:buClr>
                        <a:buSzTx/>
                        <a:buFont typeface="Wingdings" panose="05000000000000000000" pitchFamily="2" charset="2"/>
                        <a:buChar char="ü"/>
                        <a:tabLst/>
                        <a:defRPr/>
                      </a:pPr>
                      <a:endParaRPr lang="uk-UA" sz="1600" dirty="0">
                        <a:effectLst/>
                      </a:endParaRPr>
                    </a:p>
                  </a:txBody>
                  <a:tcPr marL="56661" marR="56661"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385132"/>
                  </a:ext>
                </a:extLst>
              </a:tr>
            </a:tbl>
          </a:graphicData>
        </a:graphic>
      </p:graphicFrame>
    </p:spTree>
    <p:extLst>
      <p:ext uri="{BB962C8B-B14F-4D97-AF65-F5344CB8AC3E}">
        <p14:creationId xmlns:p14="http://schemas.microsoft.com/office/powerpoint/2010/main" val="1835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graphicFrame>
        <p:nvGraphicFramePr>
          <p:cNvPr id="3" name="Таблица 2"/>
          <p:cNvGraphicFramePr>
            <a:graphicFrameLocks noGrp="1"/>
          </p:cNvGraphicFramePr>
          <p:nvPr/>
        </p:nvGraphicFramePr>
        <p:xfrm>
          <a:off x="325464" y="603914"/>
          <a:ext cx="11313763" cy="4404360"/>
        </p:xfrm>
        <a:graphic>
          <a:graphicData uri="http://schemas.openxmlformats.org/drawingml/2006/table">
            <a:tbl>
              <a:tblPr firstRow="1" firstCol="1" bandRow="1">
                <a:tableStyleId>{8799B23B-EC83-4686-B30A-512413B5E67A}</a:tableStyleId>
              </a:tblPr>
              <a:tblGrid>
                <a:gridCol w="1549831">
                  <a:extLst>
                    <a:ext uri="{9D8B030D-6E8A-4147-A177-3AD203B41FA5}">
                      <a16:colId xmlns:a16="http://schemas.microsoft.com/office/drawing/2014/main" val="1771077322"/>
                    </a:ext>
                  </a:extLst>
                </a:gridCol>
                <a:gridCol w="1317356">
                  <a:extLst>
                    <a:ext uri="{9D8B030D-6E8A-4147-A177-3AD203B41FA5}">
                      <a16:colId xmlns:a16="http://schemas.microsoft.com/office/drawing/2014/main" val="62400338"/>
                    </a:ext>
                  </a:extLst>
                </a:gridCol>
                <a:gridCol w="8446576">
                  <a:extLst>
                    <a:ext uri="{9D8B030D-6E8A-4147-A177-3AD203B41FA5}">
                      <a16:colId xmlns:a16="http://schemas.microsoft.com/office/drawing/2014/main" val="3121700871"/>
                    </a:ext>
                  </a:extLst>
                </a:gridCol>
              </a:tblGrid>
              <a:tr h="604700">
                <a:tc>
                  <a:txBody>
                    <a:bodyPr/>
                    <a:lstStyle/>
                    <a:p>
                      <a:pPr marL="0" indent="7938" algn="ctr">
                        <a:spcAft>
                          <a:spcPts val="0"/>
                        </a:spcAft>
                      </a:pPr>
                      <a:r>
                        <a:rPr lang="uk-UA" sz="1700" dirty="0">
                          <a:effectLst/>
                        </a:rPr>
                        <a:t>Підстава запиту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На що звернути увагу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Підстава для відмови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6661" marR="56661"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2015335"/>
                  </a:ext>
                </a:extLst>
              </a:tr>
              <a:tr h="3348111">
                <a:tc>
                  <a:txBody>
                    <a:bodyPr/>
                    <a:lstStyle/>
                    <a:p>
                      <a:pPr marL="0" indent="0" algn="ctr">
                        <a:spcAft>
                          <a:spcPts val="0"/>
                        </a:spcAft>
                      </a:pPr>
                      <a:r>
                        <a:rPr lang="uk-UA" sz="1700" b="1" i="1" dirty="0" err="1">
                          <a:effectLst/>
                          <a:latin typeface="+mn-lt"/>
                          <a:ea typeface="Calibri" panose="020F0502020204030204" pitchFamily="34" charset="0"/>
                          <a:cs typeface="Times New Roman" panose="02020603050405020304" pitchFamily="18" charset="0"/>
                        </a:rPr>
                        <a:t>пп</a:t>
                      </a:r>
                      <a:r>
                        <a:rPr lang="uk-UA" sz="1700" b="1" i="1" dirty="0">
                          <a:effectLst/>
                          <a:latin typeface="+mn-lt"/>
                          <a:ea typeface="Calibri" panose="020F0502020204030204" pitchFamily="34" charset="0"/>
                          <a:cs typeface="Times New Roman" panose="02020603050405020304" pitchFamily="18" charset="0"/>
                        </a:rPr>
                        <a:t>. 78.1.4 ПКУ</a:t>
                      </a:r>
                      <a:endParaRPr lang="ru-RU" sz="1700" i="1"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just">
                        <a:spcAft>
                          <a:spcPts val="0"/>
                        </a:spcAft>
                      </a:pPr>
                      <a:r>
                        <a:rPr lang="uk-UA" sz="1700" i="1" dirty="0">
                          <a:effectLst/>
                          <a:latin typeface="+mn-lt"/>
                          <a:ea typeface="Calibri" panose="020F0502020204030204" pitchFamily="34" charset="0"/>
                          <a:cs typeface="Times New Roman" panose="02020603050405020304" pitchFamily="18" charset="0"/>
                        </a:rPr>
                        <a:t>Чи зазначено в запиті </a:t>
                      </a:r>
                      <a:r>
                        <a:rPr lang="uk-UA" sz="1700" i="1" dirty="0">
                          <a:solidFill>
                            <a:srgbClr val="000000"/>
                          </a:solidFill>
                          <a:effectLst/>
                          <a:latin typeface="+mn-lt"/>
                          <a:ea typeface="Calibri" panose="020F0502020204030204" pitchFamily="34" charset="0"/>
                          <a:cs typeface="Times New Roman" panose="02020603050405020304" pitchFamily="18" charset="0"/>
                        </a:rPr>
                        <a:t>виявлену </a:t>
                      </a:r>
                      <a:r>
                        <a:rPr lang="uk-UA" sz="1700" i="1" u="sng" dirty="0">
                          <a:solidFill>
                            <a:srgbClr val="000000"/>
                          </a:solidFill>
                          <a:effectLst/>
                          <a:latin typeface="+mn-lt"/>
                          <a:ea typeface="Calibri" panose="020F0502020204030204" pitchFamily="34" charset="0"/>
                          <a:cs typeface="Times New Roman" panose="02020603050405020304" pitchFamily="18" charset="0"/>
                        </a:rPr>
                        <a:t>недостовірність даних</a:t>
                      </a:r>
                      <a:r>
                        <a:rPr lang="uk-UA" sz="1700" i="1" dirty="0">
                          <a:solidFill>
                            <a:srgbClr val="000000"/>
                          </a:solidFill>
                          <a:effectLst/>
                          <a:latin typeface="+mn-lt"/>
                          <a:ea typeface="Calibri" panose="020F0502020204030204" pitchFamily="34" charset="0"/>
                          <a:cs typeface="Times New Roman" panose="02020603050405020304" pitchFamily="18" charset="0"/>
                        </a:rPr>
                        <a:t>, що містяться у податкових деклараціях, поданих платником податків?</a:t>
                      </a:r>
                      <a:endParaRPr lang="ru-RU" sz="1700" i="1" dirty="0">
                        <a:effectLst/>
                        <a:latin typeface="+mn-lt"/>
                        <a:ea typeface="Calibri" panose="020F0502020204030204" pitchFamily="34" charset="0"/>
                        <a:cs typeface="Times New Roman" panose="02020603050405020304" pitchFamily="18" charset="0"/>
                      </a:endParaRPr>
                    </a:p>
                    <a:p>
                      <a:pPr marL="457200" indent="450215" algn="just">
                        <a:spcAft>
                          <a:spcPts val="0"/>
                        </a:spcAft>
                      </a:pPr>
                      <a:r>
                        <a:rPr lang="uk-UA" sz="1700" i="1" dirty="0">
                          <a:effectLst/>
                          <a:latin typeface="+mn-lt"/>
                          <a:ea typeface="Calibri" panose="020F0502020204030204" pitchFamily="34" charset="0"/>
                          <a:cs typeface="Times New Roman" panose="02020603050405020304" pitchFamily="18" charset="0"/>
                        </a:rPr>
                        <a:t> </a:t>
                      </a:r>
                      <a:endParaRPr lang="ru-RU" sz="1700" i="1" dirty="0">
                        <a:effectLst/>
                        <a:latin typeface="+mn-lt"/>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285750" lvl="0" indent="-285750" algn="just">
                        <a:spcAft>
                          <a:spcPts val="0"/>
                        </a:spcAft>
                        <a:buClr>
                          <a:srgbClr val="007832"/>
                        </a:buClr>
                        <a:buFont typeface="Wingdings" panose="05000000000000000000" pitchFamily="2" charset="2"/>
                        <a:buChar char="ü"/>
                      </a:pP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Якщо </a:t>
                      </a:r>
                      <a:r>
                        <a:rPr lang="uk-U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 запиті не міститься будь-яких посилань на виявлені ДФС недостовірні дані, що містяться у податкових деклараціях, не вказано в якій/яких деклараціях виявлено таку недостовірність та в чому полягає така недостовірність.</a:t>
                      </a:r>
                    </a:p>
                    <a:p>
                      <a:pPr marL="0" lvl="0" indent="0" algn="just">
                        <a:spcAft>
                          <a:spcPts val="0"/>
                        </a:spcAft>
                        <a:buClr>
                          <a:srgbClr val="007832"/>
                        </a:buClr>
                        <a:buFont typeface="Wingdings" panose="05000000000000000000" pitchFamily="2" charset="2"/>
                        <a:buNone/>
                      </a:pPr>
                      <a:endParaRPr lang="ru-RU" sz="1600" dirty="0">
                        <a:solidFill>
                          <a:schemeClr val="tx1"/>
                        </a:solidFill>
                        <a:effectLst/>
                        <a:latin typeface="+mn-lt"/>
                        <a:ea typeface="Calibri" panose="020F0502020204030204" pitchFamily="34" charset="0"/>
                        <a:cs typeface="Times New Roman" panose="02020603050405020304" pitchFamily="18" charset="0"/>
                      </a:endParaRPr>
                    </a:p>
                    <a:p>
                      <a:pPr marL="0" lvl="0" indent="0" algn="just">
                        <a:spcAft>
                          <a:spcPts val="0"/>
                        </a:spcAft>
                        <a:buClr>
                          <a:srgbClr val="007832"/>
                        </a:buClr>
                        <a:buFont typeface="Wingdings" panose="05000000000000000000" pitchFamily="2" charset="2"/>
                        <a:buNone/>
                      </a:pPr>
                      <a:r>
                        <a:rPr lang="uk-UA"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Приклад такого формулювання</a:t>
                      </a:r>
                      <a:r>
                        <a:rPr lang="uk-U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а результатами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аналізу</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баз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даних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ДПІ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встановлено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документальне</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оформлення</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ТОВ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Сантехбуд</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господарських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операцій</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за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відсутності</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факту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їх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реального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здійснення</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оскільки</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відсутнє</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реальне</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законне</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джерело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походження</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реалізованого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товару/</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робіт</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послуг</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а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відтак</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неможливий</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їх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рух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за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ланцюгом</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всіх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платників</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податків</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які</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брали участь у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здійсненні</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взаємопов'язаних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нереальних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господарських</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операцій</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від</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платника</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податків</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br>
                        <a:rPr lang="ru-RU" sz="1800" b="0" i="1" kern="1200" dirty="0">
                          <a:solidFill>
                            <a:schemeClr val="tx1"/>
                          </a:solidFill>
                          <a:effectLst/>
                          <a:latin typeface="Times New Roman" panose="02020603050405020304" pitchFamily="18" charset="0"/>
                          <a:ea typeface="+mn-ea"/>
                          <a:cs typeface="Times New Roman" panose="02020603050405020304" pitchFamily="18" charset="0"/>
                        </a:rPr>
                      </a:b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ТОВ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Сантехбуд</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в лютому 2017 року до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контрагентів-покупців</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за результатами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аналізу</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наявної</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податкової</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інформації</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встановлено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невідповідність</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придбаного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та </a:t>
                      </a:r>
                      <a:r>
                        <a:rPr lang="ru-RU" sz="1800" b="0" i="1" kern="1200" dirty="0" err="1">
                          <a:solidFill>
                            <a:schemeClr val="tx1"/>
                          </a:solidFill>
                          <a:effectLst/>
                          <a:latin typeface="Times New Roman" panose="02020603050405020304" pitchFamily="18" charset="0"/>
                          <a:ea typeface="+mn-ea"/>
                          <a:cs typeface="Times New Roman" panose="02020603050405020304" pitchFamily="18" charset="0"/>
                        </a:rPr>
                        <a:t>реалізованого</a:t>
                      </a:r>
                      <a:r>
                        <a:rPr lang="ru-RU" sz="1800" b="0" i="1" kern="1200" dirty="0">
                          <a:solidFill>
                            <a:schemeClr val="tx1"/>
                          </a:solidFill>
                          <a:effectLst/>
                          <a:latin typeface="Times New Roman" panose="02020603050405020304" pitchFamily="18" charset="0"/>
                          <a:ea typeface="+mn-ea"/>
                          <a:cs typeface="Times New Roman" panose="02020603050405020304" pitchFamily="18" charset="0"/>
                        </a:rPr>
                        <a:t> товару</a:t>
                      </a:r>
                      <a:r>
                        <a:rPr lang="uk-UA"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1800"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Постанова ДААС від </a:t>
                      </a:r>
                      <a:r>
                        <a:rPr lang="ru-RU" sz="1800"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11.04.2019</a:t>
                      </a:r>
                      <a:r>
                        <a:rPr lang="uk-UA" sz="1800" b="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у справі № </a:t>
                      </a:r>
                      <a:r>
                        <a:rPr lang="ru-RU" sz="1800" b="0" i="0" kern="1200" dirty="0">
                          <a:solidFill>
                            <a:schemeClr val="tx1"/>
                          </a:solidFill>
                          <a:effectLst/>
                          <a:latin typeface="Times New Roman" panose="02020603050405020304" pitchFamily="18" charset="0"/>
                          <a:ea typeface="+mn-ea"/>
                          <a:cs typeface="Times New Roman" panose="02020603050405020304" pitchFamily="18" charset="0"/>
                        </a:rPr>
                        <a:t>2040/6250/18.</a:t>
                      </a:r>
                      <a:endParaRPr lang="ru-RU" sz="1800" b="0" i="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59385132"/>
                  </a:ext>
                </a:extLst>
              </a:tr>
            </a:tbl>
          </a:graphicData>
        </a:graphic>
      </p:graphicFrame>
      <p:sp>
        <p:nvSpPr>
          <p:cNvPr id="5" name="Прямоугольник 4"/>
          <p:cNvSpPr/>
          <p:nvPr/>
        </p:nvSpPr>
        <p:spPr>
          <a:xfrm>
            <a:off x="325464" y="5055214"/>
            <a:ext cx="11577234" cy="639662"/>
          </a:xfrm>
          <a:prstGeom prst="rect">
            <a:avLst/>
          </a:prstGeom>
          <a:solidFill>
            <a:srgbClr val="FF3333"/>
          </a:solidFill>
          <a:ln>
            <a:solidFill>
              <a:srgbClr val="007832"/>
            </a:solidFill>
          </a:ln>
        </p:spPr>
        <p:txBody>
          <a:bodyPr wrap="square">
            <a:spAutoFit/>
          </a:bodyPr>
          <a:lstStyle/>
          <a:p>
            <a:pPr algn="just">
              <a:lnSpc>
                <a:spcPct val="107000"/>
              </a:lnSpc>
            </a:pPr>
            <a:r>
              <a:rPr lang="uk-UA" sz="1662"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Варто пам’ятати, що </a:t>
            </a:r>
            <a:r>
              <a:rPr lang="uk-UA" sz="1662"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рішення про надання або ненадання документів по суті є управлінським</a:t>
            </a:r>
            <a:r>
              <a:rPr lang="uk-UA" sz="1662"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 Тому, якщо керівництвом підприємства видача інформації та копій документів визнана доцільною, то запит може бути </a:t>
            </a:r>
            <a:r>
              <a:rPr lang="uk-UA" sz="1662" b="1" dirty="0">
                <a:solidFill>
                  <a:srgbClr val="000000"/>
                </a:solidFill>
                <a:latin typeface="Calibri Light" panose="020F0302020204030204" pitchFamily="34" charset="0"/>
                <a:ea typeface="Calibri" panose="020F0502020204030204" pitchFamily="34" charset="0"/>
                <a:cs typeface="Times New Roman" panose="02020603050405020304" pitchFamily="18" charset="0"/>
              </a:rPr>
              <a:t>добровільно задоволений</a:t>
            </a:r>
            <a:r>
              <a:rPr lang="uk-UA" sz="1662" dirty="0">
                <a:solidFill>
                  <a:srgbClr val="000000"/>
                </a:solidFill>
                <a:latin typeface="OpenSans"/>
                <a:ea typeface="Calibri" panose="020F0502020204030204" pitchFamily="34" charset="0"/>
                <a:cs typeface="Times New Roman" panose="02020603050405020304" pitchFamily="18" charset="0"/>
              </a:rPr>
              <a:t>.</a:t>
            </a:r>
            <a:endParaRPr lang="ru-RU" sz="1662"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6102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46</a:t>
            </a:fld>
            <a:endParaRPr lang="ru-RU" dirty="0">
              <a:solidFill>
                <a:srgbClr val="007832"/>
              </a:solidFill>
            </a:endParaRPr>
          </a:p>
        </p:txBody>
      </p:sp>
      <p:sp>
        <p:nvSpPr>
          <p:cNvPr id="5" name="Заголовок 1"/>
          <p:cNvSpPr txBox="1">
            <a:spLocks/>
          </p:cNvSpPr>
          <p:nvPr/>
        </p:nvSpPr>
        <p:spPr>
          <a:xfrm>
            <a:off x="1952148" y="453982"/>
            <a:ext cx="8431568" cy="861807"/>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769" b="1" dirty="0">
                <a:solidFill>
                  <a:srgbClr val="007832"/>
                </a:solidFill>
              </a:rPr>
              <a:t>Як законно відмовити в наданні інформації та документів і коли цього робити не варто?</a:t>
            </a:r>
            <a:endParaRPr lang="ru-RU" sz="2769" dirty="0">
              <a:solidFill>
                <a:srgbClr val="007832"/>
              </a:solidFill>
            </a:endParaRPr>
          </a:p>
        </p:txBody>
      </p:sp>
      <p:graphicFrame>
        <p:nvGraphicFramePr>
          <p:cNvPr id="3" name="Таблица 2"/>
          <p:cNvGraphicFramePr>
            <a:graphicFrameLocks noGrp="1"/>
          </p:cNvGraphicFramePr>
          <p:nvPr/>
        </p:nvGraphicFramePr>
        <p:xfrm>
          <a:off x="2086707" y="1413651"/>
          <a:ext cx="8297008" cy="4740551"/>
        </p:xfrm>
        <a:graphic>
          <a:graphicData uri="http://schemas.openxmlformats.org/drawingml/2006/table">
            <a:tbl>
              <a:tblPr firstRow="1" firstCol="1" bandRow="1">
                <a:tableStyleId>{8799B23B-EC83-4686-B30A-512413B5E67A}</a:tableStyleId>
              </a:tblPr>
              <a:tblGrid>
                <a:gridCol w="1910121">
                  <a:extLst>
                    <a:ext uri="{9D8B030D-6E8A-4147-A177-3AD203B41FA5}">
                      <a16:colId xmlns:a16="http://schemas.microsoft.com/office/drawing/2014/main" val="3363728874"/>
                    </a:ext>
                  </a:extLst>
                </a:gridCol>
                <a:gridCol w="3542249">
                  <a:extLst>
                    <a:ext uri="{9D8B030D-6E8A-4147-A177-3AD203B41FA5}">
                      <a16:colId xmlns:a16="http://schemas.microsoft.com/office/drawing/2014/main" val="2808026365"/>
                    </a:ext>
                  </a:extLst>
                </a:gridCol>
                <a:gridCol w="2844638">
                  <a:extLst>
                    <a:ext uri="{9D8B030D-6E8A-4147-A177-3AD203B41FA5}">
                      <a16:colId xmlns:a16="http://schemas.microsoft.com/office/drawing/2014/main" val="19051863"/>
                    </a:ext>
                  </a:extLst>
                </a:gridCol>
              </a:tblGrid>
              <a:tr h="330285">
                <a:tc>
                  <a:txBody>
                    <a:bodyPr/>
                    <a:lstStyle/>
                    <a:p>
                      <a:pPr marL="457200" indent="450215" algn="just">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Варто відмовити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effectLst/>
                        </a:rPr>
                        <a:t>Краще надати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71447609"/>
                  </a:ext>
                </a:extLst>
              </a:tr>
              <a:tr h="4069197">
                <a:tc>
                  <a:txBody>
                    <a:bodyPr/>
                    <a:lstStyle/>
                    <a:p>
                      <a:pPr marL="0" indent="0" algn="ctr">
                        <a:spcAft>
                          <a:spcPts val="0"/>
                        </a:spcAft>
                      </a:pPr>
                      <a:r>
                        <a:rPr lang="uk-UA" sz="1700" dirty="0">
                          <a:effectLst/>
                        </a:rPr>
                        <a:t>В межах перевірки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0"/>
                        </a:spcAft>
                        <a:buClr>
                          <a:srgbClr val="007832"/>
                        </a:buClr>
                        <a:buFont typeface="Wingdings" panose="05000000000000000000" pitchFamily="2" charset="2"/>
                        <a:buChar char=""/>
                      </a:pPr>
                      <a:r>
                        <a:rPr lang="uk-UA" sz="1700" dirty="0">
                          <a:effectLst/>
                        </a:rPr>
                        <a:t>запитувані інформація/документи не належать до предмету перевірки;</a:t>
                      </a:r>
                    </a:p>
                    <a:p>
                      <a:pPr marL="342900" lvl="0" indent="-342900" algn="just">
                        <a:spcAft>
                          <a:spcPts val="0"/>
                        </a:spcAft>
                        <a:buClr>
                          <a:srgbClr val="007832"/>
                        </a:buClr>
                        <a:buFont typeface="Wingdings" panose="05000000000000000000" pitchFamily="2" charset="2"/>
                        <a:buChar char=""/>
                      </a:pPr>
                      <a:endParaRPr lang="ru-RU" sz="1700" dirty="0">
                        <a:effectLst/>
                      </a:endParaRPr>
                    </a:p>
                    <a:p>
                      <a:pPr marL="342900" lvl="0" indent="-342900" algn="just">
                        <a:spcAft>
                          <a:spcPts val="0"/>
                        </a:spcAft>
                        <a:buClr>
                          <a:srgbClr val="007832"/>
                        </a:buClr>
                        <a:buFont typeface="Wingdings" panose="05000000000000000000" pitchFamily="2" charset="2"/>
                        <a:buChar char=""/>
                      </a:pPr>
                      <a:r>
                        <a:rPr lang="uk-UA" sz="1700" dirty="0">
                          <a:effectLst/>
                        </a:rPr>
                        <a:t>органи ДФС не компетентні перевіряти такі документи;</a:t>
                      </a:r>
                    </a:p>
                    <a:p>
                      <a:pPr marL="342900" lvl="0" indent="-342900" algn="just">
                        <a:spcAft>
                          <a:spcPts val="0"/>
                        </a:spcAft>
                        <a:buClr>
                          <a:srgbClr val="007832"/>
                        </a:buClr>
                        <a:buFont typeface="Wingdings" panose="05000000000000000000" pitchFamily="2" charset="2"/>
                        <a:buChar char=""/>
                      </a:pPr>
                      <a:endParaRPr lang="ru-RU" sz="1700" dirty="0">
                        <a:effectLst/>
                      </a:endParaRPr>
                    </a:p>
                    <a:p>
                      <a:pPr marL="342900" lvl="0" indent="-342900" algn="just">
                        <a:spcAft>
                          <a:spcPts val="0"/>
                        </a:spcAft>
                        <a:buClr>
                          <a:srgbClr val="007832"/>
                        </a:buClr>
                        <a:buFont typeface="Wingdings" panose="05000000000000000000" pitchFamily="2" charset="2"/>
                        <a:buChar char=""/>
                      </a:pPr>
                      <a:r>
                        <a:rPr lang="uk-UA" sz="1700" dirty="0">
                          <a:effectLst/>
                        </a:rPr>
                        <a:t>якщо документи/інформацію запитує співробітник ДФС не з групи </a:t>
                      </a:r>
                      <a:r>
                        <a:rPr lang="uk-UA" sz="1700" dirty="0" err="1">
                          <a:effectLst/>
                        </a:rPr>
                        <a:t>перевіряючих</a:t>
                      </a:r>
                      <a:r>
                        <a:rPr lang="uk-UA" sz="1700" dirty="0">
                          <a:effectLst/>
                        </a:rPr>
                        <a:t>;</a:t>
                      </a:r>
                    </a:p>
                    <a:p>
                      <a:pPr marL="342900" lvl="0" indent="-342900" algn="just">
                        <a:spcAft>
                          <a:spcPts val="0"/>
                        </a:spcAft>
                        <a:buClr>
                          <a:srgbClr val="007832"/>
                        </a:buClr>
                        <a:buFont typeface="Wingdings" panose="05000000000000000000" pitchFamily="2" charset="2"/>
                        <a:buChar char=""/>
                      </a:pPr>
                      <a:endParaRPr lang="ru-RU" sz="1700" dirty="0">
                        <a:effectLst/>
                      </a:endParaRPr>
                    </a:p>
                    <a:p>
                      <a:pPr marL="342900" lvl="0" indent="-342900" algn="just">
                        <a:spcAft>
                          <a:spcPts val="0"/>
                        </a:spcAft>
                        <a:buClr>
                          <a:srgbClr val="007832"/>
                        </a:buClr>
                        <a:buFont typeface="Wingdings" panose="05000000000000000000" pitchFamily="2" charset="2"/>
                        <a:buChar char=""/>
                      </a:pPr>
                      <a:r>
                        <a:rPr lang="uk-UA" sz="1700" dirty="0">
                          <a:effectLst/>
                        </a:rPr>
                        <a:t>якщо документи/інформацію платник податків не має та не може мати відповідно до законодавства.</a:t>
                      </a:r>
                      <a:endParaRPr lang="ru-RU" sz="1700" dirty="0">
                        <a:effectLst/>
                      </a:endParaRPr>
                    </a:p>
                    <a:p>
                      <a:pPr marL="74295">
                        <a:lnSpc>
                          <a:spcPct val="107000"/>
                        </a:lnSpc>
                        <a:spcAft>
                          <a:spcPts val="0"/>
                        </a:spcAft>
                      </a:pPr>
                      <a:r>
                        <a:rPr lang="uk-UA" sz="1700" dirty="0">
                          <a:effectLst/>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0"/>
                        </a:spcAft>
                        <a:buClr>
                          <a:srgbClr val="007832"/>
                        </a:buClr>
                        <a:buFont typeface="Wingdings" panose="05000000000000000000" pitchFamily="2" charset="2"/>
                        <a:buChar char=""/>
                        <a:tabLst>
                          <a:tab pos="201295" algn="l"/>
                        </a:tabLst>
                      </a:pPr>
                      <a:r>
                        <a:rPr lang="uk-UA" sz="1700" dirty="0">
                          <a:effectLst/>
                        </a:rPr>
                        <a:t>інформація/документи належать до предмету перевірки;</a:t>
                      </a:r>
                    </a:p>
                    <a:p>
                      <a:pPr marL="342900" lvl="0" indent="-342900" algn="just">
                        <a:spcAft>
                          <a:spcPts val="0"/>
                        </a:spcAft>
                        <a:buClr>
                          <a:srgbClr val="007832"/>
                        </a:buClr>
                        <a:buFont typeface="Wingdings" panose="05000000000000000000" pitchFamily="2" charset="2"/>
                        <a:buChar char=""/>
                        <a:tabLst>
                          <a:tab pos="201295" algn="l"/>
                        </a:tabLst>
                      </a:pPr>
                      <a:endParaRPr lang="ru-RU" sz="1700" dirty="0">
                        <a:effectLst/>
                      </a:endParaRPr>
                    </a:p>
                    <a:p>
                      <a:pPr marL="342900" lvl="0" indent="-342900" algn="just">
                        <a:spcAft>
                          <a:spcPts val="0"/>
                        </a:spcAft>
                        <a:buClr>
                          <a:srgbClr val="007832"/>
                        </a:buClr>
                        <a:buFont typeface="Wingdings" panose="05000000000000000000" pitchFamily="2" charset="2"/>
                        <a:buChar char=""/>
                        <a:tabLst>
                          <a:tab pos="201295" algn="l"/>
                        </a:tabLst>
                      </a:pPr>
                      <a:r>
                        <a:rPr lang="uk-UA" sz="1700" dirty="0">
                          <a:effectLst/>
                        </a:rPr>
                        <a:t>інформація/документи запитуються шляхом вручення письмового запиту;</a:t>
                      </a:r>
                    </a:p>
                    <a:p>
                      <a:pPr marL="342900" lvl="0" indent="-342900" algn="just">
                        <a:spcAft>
                          <a:spcPts val="0"/>
                        </a:spcAft>
                        <a:buClr>
                          <a:srgbClr val="007832"/>
                        </a:buClr>
                        <a:buFont typeface="Wingdings" panose="05000000000000000000" pitchFamily="2" charset="2"/>
                        <a:buChar char=""/>
                        <a:tabLst>
                          <a:tab pos="201295" algn="l"/>
                        </a:tabLst>
                      </a:pPr>
                      <a:endParaRPr lang="ru-RU" sz="1700" dirty="0">
                        <a:effectLst/>
                      </a:endParaRPr>
                    </a:p>
                    <a:p>
                      <a:pPr marL="342900" lvl="0" indent="-342900" algn="just">
                        <a:spcAft>
                          <a:spcPts val="0"/>
                        </a:spcAft>
                        <a:buClr>
                          <a:srgbClr val="007832"/>
                        </a:buClr>
                        <a:buFont typeface="Wingdings" panose="05000000000000000000" pitchFamily="2" charset="2"/>
                        <a:buChar char=""/>
                        <a:tabLst>
                          <a:tab pos="201295" algn="l"/>
                        </a:tabLst>
                      </a:pPr>
                      <a:r>
                        <a:rPr lang="uk-UA" sz="1700" dirty="0">
                          <a:effectLst/>
                        </a:rPr>
                        <a:t>ненадання таких інформації/документів може призвести до донарахування податкових зобов’язань. </a:t>
                      </a:r>
                      <a:endParaRPr lang="ru-RU" sz="1700" dirty="0">
                        <a:effectLst/>
                      </a:endParaRPr>
                    </a:p>
                    <a:p>
                      <a:pPr marL="73025" indent="450215" algn="just">
                        <a:spcAft>
                          <a:spcPts val="0"/>
                        </a:spcAft>
                      </a:pPr>
                      <a:r>
                        <a:rPr lang="uk-UA" sz="1700" dirty="0">
                          <a:effectLst/>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58538" marR="58538"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02618709"/>
                  </a:ext>
                </a:extLst>
              </a:tr>
            </a:tbl>
          </a:graphicData>
        </a:graphic>
      </p:graphicFrame>
    </p:spTree>
    <p:extLst>
      <p:ext uri="{BB962C8B-B14F-4D97-AF65-F5344CB8AC3E}">
        <p14:creationId xmlns:p14="http://schemas.microsoft.com/office/powerpoint/2010/main" val="9742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47</a:t>
            </a:fld>
            <a:endParaRPr lang="ru-RU" dirty="0">
              <a:solidFill>
                <a:srgbClr val="007832"/>
              </a:solidFill>
            </a:endParaRPr>
          </a:p>
        </p:txBody>
      </p:sp>
      <p:sp>
        <p:nvSpPr>
          <p:cNvPr id="5" name="Заголовок 1"/>
          <p:cNvSpPr txBox="1">
            <a:spLocks/>
          </p:cNvSpPr>
          <p:nvPr/>
        </p:nvSpPr>
        <p:spPr>
          <a:xfrm>
            <a:off x="1823112" y="453982"/>
            <a:ext cx="8560605" cy="58852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769" b="1" dirty="0">
                <a:solidFill>
                  <a:srgbClr val="007832"/>
                </a:solidFill>
              </a:rPr>
              <a:t>7 принципів правильного проходження перевірки</a:t>
            </a:r>
            <a:endParaRPr lang="ru-RU" sz="2769" dirty="0">
              <a:solidFill>
                <a:srgbClr val="007832"/>
              </a:solidFill>
            </a:endParaRPr>
          </a:p>
        </p:txBody>
      </p:sp>
      <p:graphicFrame>
        <p:nvGraphicFramePr>
          <p:cNvPr id="3" name="Таблица 2"/>
          <p:cNvGraphicFramePr>
            <a:graphicFrameLocks noGrp="1"/>
          </p:cNvGraphicFramePr>
          <p:nvPr/>
        </p:nvGraphicFramePr>
        <p:xfrm>
          <a:off x="2128702" y="1321995"/>
          <a:ext cx="7974490" cy="4161632"/>
        </p:xfrm>
        <a:graphic>
          <a:graphicData uri="http://schemas.openxmlformats.org/drawingml/2006/table">
            <a:tbl>
              <a:tblPr firstRow="1" firstCol="1" bandRow="1">
                <a:tableStyleId>{8799B23B-EC83-4686-B30A-512413B5E67A}</a:tableStyleId>
              </a:tblPr>
              <a:tblGrid>
                <a:gridCol w="1786300">
                  <a:extLst>
                    <a:ext uri="{9D8B030D-6E8A-4147-A177-3AD203B41FA5}">
                      <a16:colId xmlns:a16="http://schemas.microsoft.com/office/drawing/2014/main" val="3871581671"/>
                    </a:ext>
                  </a:extLst>
                </a:gridCol>
                <a:gridCol w="6188190">
                  <a:extLst>
                    <a:ext uri="{9D8B030D-6E8A-4147-A177-3AD203B41FA5}">
                      <a16:colId xmlns:a16="http://schemas.microsoft.com/office/drawing/2014/main" val="3892810471"/>
                    </a:ext>
                  </a:extLst>
                </a:gridCol>
              </a:tblGrid>
              <a:tr h="534512">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98698"/>
                  </a:ext>
                </a:extLst>
              </a:tr>
              <a:tr h="3545058">
                <a:tc>
                  <a:txBody>
                    <a:bodyPr/>
                    <a:lstStyle/>
                    <a:p>
                      <a:pPr marL="0" indent="0" algn="ctr">
                        <a:spcAft>
                          <a:spcPts val="0"/>
                        </a:spcAft>
                      </a:pPr>
                      <a:r>
                        <a:rPr lang="uk-UA" sz="1800" dirty="0">
                          <a:effectLst/>
                        </a:rPr>
                        <a:t>Завчасна підготовка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457200" indent="450215" algn="just">
                        <a:spcAft>
                          <a:spcPts val="0"/>
                        </a:spcAft>
                      </a:pPr>
                      <a:r>
                        <a:rPr lang="uk-UA" sz="1700" dirty="0">
                          <a:effectLst/>
                        </a:rPr>
                        <a:t>Щоб бути готовим до перевірки потрібно:</a:t>
                      </a:r>
                    </a:p>
                    <a:p>
                      <a:pPr marL="457200" indent="450215" algn="just">
                        <a:spcAft>
                          <a:spcPts val="0"/>
                        </a:spcAft>
                      </a:pPr>
                      <a:endParaRPr lang="ru-RU" sz="1700" dirty="0">
                        <a:effectLst/>
                      </a:endParaRPr>
                    </a:p>
                    <a:p>
                      <a:pPr marL="342900" lvl="0" indent="-342900" algn="just">
                        <a:spcAft>
                          <a:spcPts val="0"/>
                        </a:spcAft>
                        <a:buFont typeface="+mj-lt"/>
                        <a:buAutoNum type="arabicPeriod"/>
                      </a:pPr>
                      <a:r>
                        <a:rPr lang="uk-UA" sz="1700" dirty="0">
                          <a:effectLst/>
                        </a:rPr>
                        <a:t>Розробити </a:t>
                      </a:r>
                      <a:r>
                        <a:rPr lang="uk-UA" sz="1700" b="1" dirty="0">
                          <a:effectLst/>
                        </a:rPr>
                        <a:t>інструкції для співробітників </a:t>
                      </a:r>
                      <a:r>
                        <a:rPr lang="uk-UA" sz="1700" dirty="0">
                          <a:effectLst/>
                        </a:rPr>
                        <a:t>(в </a:t>
                      </a:r>
                      <a:r>
                        <a:rPr lang="uk-UA" sz="1700" dirty="0" err="1">
                          <a:effectLst/>
                        </a:rPr>
                        <a:t>т.ч</a:t>
                      </a:r>
                      <a:r>
                        <a:rPr lang="uk-UA" sz="1700" dirty="0">
                          <a:effectLst/>
                        </a:rPr>
                        <a:t>. охоронців та секретарів) з приводу дій у разі, якщо завітали контролюючі органи.</a:t>
                      </a:r>
                      <a:endParaRPr lang="ru-RU" sz="1700" dirty="0">
                        <a:effectLst/>
                      </a:endParaRPr>
                    </a:p>
                    <a:p>
                      <a:pPr marL="342900" lvl="0" indent="-342900" algn="just">
                        <a:spcAft>
                          <a:spcPts val="0"/>
                        </a:spcAft>
                        <a:buFont typeface="+mj-lt"/>
                        <a:buAutoNum type="arabicPeriod"/>
                      </a:pPr>
                      <a:r>
                        <a:rPr lang="uk-UA" sz="1700" dirty="0">
                          <a:effectLst/>
                        </a:rPr>
                        <a:t>Провести </a:t>
                      </a:r>
                      <a:r>
                        <a:rPr lang="uk-UA" sz="1700" b="1" dirty="0">
                          <a:effectLst/>
                        </a:rPr>
                        <a:t>інструктаж</a:t>
                      </a:r>
                      <a:r>
                        <a:rPr lang="uk-UA" sz="1700" dirty="0">
                          <a:effectLst/>
                        </a:rPr>
                        <a:t> з кожним співробітником на предмет того, що відповідати на питання </a:t>
                      </a:r>
                      <a:r>
                        <a:rPr lang="uk-UA" sz="1700" dirty="0" err="1">
                          <a:effectLst/>
                        </a:rPr>
                        <a:t>перевіряючих</a:t>
                      </a:r>
                      <a:r>
                        <a:rPr lang="uk-UA" sz="1700" dirty="0">
                          <a:effectLst/>
                        </a:rPr>
                        <a:t>, яка інформація є конфіденційною.</a:t>
                      </a:r>
                      <a:endParaRPr lang="ru-RU" sz="1700" dirty="0">
                        <a:effectLst/>
                      </a:endParaRPr>
                    </a:p>
                    <a:p>
                      <a:pPr marL="342900" lvl="0" indent="-342900" algn="just">
                        <a:spcAft>
                          <a:spcPts val="0"/>
                        </a:spcAft>
                        <a:buFont typeface="+mj-lt"/>
                        <a:buAutoNum type="arabicPeriod"/>
                      </a:pPr>
                      <a:r>
                        <a:rPr lang="uk-UA" sz="1700" dirty="0">
                          <a:effectLst/>
                        </a:rPr>
                        <a:t>Правильно організувати </a:t>
                      </a:r>
                      <a:r>
                        <a:rPr lang="uk-UA" sz="1700" b="1" dirty="0">
                          <a:effectLst/>
                        </a:rPr>
                        <a:t>зберігання первинних документів </a:t>
                      </a:r>
                      <a:r>
                        <a:rPr lang="uk-UA" sz="1700" dirty="0">
                          <a:effectLst/>
                        </a:rPr>
                        <a:t>(бажано в окремому приміщенні з обмеженим доступом), а електронні документи зберігати на захищених серверах.</a:t>
                      </a:r>
                      <a:endParaRPr lang="ru-RU" sz="1700" dirty="0">
                        <a:effectLst/>
                      </a:endParaRPr>
                    </a:p>
                    <a:p>
                      <a:pPr marL="342900" lvl="0" indent="-342900" algn="just">
                        <a:spcAft>
                          <a:spcPts val="0"/>
                        </a:spcAft>
                        <a:buFont typeface="+mj-lt"/>
                        <a:buAutoNum type="arabicPeriod"/>
                      </a:pPr>
                      <a:r>
                        <a:rPr lang="uk-UA" sz="1700" dirty="0">
                          <a:effectLst/>
                        </a:rPr>
                        <a:t>Регулярно проводити </a:t>
                      </a:r>
                      <a:r>
                        <a:rPr lang="uk-UA" sz="1700" b="1" dirty="0">
                          <a:effectLst/>
                        </a:rPr>
                        <a:t>аудит</a:t>
                      </a:r>
                      <a:r>
                        <a:rPr lang="uk-UA" sz="1700" dirty="0">
                          <a:effectLst/>
                        </a:rPr>
                        <a:t> та виявляти помилки.</a:t>
                      </a:r>
                      <a:endParaRPr lang="ru-RU" sz="1700" dirty="0">
                        <a:effectLst/>
                      </a:endParaRPr>
                    </a:p>
                    <a:p>
                      <a:pPr marL="342900" lvl="0" indent="-342900" algn="just">
                        <a:spcAft>
                          <a:spcPts val="0"/>
                        </a:spcAft>
                        <a:buFont typeface="+mj-lt"/>
                        <a:buAutoNum type="arabicPeriod"/>
                      </a:pPr>
                      <a:r>
                        <a:rPr lang="uk-UA" sz="1700" dirty="0">
                          <a:effectLst/>
                        </a:rPr>
                        <a:t>Завести </a:t>
                      </a:r>
                      <a:r>
                        <a:rPr lang="uk-UA" sz="1700" b="1" dirty="0">
                          <a:effectLst/>
                        </a:rPr>
                        <a:t>журнал реєстрації перевірок</a:t>
                      </a:r>
                      <a:r>
                        <a:rPr lang="uk-UA" sz="1700" dirty="0">
                          <a:effectLst/>
                        </a:rPr>
                        <a:t>.</a:t>
                      </a:r>
                      <a:endParaRPr lang="ru-RU" sz="1700" dirty="0">
                        <a:effectLst/>
                      </a:endParaRPr>
                    </a:p>
                    <a:p>
                      <a:pPr marL="342900" lvl="0" indent="-342900" algn="just">
                        <a:spcAft>
                          <a:spcPts val="0"/>
                        </a:spcAft>
                        <a:buFont typeface="+mj-lt"/>
                        <a:buAutoNum type="arabicPeriod"/>
                      </a:pPr>
                      <a:r>
                        <a:rPr lang="uk-UA" sz="1700" dirty="0">
                          <a:effectLst/>
                        </a:rPr>
                        <a:t>Встановити централізоване </a:t>
                      </a:r>
                      <a:r>
                        <a:rPr lang="uk-UA" sz="1700" b="1" dirty="0">
                          <a:effectLst/>
                        </a:rPr>
                        <a:t>відеоспостереження</a:t>
                      </a:r>
                      <a:r>
                        <a:rPr lang="uk-UA" sz="1700" dirty="0">
                          <a:effectLst/>
                        </a:rPr>
                        <a:t>.</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1836820"/>
                  </a:ext>
                </a:extLst>
              </a:tr>
            </a:tbl>
          </a:graphicData>
        </a:graphic>
      </p:graphicFrame>
    </p:spTree>
    <p:extLst>
      <p:ext uri="{BB962C8B-B14F-4D97-AF65-F5344CB8AC3E}">
        <p14:creationId xmlns:p14="http://schemas.microsoft.com/office/powerpoint/2010/main" val="43794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48</a:t>
            </a:fld>
            <a:endParaRPr lang="ru-RU" dirty="0">
              <a:solidFill>
                <a:srgbClr val="007832"/>
              </a:solidFill>
            </a:endParaRPr>
          </a:p>
        </p:txBody>
      </p:sp>
      <p:graphicFrame>
        <p:nvGraphicFramePr>
          <p:cNvPr id="5" name="Таблица 4"/>
          <p:cNvGraphicFramePr>
            <a:graphicFrameLocks noGrp="1"/>
          </p:cNvGraphicFramePr>
          <p:nvPr/>
        </p:nvGraphicFramePr>
        <p:xfrm>
          <a:off x="2128702" y="704151"/>
          <a:ext cx="7974490" cy="5415307"/>
        </p:xfrm>
        <a:graphic>
          <a:graphicData uri="http://schemas.openxmlformats.org/drawingml/2006/table">
            <a:tbl>
              <a:tblPr firstRow="1" firstCol="1" bandRow="1">
                <a:tableStyleId>{8799B23B-EC83-4686-B30A-512413B5E67A}</a:tableStyleId>
              </a:tblPr>
              <a:tblGrid>
                <a:gridCol w="1786300">
                  <a:extLst>
                    <a:ext uri="{9D8B030D-6E8A-4147-A177-3AD203B41FA5}">
                      <a16:colId xmlns:a16="http://schemas.microsoft.com/office/drawing/2014/main" val="3871581671"/>
                    </a:ext>
                  </a:extLst>
                </a:gridCol>
                <a:gridCol w="6188190">
                  <a:extLst>
                    <a:ext uri="{9D8B030D-6E8A-4147-A177-3AD203B41FA5}">
                      <a16:colId xmlns:a16="http://schemas.microsoft.com/office/drawing/2014/main" val="3892810471"/>
                    </a:ext>
                  </a:extLst>
                </a:gridCol>
              </a:tblGrid>
              <a:tr h="477078">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98698"/>
                  </a:ext>
                </a:extLst>
              </a:tr>
              <a:tr h="4938229">
                <a:tc>
                  <a:txBody>
                    <a:bodyPr/>
                    <a:lstStyle/>
                    <a:p>
                      <a:pPr marL="0" indent="0" algn="ctr">
                        <a:spcAft>
                          <a:spcPts val="0"/>
                        </a:spcAft>
                      </a:pPr>
                      <a:r>
                        <a:rPr lang="uk-UA" sz="1800" b="1" dirty="0">
                          <a:effectLst/>
                          <a:latin typeface="+mn-lt"/>
                          <a:ea typeface="Calibri" panose="020F0502020204030204" pitchFamily="34" charset="0"/>
                          <a:cs typeface="Times New Roman" panose="02020603050405020304" pitchFamily="18" charset="0"/>
                        </a:rPr>
                        <a:t>Обов’язкова перевірка документів</a:t>
                      </a:r>
                      <a:endParaRPr lang="ru-RU" sz="1800"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457200" indent="450215" algn="just">
                        <a:spcAft>
                          <a:spcPts val="600"/>
                        </a:spcAft>
                      </a:pPr>
                      <a:r>
                        <a:rPr lang="uk-UA" sz="1600" dirty="0">
                          <a:effectLst/>
                          <a:latin typeface="+mn-lt"/>
                          <a:ea typeface="Calibri" panose="020F0502020204030204" pitchFamily="34" charset="0"/>
                          <a:cs typeface="Times New Roman" panose="02020603050405020304" pitchFamily="18" charset="0"/>
                        </a:rPr>
                        <a:t>Перш, ніж допускати до перевірки, треба перевірити:</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mj-lt"/>
                        <a:buAutoNum type="arabicPeriod"/>
                      </a:pPr>
                      <a:r>
                        <a:rPr lang="uk-UA" sz="1600" b="1" dirty="0">
                          <a:effectLst/>
                          <a:latin typeface="+mn-lt"/>
                          <a:ea typeface="Calibri" panose="020F0502020204030204" pitchFamily="34" charset="0"/>
                          <a:cs typeface="Times New Roman" panose="02020603050405020304" pitchFamily="18" charset="0"/>
                        </a:rPr>
                        <a:t>направлення на проведення перевірки</a:t>
                      </a:r>
                      <a:r>
                        <a:rPr lang="uk-UA" sz="1600" dirty="0">
                          <a:effectLst/>
                          <a:latin typeface="+mn-lt"/>
                          <a:ea typeface="Calibri" panose="020F0502020204030204" pitchFamily="34" charset="0"/>
                          <a:cs typeface="Times New Roman" panose="02020603050405020304" pitchFamily="18" charset="0"/>
                        </a:rPr>
                        <a:t>, в якому мають бути зазначені:</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дата видачі, </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найменування контролюючого органу, </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реквізити наказу про проведення відповідної перевірки, </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найменування та реквізити суб'єкта (прізвище, ім'я, по батькові фізичної особи - платника податку, який перевіряється) або об'єкта, перевірка якого проводиться, </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мета, вид (документальна планова/позапланова або фактична), підстави, дата початку та тривалість перевірки, </a:t>
                      </a:r>
                      <a:endParaRPr lang="ru-RU" sz="16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600" dirty="0">
                          <a:effectLst/>
                          <a:latin typeface="+mn-lt"/>
                          <a:ea typeface="Calibri" panose="020F0502020204030204" pitchFamily="34" charset="0"/>
                          <a:cs typeface="Times New Roman" panose="02020603050405020304" pitchFamily="18" charset="0"/>
                        </a:rPr>
                        <a:t>посада та прізвище посадової (службової) особи, яка проводитиме перевірку.</a:t>
                      </a:r>
                      <a:endParaRPr lang="ru-RU" sz="1600" dirty="0">
                        <a:effectLst/>
                        <a:latin typeface="+mn-lt"/>
                        <a:ea typeface="Calibri" panose="020F0502020204030204" pitchFamily="34" charset="0"/>
                        <a:cs typeface="Times New Roman" panose="02020603050405020304" pitchFamily="18" charset="0"/>
                      </a:endParaRPr>
                    </a:p>
                    <a:p>
                      <a:pPr marL="0" indent="0" algn="just">
                        <a:lnSpc>
                          <a:spcPct val="107000"/>
                        </a:lnSpc>
                        <a:spcAft>
                          <a:spcPts val="600"/>
                        </a:spcAft>
                      </a:pPr>
                      <a:r>
                        <a:rPr lang="uk-UA" sz="1600" dirty="0">
                          <a:effectLst/>
                          <a:latin typeface="+mn-lt"/>
                          <a:ea typeface="Calibri" panose="020F0502020204030204" pitchFamily="34" charset="0"/>
                          <a:cs typeface="Times New Roman" panose="02020603050405020304" pitchFamily="18" charset="0"/>
                        </a:rPr>
                        <a:t>Направлення на перевірку у такому випадку є дійсним </a:t>
                      </a:r>
                      <a:r>
                        <a:rPr lang="uk-UA" sz="1600" b="1" dirty="0">
                          <a:effectLst/>
                          <a:latin typeface="+mn-lt"/>
                          <a:ea typeface="Calibri" panose="020F0502020204030204" pitchFamily="34" charset="0"/>
                          <a:cs typeface="Times New Roman" panose="02020603050405020304" pitchFamily="18" charset="0"/>
                        </a:rPr>
                        <a:t>за наявності підпису керівника</a:t>
                      </a:r>
                      <a:r>
                        <a:rPr lang="uk-UA" sz="1600" dirty="0">
                          <a:effectLst/>
                          <a:latin typeface="+mn-lt"/>
                          <a:ea typeface="Calibri" panose="020F0502020204030204" pitchFamily="34" charset="0"/>
                          <a:cs typeface="Times New Roman" panose="02020603050405020304" pitchFamily="18" charset="0"/>
                        </a:rPr>
                        <a:t> (його заступника або уповноваженої особи) контролюючого органу, що скріплений </a:t>
                      </a:r>
                      <a:r>
                        <a:rPr lang="uk-UA" sz="1600" b="1" dirty="0">
                          <a:effectLst/>
                          <a:latin typeface="+mn-lt"/>
                          <a:ea typeface="Calibri" panose="020F0502020204030204" pitchFamily="34" charset="0"/>
                          <a:cs typeface="Times New Roman" panose="02020603050405020304" pitchFamily="18" charset="0"/>
                        </a:rPr>
                        <a:t>печаткою</a:t>
                      </a:r>
                      <a:r>
                        <a:rPr lang="uk-UA" sz="1600" dirty="0">
                          <a:effectLst/>
                          <a:latin typeface="+mn-lt"/>
                          <a:ea typeface="Calibri" panose="020F0502020204030204" pitchFamily="34" charset="0"/>
                          <a:cs typeface="Times New Roman" panose="02020603050405020304" pitchFamily="18" charset="0"/>
                        </a:rPr>
                        <a:t> контролюючого органу;</a:t>
                      </a:r>
                      <a:endParaRPr lang="ru-RU" sz="1600" dirty="0">
                        <a:effectLst/>
                        <a:latin typeface="+mn-lt"/>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1836820"/>
                  </a:ext>
                </a:extLst>
              </a:tr>
            </a:tbl>
          </a:graphicData>
        </a:graphic>
      </p:graphicFrame>
    </p:spTree>
    <p:extLst>
      <p:ext uri="{BB962C8B-B14F-4D97-AF65-F5344CB8AC3E}">
        <p14:creationId xmlns:p14="http://schemas.microsoft.com/office/powerpoint/2010/main" val="21359169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49</a:t>
            </a:fld>
            <a:endParaRPr lang="ru-RU" dirty="0">
              <a:solidFill>
                <a:srgbClr val="007832"/>
              </a:solidFill>
            </a:endParaRPr>
          </a:p>
        </p:txBody>
      </p:sp>
      <p:graphicFrame>
        <p:nvGraphicFramePr>
          <p:cNvPr id="5" name="Таблица 4"/>
          <p:cNvGraphicFramePr>
            <a:graphicFrameLocks noGrp="1"/>
          </p:cNvGraphicFramePr>
          <p:nvPr/>
        </p:nvGraphicFramePr>
        <p:xfrm>
          <a:off x="2128702" y="704150"/>
          <a:ext cx="7974490" cy="4814124"/>
        </p:xfrm>
        <a:graphic>
          <a:graphicData uri="http://schemas.openxmlformats.org/drawingml/2006/table">
            <a:tbl>
              <a:tblPr firstRow="1" firstCol="1" bandRow="1">
                <a:tableStyleId>{8799B23B-EC83-4686-B30A-512413B5E67A}</a:tableStyleId>
              </a:tblPr>
              <a:tblGrid>
                <a:gridCol w="1786300">
                  <a:extLst>
                    <a:ext uri="{9D8B030D-6E8A-4147-A177-3AD203B41FA5}">
                      <a16:colId xmlns:a16="http://schemas.microsoft.com/office/drawing/2014/main" val="3871581671"/>
                    </a:ext>
                  </a:extLst>
                </a:gridCol>
                <a:gridCol w="6188190">
                  <a:extLst>
                    <a:ext uri="{9D8B030D-6E8A-4147-A177-3AD203B41FA5}">
                      <a16:colId xmlns:a16="http://schemas.microsoft.com/office/drawing/2014/main" val="3892810471"/>
                    </a:ext>
                  </a:extLst>
                </a:gridCol>
              </a:tblGrid>
              <a:tr h="477078">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98698"/>
                  </a:ext>
                </a:extLst>
              </a:tr>
              <a:tr h="4337046">
                <a:tc>
                  <a:txBody>
                    <a:bodyPr/>
                    <a:lstStyle/>
                    <a:p>
                      <a:pPr marL="0" indent="0" algn="ctr">
                        <a:spcAft>
                          <a:spcPts val="0"/>
                        </a:spcAft>
                      </a:pPr>
                      <a:r>
                        <a:rPr lang="uk-UA" sz="1800" b="1" dirty="0">
                          <a:effectLst/>
                          <a:latin typeface="+mn-lt"/>
                          <a:ea typeface="Calibri" panose="020F0502020204030204" pitchFamily="34" charset="0"/>
                          <a:cs typeface="Times New Roman" panose="02020603050405020304" pitchFamily="18" charset="0"/>
                        </a:rPr>
                        <a:t>Обов’язкова перевірка документів</a:t>
                      </a:r>
                      <a:endParaRPr lang="ru-RU" sz="1800"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lnSpc>
                          <a:spcPct val="107000"/>
                        </a:lnSpc>
                        <a:spcAft>
                          <a:spcPts val="600"/>
                        </a:spcAft>
                      </a:pPr>
                      <a:r>
                        <a:rPr lang="uk-UA" sz="1700" dirty="0">
                          <a:solidFill>
                            <a:srgbClr val="FF0000"/>
                          </a:solidFill>
                          <a:effectLst/>
                          <a:latin typeface="+mn-lt"/>
                          <a:ea typeface="Calibri" panose="020F0502020204030204" pitchFamily="34" charset="0"/>
                          <a:cs typeface="Times New Roman" panose="02020603050405020304" pitchFamily="18" charset="0"/>
                        </a:rPr>
                        <a:t>Направлення на перевірку виписується на кожного податкового інспектора, який буде проводити перевірку! Інспектор, на якого немає направлення, не має права проводити перевірку!</a:t>
                      </a:r>
                      <a:r>
                        <a:rPr lang="uk-UA" sz="1700" dirty="0">
                          <a:effectLst/>
                          <a:latin typeface="+mn-lt"/>
                          <a:ea typeface="Calibri" panose="020F0502020204030204" pitchFamily="34" charset="0"/>
                          <a:cs typeface="Times New Roman" panose="02020603050405020304" pitchFamily="18" charset="0"/>
                        </a:rPr>
                        <a:t> </a:t>
                      </a:r>
                      <a:endParaRPr lang="ru-RU" sz="17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uk-UA" sz="1700" dirty="0">
                          <a:effectLst/>
                          <a:latin typeface="+mn-lt"/>
                          <a:ea typeface="Calibri" panose="020F0502020204030204" pitchFamily="34" charset="0"/>
                          <a:cs typeface="Times New Roman" panose="02020603050405020304" pitchFamily="18" charset="0"/>
                        </a:rPr>
                        <a:t>При пред'явленні направлення платнику податків та/або посадовим (службовим) особам платника податків (його представникам) такі особи розписуються у направленні із зазначенням:</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uk-UA" sz="1700" dirty="0">
                          <a:effectLst/>
                          <a:latin typeface="+mn-lt"/>
                          <a:ea typeface="Calibri" panose="020F0502020204030204" pitchFamily="34" charset="0"/>
                          <a:cs typeface="Times New Roman" panose="02020603050405020304" pitchFamily="18" charset="0"/>
                        </a:rPr>
                        <a:t>свого прізвища, імені, по батькові,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uk-UA" sz="1700" dirty="0">
                          <a:effectLst/>
                          <a:latin typeface="+mn-lt"/>
                          <a:ea typeface="Calibri" panose="020F0502020204030204" pitchFamily="34" charset="0"/>
                          <a:cs typeface="Times New Roman" panose="02020603050405020304" pitchFamily="18" charset="0"/>
                        </a:rPr>
                        <a:t>посади,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Wingdings" panose="05000000000000000000" pitchFamily="2" charset="2"/>
                        <a:buChar char=""/>
                      </a:pPr>
                      <a:r>
                        <a:rPr lang="uk-UA" sz="1700" dirty="0">
                          <a:effectLst/>
                          <a:latin typeface="+mn-lt"/>
                          <a:ea typeface="Calibri" panose="020F0502020204030204" pitchFamily="34" charset="0"/>
                          <a:cs typeface="Times New Roman" panose="02020603050405020304" pitchFamily="18" charset="0"/>
                        </a:rPr>
                        <a:t>дати і часу ознайомлення.</a:t>
                      </a:r>
                    </a:p>
                    <a:p>
                      <a:pPr marL="0" lvl="0" indent="0" algn="just">
                        <a:spcAft>
                          <a:spcPts val="600"/>
                        </a:spcAft>
                        <a:buFont typeface="Wingdings" panose="05000000000000000000" pitchFamily="2" charset="2"/>
                        <a:buNone/>
                      </a:pPr>
                      <a:r>
                        <a:rPr lang="uk-UA" sz="1700" dirty="0">
                          <a:effectLst/>
                          <a:latin typeface="+mn-lt"/>
                          <a:ea typeface="Calibri" panose="020F0502020204030204" pitchFamily="34" charset="0"/>
                          <a:cs typeface="Times New Roman" panose="02020603050405020304" pitchFamily="18" charset="0"/>
                        </a:rPr>
                        <a:t>  </a:t>
                      </a:r>
                      <a:endParaRPr lang="ru-RU" sz="1700" dirty="0">
                        <a:effectLst/>
                        <a:latin typeface="+mn-lt"/>
                        <a:ea typeface="Calibri" panose="020F0502020204030204" pitchFamily="34" charset="0"/>
                        <a:cs typeface="Times New Roman" panose="02020603050405020304" pitchFamily="18" charset="0"/>
                      </a:endParaRPr>
                    </a:p>
                    <a:p>
                      <a:pPr marL="0" indent="0" algn="just">
                        <a:spcAft>
                          <a:spcPts val="600"/>
                        </a:spcAft>
                      </a:pPr>
                      <a:r>
                        <a:rPr lang="uk-UA" sz="1700" dirty="0">
                          <a:effectLst/>
                          <a:latin typeface="+mn-lt"/>
                          <a:ea typeface="Calibri" panose="020F0502020204030204" pitchFamily="34" charset="0"/>
                          <a:cs typeface="Times New Roman" panose="02020603050405020304" pitchFamily="18" charset="0"/>
                        </a:rPr>
                        <a:t>Якщо відмовитись від підпису в направленні, податковий інспектор має скласти акт, який засвідчує факт відмови і буде підставою розпочати податкову перевірку.</a:t>
                      </a:r>
                      <a:endParaRPr lang="ru-RU" sz="1700" dirty="0">
                        <a:effectLst/>
                        <a:latin typeface="+mn-lt"/>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1836820"/>
                  </a:ext>
                </a:extLst>
              </a:tr>
            </a:tbl>
          </a:graphicData>
        </a:graphic>
      </p:graphicFrame>
    </p:spTree>
    <p:extLst>
      <p:ext uri="{BB962C8B-B14F-4D97-AF65-F5344CB8AC3E}">
        <p14:creationId xmlns:p14="http://schemas.microsoft.com/office/powerpoint/2010/main" val="3306452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651" y="145143"/>
            <a:ext cx="9605635" cy="6650056"/>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5</a:t>
            </a:fld>
            <a:endParaRPr lang="ru-RU" dirty="0">
              <a:solidFill>
                <a:srgbClr val="007832"/>
              </a:solidFill>
            </a:endParaRPr>
          </a:p>
        </p:txBody>
      </p:sp>
      <p:pic>
        <p:nvPicPr>
          <p:cNvPr id="5" name="Рисунок 4">
            <a:extLst>
              <a:ext uri="{FF2B5EF4-FFF2-40B4-BE49-F238E27FC236}">
                <a16:creationId xmlns:a16="http://schemas.microsoft.com/office/drawing/2014/main" id="{9567609A-B310-F24D-A23E-0409AC785ED4}"/>
              </a:ext>
            </a:extLst>
          </p:cNvPr>
          <p:cNvPicPr>
            <a:picLocks noChangeAspect="1"/>
          </p:cNvPicPr>
          <p:nvPr/>
        </p:nvPicPr>
        <p:blipFill>
          <a:blip r:embed="rId3"/>
          <a:stretch>
            <a:fillRect/>
          </a:stretch>
        </p:blipFill>
        <p:spPr>
          <a:xfrm>
            <a:off x="1488609" y="1208746"/>
            <a:ext cx="9839688" cy="5649254"/>
          </a:xfrm>
          <a:prstGeom prst="rect">
            <a:avLst/>
          </a:prstGeom>
        </p:spPr>
      </p:pic>
      <p:pic>
        <p:nvPicPr>
          <p:cNvPr id="6" name="Рисунок 5">
            <a:extLst>
              <a:ext uri="{FF2B5EF4-FFF2-40B4-BE49-F238E27FC236}">
                <a16:creationId xmlns:a16="http://schemas.microsoft.com/office/drawing/2014/main" id="{12C25400-0B7A-DF4D-9E63-C51C0EF6F5DC}"/>
              </a:ext>
            </a:extLst>
          </p:cNvPr>
          <p:cNvPicPr>
            <a:picLocks noChangeAspect="1"/>
          </p:cNvPicPr>
          <p:nvPr/>
        </p:nvPicPr>
        <p:blipFill>
          <a:blip r:embed="rId4"/>
          <a:stretch>
            <a:fillRect/>
          </a:stretch>
        </p:blipFill>
        <p:spPr>
          <a:xfrm>
            <a:off x="1488609" y="575499"/>
            <a:ext cx="9839688" cy="633246"/>
          </a:xfrm>
          <a:prstGeom prst="rect">
            <a:avLst/>
          </a:prstGeom>
        </p:spPr>
      </p:pic>
      <p:sp>
        <p:nvSpPr>
          <p:cNvPr id="8" name="Прямоугольник 7">
            <a:extLst>
              <a:ext uri="{FF2B5EF4-FFF2-40B4-BE49-F238E27FC236}">
                <a16:creationId xmlns:a16="http://schemas.microsoft.com/office/drawing/2014/main" id="{0545D71E-D98A-EF49-9901-93701C555E35}"/>
              </a:ext>
            </a:extLst>
          </p:cNvPr>
          <p:cNvSpPr/>
          <p:nvPr/>
        </p:nvSpPr>
        <p:spPr>
          <a:xfrm>
            <a:off x="899885" y="25126"/>
            <a:ext cx="10827657" cy="584775"/>
          </a:xfrm>
          <a:prstGeom prst="rect">
            <a:avLst/>
          </a:prstGeom>
        </p:spPr>
        <p:txBody>
          <a:bodyPr wrap="square">
            <a:spAutoFit/>
          </a:bodyPr>
          <a:lstStyle/>
          <a:p>
            <a:pPr algn="ctr"/>
            <a:r>
              <a:rPr lang="ru-RU" sz="1600" b="1" dirty="0"/>
              <a:t>Постанова </a:t>
            </a:r>
            <a:r>
              <a:rPr lang="ru-RU" sz="1600" b="1" dirty="0" err="1"/>
              <a:t>Правління</a:t>
            </a:r>
            <a:r>
              <a:rPr lang="ru-RU" sz="1600" b="1" dirty="0"/>
              <a:t> НБУ </a:t>
            </a:r>
            <a:r>
              <a:rPr lang="ru-RU" sz="1600" b="1" dirty="0" err="1"/>
              <a:t>від</a:t>
            </a:r>
            <a:r>
              <a:rPr lang="ru-RU" sz="1600" b="1" dirty="0"/>
              <a:t> 15 </a:t>
            </a:r>
            <a:r>
              <a:rPr lang="ru-RU" sz="1600" b="1" dirty="0" err="1"/>
              <a:t>серпня</a:t>
            </a:r>
            <a:r>
              <a:rPr lang="ru-RU" sz="1600" b="1" dirty="0"/>
              <a:t> 2016 року </a:t>
            </a:r>
            <a:r>
              <a:rPr lang="ru-RU" sz="1600" b="1" dirty="0" err="1"/>
              <a:t>N</a:t>
            </a:r>
            <a:r>
              <a:rPr lang="ru-RU" sz="1600" b="1" dirty="0"/>
              <a:t> 369 «Про </a:t>
            </a:r>
            <a:r>
              <a:rPr lang="ru-RU" sz="1600" b="1" dirty="0" err="1"/>
              <a:t>затвердження</a:t>
            </a:r>
            <a:r>
              <a:rPr lang="ru-RU" sz="1600" b="1" dirty="0"/>
              <a:t> </a:t>
            </a:r>
            <a:r>
              <a:rPr lang="ru-RU" sz="1600" b="1" dirty="0" err="1"/>
              <a:t>Положення</a:t>
            </a:r>
            <a:r>
              <a:rPr lang="ru-RU" sz="1600" b="1" dirty="0"/>
              <a:t> про порядок </a:t>
            </a:r>
            <a:r>
              <a:rPr lang="ru-RU" sz="1600" b="1" dirty="0" err="1"/>
              <a:t>здійснення</a:t>
            </a:r>
            <a:r>
              <a:rPr lang="ru-RU" sz="1600" b="1" dirty="0"/>
              <a:t> банками </a:t>
            </a:r>
            <a:r>
              <a:rPr lang="ru-RU" sz="1600" b="1" dirty="0" err="1"/>
              <a:t>аналізу</a:t>
            </a:r>
            <a:r>
              <a:rPr lang="ru-RU" sz="1600" b="1" dirty="0"/>
              <a:t> та </a:t>
            </a:r>
            <a:r>
              <a:rPr lang="ru-RU" sz="1600" b="1" dirty="0" err="1"/>
              <a:t>перевірки</a:t>
            </a:r>
            <a:r>
              <a:rPr lang="ru-RU" sz="1600" b="1" dirty="0"/>
              <a:t> </a:t>
            </a:r>
            <a:r>
              <a:rPr lang="ru-RU" sz="1600" b="1" dirty="0" err="1"/>
              <a:t>документів</a:t>
            </a:r>
            <a:r>
              <a:rPr lang="ru-RU" sz="1600" b="1" dirty="0"/>
              <a:t> (</a:t>
            </a:r>
            <a:r>
              <a:rPr lang="ru-RU" sz="1600" b="1" dirty="0" err="1"/>
              <a:t>інформації</a:t>
            </a:r>
            <a:r>
              <a:rPr lang="ru-RU" sz="1600" b="1" dirty="0"/>
              <a:t>) про </a:t>
            </a:r>
            <a:r>
              <a:rPr lang="ru-RU" sz="1600" b="1" dirty="0" err="1"/>
              <a:t>фінансові</a:t>
            </a:r>
            <a:r>
              <a:rPr lang="ru-RU" sz="1600" b="1" dirty="0"/>
              <a:t> </a:t>
            </a:r>
            <a:r>
              <a:rPr lang="ru-RU" sz="1600" b="1" dirty="0" err="1"/>
              <a:t>операції</a:t>
            </a:r>
            <a:r>
              <a:rPr lang="ru-RU" sz="1600" b="1" dirty="0"/>
              <a:t> та </a:t>
            </a:r>
            <a:r>
              <a:rPr lang="ru-RU" sz="1600" b="1" dirty="0" err="1"/>
              <a:t>їх</a:t>
            </a:r>
            <a:r>
              <a:rPr lang="ru-RU" sz="1600" b="1" dirty="0"/>
              <a:t> </a:t>
            </a:r>
            <a:r>
              <a:rPr lang="ru-RU" sz="1600" b="1" dirty="0" err="1"/>
              <a:t>учасників</a:t>
            </a:r>
            <a:r>
              <a:rPr lang="ru-RU" sz="1600" b="1" dirty="0"/>
              <a:t>»</a:t>
            </a:r>
          </a:p>
        </p:txBody>
      </p:sp>
      <p:sp>
        <p:nvSpPr>
          <p:cNvPr id="3" name="Рамка 2">
            <a:extLst>
              <a:ext uri="{FF2B5EF4-FFF2-40B4-BE49-F238E27FC236}">
                <a16:creationId xmlns:a16="http://schemas.microsoft.com/office/drawing/2014/main" id="{FFDBB5D9-B3A0-1F40-B923-5324ECA2A1DE}"/>
              </a:ext>
            </a:extLst>
          </p:cNvPr>
          <p:cNvSpPr/>
          <p:nvPr/>
        </p:nvSpPr>
        <p:spPr>
          <a:xfrm>
            <a:off x="8321040" y="4720590"/>
            <a:ext cx="2880360" cy="42291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536519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50</a:t>
            </a:fld>
            <a:endParaRPr lang="ru-RU" dirty="0">
              <a:solidFill>
                <a:srgbClr val="007832"/>
              </a:solidFill>
            </a:endParaRPr>
          </a:p>
        </p:txBody>
      </p:sp>
      <p:graphicFrame>
        <p:nvGraphicFramePr>
          <p:cNvPr id="5" name="Таблица 4"/>
          <p:cNvGraphicFramePr>
            <a:graphicFrameLocks noGrp="1"/>
          </p:cNvGraphicFramePr>
          <p:nvPr/>
        </p:nvGraphicFramePr>
        <p:xfrm>
          <a:off x="2128702" y="704151"/>
          <a:ext cx="7974490" cy="5292347"/>
        </p:xfrm>
        <a:graphic>
          <a:graphicData uri="http://schemas.openxmlformats.org/drawingml/2006/table">
            <a:tbl>
              <a:tblPr firstRow="1" firstCol="1" bandRow="1">
                <a:tableStyleId>{8799B23B-EC83-4686-B30A-512413B5E67A}</a:tableStyleId>
              </a:tblPr>
              <a:tblGrid>
                <a:gridCol w="1786300">
                  <a:extLst>
                    <a:ext uri="{9D8B030D-6E8A-4147-A177-3AD203B41FA5}">
                      <a16:colId xmlns:a16="http://schemas.microsoft.com/office/drawing/2014/main" val="3871581671"/>
                    </a:ext>
                  </a:extLst>
                </a:gridCol>
                <a:gridCol w="6188190">
                  <a:extLst>
                    <a:ext uri="{9D8B030D-6E8A-4147-A177-3AD203B41FA5}">
                      <a16:colId xmlns:a16="http://schemas.microsoft.com/office/drawing/2014/main" val="3892810471"/>
                    </a:ext>
                  </a:extLst>
                </a:gridCol>
              </a:tblGrid>
              <a:tr h="477078">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98698"/>
                  </a:ext>
                </a:extLst>
              </a:tr>
              <a:tr h="4685010">
                <a:tc>
                  <a:txBody>
                    <a:bodyPr/>
                    <a:lstStyle/>
                    <a:p>
                      <a:pPr marL="0" indent="0" algn="ctr">
                        <a:spcAft>
                          <a:spcPts val="0"/>
                        </a:spcAft>
                      </a:pPr>
                      <a:r>
                        <a:rPr lang="uk-UA" sz="1800" b="1" dirty="0">
                          <a:effectLst/>
                          <a:latin typeface="+mn-lt"/>
                          <a:ea typeface="Calibri" panose="020F0502020204030204" pitchFamily="34" charset="0"/>
                          <a:cs typeface="Times New Roman" panose="02020603050405020304" pitchFamily="18" charset="0"/>
                        </a:rPr>
                        <a:t>Обов’язкова перевірка документів</a:t>
                      </a:r>
                      <a:endParaRPr lang="ru-RU" sz="1800"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600"/>
                        </a:spcAft>
                        <a:buFont typeface="+mj-lt"/>
                        <a:buAutoNum type="arabicPeriod" startAt="2"/>
                      </a:pPr>
                      <a:r>
                        <a:rPr lang="uk-UA" sz="1700" b="1" dirty="0">
                          <a:effectLst/>
                          <a:latin typeface="+mn-lt"/>
                          <a:ea typeface="Calibri" panose="020F0502020204030204" pitchFamily="34" charset="0"/>
                          <a:cs typeface="Times New Roman" panose="02020603050405020304" pitchFamily="18" charset="0"/>
                        </a:rPr>
                        <a:t>копії наказу про проведення перевірки</a:t>
                      </a:r>
                      <a:r>
                        <a:rPr lang="uk-UA" sz="1700" dirty="0">
                          <a:effectLst/>
                          <a:latin typeface="+mn-lt"/>
                          <a:ea typeface="Calibri" panose="020F0502020204030204" pitchFamily="34" charset="0"/>
                          <a:cs typeface="Times New Roman" panose="02020603050405020304" pitchFamily="18" charset="0"/>
                        </a:rPr>
                        <a:t>, в якому мають бути зазначені:</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дата видачі,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найменування контролюючого органу,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найменування та реквізити суб'єкта та у разі проведення перевірки в іншому місці - адреса об'єкта, перевірка якого проводиться,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мета, вид (документальна планова/позапланова або фактична перевірка),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підстави для проведення перевірки,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дата початку і тривалість перевірки, </a:t>
                      </a:r>
                      <a:endParaRPr lang="ru-RU" sz="1700" dirty="0">
                        <a:effectLst/>
                        <a:latin typeface="+mn-lt"/>
                        <a:ea typeface="Calibri" panose="020F0502020204030204" pitchFamily="34" charset="0"/>
                        <a:cs typeface="Times New Roman" panose="02020603050405020304" pitchFamily="18" charset="0"/>
                      </a:endParaRPr>
                    </a:p>
                    <a:p>
                      <a:pPr marL="342900" lvl="0" indent="-342900" algn="just">
                        <a:spcAft>
                          <a:spcPts val="600"/>
                        </a:spcAft>
                        <a:buFont typeface="Symbol" panose="05050102010706020507" pitchFamily="18" charset="2"/>
                        <a:buChar char=""/>
                      </a:pPr>
                      <a:r>
                        <a:rPr lang="uk-UA" sz="1700" dirty="0">
                          <a:effectLst/>
                          <a:latin typeface="+mn-lt"/>
                          <a:ea typeface="Calibri" panose="020F0502020204030204" pitchFamily="34" charset="0"/>
                          <a:cs typeface="Times New Roman" panose="02020603050405020304" pitchFamily="18" charset="0"/>
                        </a:rPr>
                        <a:t>період діяльності, який буде перевірятися. </a:t>
                      </a:r>
                      <a:endParaRPr lang="ru-RU" sz="1700" dirty="0">
                        <a:effectLst/>
                        <a:latin typeface="+mn-lt"/>
                        <a:ea typeface="Calibri" panose="020F0502020204030204" pitchFamily="34" charset="0"/>
                        <a:cs typeface="Times New Roman" panose="02020603050405020304" pitchFamily="18" charset="0"/>
                      </a:endParaRPr>
                    </a:p>
                    <a:p>
                      <a:pPr marL="0" indent="0" algn="just">
                        <a:lnSpc>
                          <a:spcPct val="107000"/>
                        </a:lnSpc>
                        <a:spcAft>
                          <a:spcPts val="600"/>
                        </a:spcAft>
                      </a:pPr>
                      <a:r>
                        <a:rPr lang="uk-UA" sz="1700" dirty="0">
                          <a:effectLst/>
                          <a:latin typeface="+mn-lt"/>
                          <a:ea typeface="Calibri" panose="020F0502020204030204" pitchFamily="34" charset="0"/>
                          <a:cs typeface="Times New Roman" panose="02020603050405020304" pitchFamily="18" charset="0"/>
                        </a:rPr>
                        <a:t>Наказ про проведення перевірки є дійсним за наявності </a:t>
                      </a:r>
                      <a:r>
                        <a:rPr lang="uk-UA" sz="1700" b="1" dirty="0">
                          <a:effectLst/>
                          <a:latin typeface="+mn-lt"/>
                          <a:ea typeface="Calibri" panose="020F0502020204030204" pitchFamily="34" charset="0"/>
                          <a:cs typeface="Times New Roman" panose="02020603050405020304" pitchFamily="18" charset="0"/>
                        </a:rPr>
                        <a:t>підпису керівника</a:t>
                      </a:r>
                      <a:r>
                        <a:rPr lang="uk-UA" sz="1700" dirty="0">
                          <a:effectLst/>
                          <a:latin typeface="+mn-lt"/>
                          <a:ea typeface="Calibri" panose="020F0502020204030204" pitchFamily="34" charset="0"/>
                          <a:cs typeface="Times New Roman" panose="02020603050405020304" pitchFamily="18" charset="0"/>
                        </a:rPr>
                        <a:t> (його заступника або уповноваженої особи) контролюючого органу та скріплення </a:t>
                      </a:r>
                      <a:r>
                        <a:rPr lang="uk-UA" sz="1700" b="1" dirty="0">
                          <a:effectLst/>
                          <a:latin typeface="+mn-lt"/>
                          <a:ea typeface="Calibri" panose="020F0502020204030204" pitchFamily="34" charset="0"/>
                          <a:cs typeface="Times New Roman" panose="02020603050405020304" pitchFamily="18" charset="0"/>
                        </a:rPr>
                        <a:t>печаткою</a:t>
                      </a:r>
                      <a:r>
                        <a:rPr lang="uk-UA" sz="1700" dirty="0">
                          <a:effectLst/>
                          <a:latin typeface="+mn-lt"/>
                          <a:ea typeface="Calibri" panose="020F0502020204030204" pitchFamily="34" charset="0"/>
                          <a:cs typeface="Times New Roman" panose="02020603050405020304" pitchFamily="18" charset="0"/>
                        </a:rPr>
                        <a:t> контролюючого органу;</a:t>
                      </a:r>
                      <a:endParaRPr lang="ru-RU" sz="1700" dirty="0">
                        <a:effectLst/>
                        <a:latin typeface="+mn-lt"/>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1836820"/>
                  </a:ext>
                </a:extLst>
              </a:tr>
            </a:tbl>
          </a:graphicData>
        </a:graphic>
      </p:graphicFrame>
    </p:spTree>
    <p:extLst>
      <p:ext uri="{BB962C8B-B14F-4D97-AF65-F5344CB8AC3E}">
        <p14:creationId xmlns:p14="http://schemas.microsoft.com/office/powerpoint/2010/main" val="605485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51</a:t>
            </a:fld>
            <a:endParaRPr lang="ru-RU" dirty="0">
              <a:solidFill>
                <a:srgbClr val="007832"/>
              </a:solidFill>
            </a:endParaRPr>
          </a:p>
        </p:txBody>
      </p:sp>
      <p:graphicFrame>
        <p:nvGraphicFramePr>
          <p:cNvPr id="5" name="Таблица 4"/>
          <p:cNvGraphicFramePr>
            <a:graphicFrameLocks noGrp="1"/>
          </p:cNvGraphicFramePr>
          <p:nvPr/>
        </p:nvGraphicFramePr>
        <p:xfrm>
          <a:off x="2128702" y="704150"/>
          <a:ext cx="7974490" cy="4814124"/>
        </p:xfrm>
        <a:graphic>
          <a:graphicData uri="http://schemas.openxmlformats.org/drawingml/2006/table">
            <a:tbl>
              <a:tblPr firstRow="1" firstCol="1" bandRow="1">
                <a:tableStyleId>{8799B23B-EC83-4686-B30A-512413B5E67A}</a:tableStyleId>
              </a:tblPr>
              <a:tblGrid>
                <a:gridCol w="1786300">
                  <a:extLst>
                    <a:ext uri="{9D8B030D-6E8A-4147-A177-3AD203B41FA5}">
                      <a16:colId xmlns:a16="http://schemas.microsoft.com/office/drawing/2014/main" val="3871581671"/>
                    </a:ext>
                  </a:extLst>
                </a:gridCol>
                <a:gridCol w="6188190">
                  <a:extLst>
                    <a:ext uri="{9D8B030D-6E8A-4147-A177-3AD203B41FA5}">
                      <a16:colId xmlns:a16="http://schemas.microsoft.com/office/drawing/2014/main" val="3892810471"/>
                    </a:ext>
                  </a:extLst>
                </a:gridCol>
              </a:tblGrid>
              <a:tr h="477078">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1598698"/>
                  </a:ext>
                </a:extLst>
              </a:tr>
              <a:tr h="4337046">
                <a:tc>
                  <a:txBody>
                    <a:bodyPr/>
                    <a:lstStyle/>
                    <a:p>
                      <a:pPr marL="0" indent="0" algn="ctr">
                        <a:spcAft>
                          <a:spcPts val="0"/>
                        </a:spcAft>
                      </a:pPr>
                      <a:r>
                        <a:rPr lang="uk-UA" sz="1800" b="1" dirty="0">
                          <a:effectLst/>
                          <a:latin typeface="+mn-lt"/>
                          <a:ea typeface="Calibri" panose="020F0502020204030204" pitchFamily="34" charset="0"/>
                          <a:cs typeface="Times New Roman" panose="02020603050405020304" pitchFamily="18" charset="0"/>
                        </a:rPr>
                        <a:t>Обов’язкова перевірка документів</a:t>
                      </a:r>
                      <a:endParaRPr lang="ru-RU" sz="1800"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600"/>
                        </a:spcAft>
                        <a:buFont typeface="+mj-lt"/>
                        <a:buAutoNum type="arabicPeriod" startAt="3"/>
                      </a:pPr>
                      <a:r>
                        <a:rPr lang="uk-UA" sz="1700" b="1" dirty="0">
                          <a:effectLst/>
                          <a:latin typeface="+mn-lt"/>
                          <a:ea typeface="Calibri" panose="020F0502020204030204" pitchFamily="34" charset="0"/>
                          <a:cs typeface="Times New Roman" panose="02020603050405020304" pitchFamily="18" charset="0"/>
                        </a:rPr>
                        <a:t>службового посвідчення осіб, які зазначені в направленні на проведення перевірки.</a:t>
                      </a:r>
                      <a:endParaRPr lang="ru-RU" sz="17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uk-UA" sz="1700" dirty="0">
                          <a:effectLst/>
                          <a:latin typeface="+mn-lt"/>
                          <a:ea typeface="Calibri" panose="020F0502020204030204" pitchFamily="34" charset="0"/>
                          <a:cs typeface="Times New Roman" panose="02020603050405020304" pitchFamily="18" charset="0"/>
                        </a:rPr>
                        <a:t>Важливо перевірити чи не закінчився строк дії цього посвідчення. Окрім цього, треба переписати прізвища, ім’я по-батькові кожного інспектора із зазначенням їхніх посад. </a:t>
                      </a:r>
                      <a:endParaRPr lang="ru-RU" sz="17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uk-UA" sz="1700" dirty="0">
                          <a:effectLst/>
                          <a:latin typeface="+mn-lt"/>
                          <a:ea typeface="Calibri" panose="020F0502020204030204" pitchFamily="34" charset="0"/>
                          <a:cs typeface="Times New Roman" panose="02020603050405020304" pitchFamily="18" charset="0"/>
                        </a:rPr>
                        <a:t>Непред’явлення якогось документу або пред’явлення документу, в якому відсутність обов’язкові реквізити, в тому числі підпис та/або печатка, </a:t>
                      </a:r>
                      <a:r>
                        <a:rPr lang="uk-UA" sz="1700" b="1" dirty="0">
                          <a:effectLst/>
                          <a:latin typeface="+mn-lt"/>
                          <a:ea typeface="Calibri" panose="020F0502020204030204" pitchFamily="34" charset="0"/>
                          <a:cs typeface="Times New Roman" panose="02020603050405020304" pitchFamily="18" charset="0"/>
                        </a:rPr>
                        <a:t>є законною підставою для недопущення посадових (службових) осіб контролюючого органу до проведення документальної виїзної перевірки </a:t>
                      </a:r>
                      <a:r>
                        <a:rPr lang="uk-UA" sz="1700" dirty="0">
                          <a:effectLst/>
                          <a:latin typeface="+mn-lt"/>
                          <a:ea typeface="Calibri" panose="020F0502020204030204" pitchFamily="34" charset="0"/>
                          <a:cs typeface="Times New Roman" panose="02020603050405020304" pitchFamily="18" charset="0"/>
                        </a:rPr>
                        <a:t>(</a:t>
                      </a:r>
                      <a:r>
                        <a:rPr lang="uk-UA" sz="1700" dirty="0" err="1">
                          <a:effectLst/>
                          <a:latin typeface="+mn-lt"/>
                          <a:ea typeface="Calibri" panose="020F0502020204030204" pitchFamily="34" charset="0"/>
                          <a:cs typeface="Times New Roman" panose="02020603050405020304" pitchFamily="18" charset="0"/>
                        </a:rPr>
                        <a:t>абз</a:t>
                      </a:r>
                      <a:r>
                        <a:rPr lang="uk-UA" sz="1700" dirty="0">
                          <a:effectLst/>
                          <a:latin typeface="+mn-lt"/>
                          <a:ea typeface="Calibri" panose="020F0502020204030204" pitchFamily="34" charset="0"/>
                          <a:cs typeface="Times New Roman" panose="02020603050405020304" pitchFamily="18" charset="0"/>
                        </a:rPr>
                        <a:t>. 5 п.81.1 ст.81 ПКУ).</a:t>
                      </a:r>
                      <a:endParaRPr lang="ru-RU" sz="17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uk-UA" sz="1700" b="1" dirty="0">
                          <a:effectLst/>
                          <a:latin typeface="+mn-lt"/>
                          <a:ea typeface="Calibri" panose="020F0502020204030204" pitchFamily="34" charset="0"/>
                          <a:cs typeface="Times New Roman" panose="02020603050405020304" pitchFamily="18" charset="0"/>
                        </a:rPr>
                        <a:t> </a:t>
                      </a:r>
                      <a:endParaRPr lang="ru-RU" sz="1700" dirty="0">
                        <a:effectLst/>
                        <a:latin typeface="+mn-lt"/>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1836820"/>
                  </a:ext>
                </a:extLst>
              </a:tr>
            </a:tbl>
          </a:graphicData>
        </a:graphic>
      </p:graphicFrame>
    </p:spTree>
    <p:extLst>
      <p:ext uri="{BB962C8B-B14F-4D97-AF65-F5344CB8AC3E}">
        <p14:creationId xmlns:p14="http://schemas.microsoft.com/office/powerpoint/2010/main" val="1207501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52</a:t>
            </a:fld>
            <a:endParaRPr lang="ru-RU" dirty="0">
              <a:solidFill>
                <a:srgbClr val="007832"/>
              </a:solidFill>
            </a:endParaRPr>
          </a:p>
        </p:txBody>
      </p:sp>
      <p:graphicFrame>
        <p:nvGraphicFramePr>
          <p:cNvPr id="3" name="Таблица 2"/>
          <p:cNvGraphicFramePr>
            <a:graphicFrameLocks noGrp="1"/>
          </p:cNvGraphicFramePr>
          <p:nvPr/>
        </p:nvGraphicFramePr>
        <p:xfrm>
          <a:off x="2123407" y="642987"/>
          <a:ext cx="8260308" cy="5283744"/>
        </p:xfrm>
        <a:graphic>
          <a:graphicData uri="http://schemas.openxmlformats.org/drawingml/2006/table">
            <a:tbl>
              <a:tblPr firstRow="1" firstCol="1" bandRow="1">
                <a:tableStyleId>{8799B23B-EC83-4686-B30A-512413B5E67A}</a:tableStyleId>
              </a:tblPr>
              <a:tblGrid>
                <a:gridCol w="1850322">
                  <a:extLst>
                    <a:ext uri="{9D8B030D-6E8A-4147-A177-3AD203B41FA5}">
                      <a16:colId xmlns:a16="http://schemas.microsoft.com/office/drawing/2014/main" val="2966089502"/>
                    </a:ext>
                  </a:extLst>
                </a:gridCol>
                <a:gridCol w="6409986">
                  <a:extLst>
                    <a:ext uri="{9D8B030D-6E8A-4147-A177-3AD203B41FA5}">
                      <a16:colId xmlns:a16="http://schemas.microsoft.com/office/drawing/2014/main" val="211884464"/>
                    </a:ext>
                  </a:extLst>
                </a:gridCol>
              </a:tblGrid>
              <a:tr h="550475">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4934691"/>
                  </a:ext>
                </a:extLst>
              </a:tr>
              <a:tr h="1064251">
                <a:tc>
                  <a:txBody>
                    <a:bodyPr/>
                    <a:lstStyle/>
                    <a:p>
                      <a:pPr marL="0" indent="0" algn="ctr">
                        <a:spcAft>
                          <a:spcPts val="0"/>
                        </a:spcAft>
                      </a:pPr>
                      <a:r>
                        <a:rPr lang="uk-UA" sz="1800" dirty="0">
                          <a:effectLst/>
                        </a:rPr>
                        <a:t>Фіксування дій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65113" indent="-265113" algn="just">
                        <a:spcAft>
                          <a:spcPts val="0"/>
                        </a:spcAft>
                      </a:pPr>
                      <a:r>
                        <a:rPr lang="uk-UA" sz="1660" b="1" dirty="0">
                          <a:effectLst/>
                        </a:rPr>
                        <a:t>Ви має право:</a:t>
                      </a:r>
                      <a:endParaRPr lang="ru-RU" sz="1660" b="1" dirty="0">
                        <a:effectLst/>
                      </a:endParaRPr>
                    </a:p>
                    <a:p>
                      <a:pPr marL="265113" lvl="0" indent="-265113" algn="just">
                        <a:spcAft>
                          <a:spcPts val="0"/>
                        </a:spcAft>
                        <a:buFont typeface="Symbol" panose="05050102010706020507" pitchFamily="18" charset="2"/>
                        <a:buChar char=""/>
                      </a:pPr>
                      <a:r>
                        <a:rPr lang="uk-UA" sz="1660" dirty="0">
                          <a:effectLst/>
                        </a:rPr>
                        <a:t>фіксувати дії інспектора за допомогою фото-, відео- засобів;</a:t>
                      </a:r>
                      <a:endParaRPr lang="ru-RU" sz="1660" dirty="0">
                        <a:effectLst/>
                      </a:endParaRPr>
                    </a:p>
                    <a:p>
                      <a:pPr marL="265113" lvl="0" indent="-265113" algn="just">
                        <a:spcAft>
                          <a:spcPts val="400"/>
                        </a:spcAft>
                        <a:buFont typeface="Symbol" panose="05050102010706020507" pitchFamily="18" charset="2"/>
                        <a:buChar char=""/>
                      </a:pPr>
                      <a:r>
                        <a:rPr lang="uk-UA" sz="1660" dirty="0">
                          <a:effectLst/>
                        </a:rPr>
                        <a:t>не залишати інспектора одного, слідкувати та відмічати всі його дії та те, </a:t>
                      </a:r>
                      <a:r>
                        <a:rPr lang="uk-UA" sz="1660" b="1" dirty="0">
                          <a:effectLst/>
                        </a:rPr>
                        <a:t>які саме документи і скільки часу він вивчає.</a:t>
                      </a:r>
                      <a:endParaRPr lang="ru-RU" sz="166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1685034"/>
                  </a:ext>
                </a:extLst>
              </a:tr>
              <a:tr h="2025748">
                <a:tc>
                  <a:txBody>
                    <a:bodyPr/>
                    <a:lstStyle/>
                    <a:p>
                      <a:pPr marL="0" indent="0" algn="ctr">
                        <a:spcAft>
                          <a:spcPts val="0"/>
                        </a:spcAft>
                      </a:pPr>
                      <a:r>
                        <a:rPr lang="uk-UA" sz="1800" dirty="0">
                          <a:effectLst/>
                        </a:rPr>
                        <a:t>Письмова комунікація</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just">
                        <a:spcAft>
                          <a:spcPts val="0"/>
                        </a:spcAft>
                      </a:pPr>
                      <a:r>
                        <a:rPr lang="uk-UA" sz="1660" dirty="0">
                          <a:effectLst/>
                        </a:rPr>
                        <a:t>Вимагайте, щоб </a:t>
                      </a:r>
                      <a:r>
                        <a:rPr lang="uk-UA" sz="1660" dirty="0" err="1">
                          <a:effectLst/>
                        </a:rPr>
                        <a:t>перевіряючі</a:t>
                      </a:r>
                      <a:r>
                        <a:rPr lang="uk-UA" sz="1660" dirty="0">
                          <a:effectLst/>
                        </a:rPr>
                        <a:t>, прийшовши на перевірку:</a:t>
                      </a:r>
                      <a:endParaRPr lang="ru-RU" sz="1660" dirty="0">
                        <a:effectLst/>
                      </a:endParaRPr>
                    </a:p>
                    <a:p>
                      <a:pPr marL="0" lvl="0" indent="265113" algn="just">
                        <a:spcAft>
                          <a:spcPts val="0"/>
                        </a:spcAft>
                        <a:buFont typeface="Symbol" panose="05050102010706020507" pitchFamily="18" charset="2"/>
                        <a:buChar char=""/>
                      </a:pPr>
                      <a:r>
                        <a:rPr lang="uk-UA" sz="1660" dirty="0">
                          <a:effectLst/>
                        </a:rPr>
                        <a:t>розписувалися в журналі перевірок;</a:t>
                      </a:r>
                      <a:endParaRPr lang="ru-RU" sz="1660" dirty="0">
                        <a:effectLst/>
                      </a:endParaRPr>
                    </a:p>
                    <a:p>
                      <a:pPr marL="265113" lvl="0" indent="-265113" algn="just">
                        <a:spcAft>
                          <a:spcPts val="0"/>
                        </a:spcAft>
                        <a:buFont typeface="Symbol" panose="05050102010706020507" pitchFamily="18" charset="2"/>
                        <a:buChar char=""/>
                      </a:pPr>
                      <a:r>
                        <a:rPr lang="uk-UA" sz="1660" dirty="0">
                          <a:effectLst/>
                        </a:rPr>
                        <a:t>запитували документи за переліком шляхом надання письмового запиту. На такий запит треба також передавати документи супровідним листом інспектору обов’язково під підпис.</a:t>
                      </a:r>
                      <a:endParaRPr lang="ru-RU" sz="1660" dirty="0">
                        <a:effectLst/>
                      </a:endParaRPr>
                    </a:p>
                    <a:p>
                      <a:pPr marL="265113" indent="0" algn="just">
                        <a:spcAft>
                          <a:spcPts val="400"/>
                        </a:spcAft>
                      </a:pPr>
                      <a:r>
                        <a:rPr lang="uk-UA" sz="1660" dirty="0">
                          <a:effectLst/>
                        </a:rPr>
                        <a:t>Отримуючи запит, </a:t>
                      </a:r>
                      <a:r>
                        <a:rPr lang="uk-UA" sz="1660" b="1" dirty="0">
                          <a:effectLst/>
                        </a:rPr>
                        <a:t>фіксуйте дату та час його отримання</a:t>
                      </a:r>
                      <a:r>
                        <a:rPr lang="uk-UA" sz="1660" dirty="0">
                          <a:effectLst/>
                        </a:rPr>
                        <a:t>. Нерідко </a:t>
                      </a:r>
                      <a:r>
                        <a:rPr lang="uk-UA" sz="1660" dirty="0" err="1">
                          <a:effectLst/>
                        </a:rPr>
                        <a:t>перевіряючі</a:t>
                      </a:r>
                      <a:r>
                        <a:rPr lang="uk-UA" sz="1660" dirty="0">
                          <a:effectLst/>
                        </a:rPr>
                        <a:t> зловживають надаючи запит з великим переліком документів ввечері останнього дня перевірки.</a:t>
                      </a:r>
                      <a:endParaRPr lang="ru-RU" sz="166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1815011"/>
                  </a:ext>
                </a:extLst>
              </a:tr>
              <a:tr h="1643270">
                <a:tc>
                  <a:txBody>
                    <a:bodyPr/>
                    <a:lstStyle/>
                    <a:p>
                      <a:pPr marL="0" indent="0" algn="ctr">
                        <a:spcAft>
                          <a:spcPts val="0"/>
                        </a:spcAft>
                      </a:pPr>
                      <a:r>
                        <a:rPr lang="uk-UA" sz="1800" dirty="0">
                          <a:effectLst/>
                        </a:rPr>
                        <a:t>Припинення зловживань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92075" indent="0" algn="just">
                        <a:spcAft>
                          <a:spcPts val="400"/>
                        </a:spcAft>
                      </a:pPr>
                      <a:r>
                        <a:rPr lang="uk-UA" sz="1660" dirty="0">
                          <a:effectLst/>
                        </a:rPr>
                        <a:t>У разі, якщо </a:t>
                      </a:r>
                      <a:r>
                        <a:rPr lang="uk-UA" sz="1660" dirty="0" err="1">
                          <a:effectLst/>
                        </a:rPr>
                        <a:t>перевіряючі</a:t>
                      </a:r>
                      <a:r>
                        <a:rPr lang="uk-UA" sz="1660" dirty="0">
                          <a:effectLst/>
                        </a:rPr>
                        <a:t> намагаються силою потрапити до приміщень суб’єкта господарювання, незважаючи на відмову в допуску до перевірки, або вчиняють інші протиправні дії, слід одразу повідомити про такі факти правопорушень, зателефонувавши до </a:t>
                      </a:r>
                      <a:r>
                        <a:rPr lang="uk-UA" sz="1660" b="1" dirty="0">
                          <a:effectLst/>
                        </a:rPr>
                        <a:t>Служби 102 </a:t>
                      </a:r>
                      <a:r>
                        <a:rPr lang="uk-UA" sz="1660" dirty="0">
                          <a:effectLst/>
                        </a:rPr>
                        <a:t>та на гарячу лінію </a:t>
                      </a:r>
                      <a:r>
                        <a:rPr lang="uk-UA" sz="1660" b="1" dirty="0">
                          <a:effectLst/>
                        </a:rPr>
                        <a:t>Сервісу Державної фіскальної служби України «Пульс» (044) 284 00 07</a:t>
                      </a:r>
                      <a:r>
                        <a:rPr lang="uk-UA" sz="1660" dirty="0">
                          <a:effectLst/>
                        </a:rPr>
                        <a:t>.</a:t>
                      </a:r>
                      <a:endParaRPr lang="ru-RU" sz="166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63354350"/>
                  </a:ext>
                </a:extLst>
              </a:tr>
            </a:tbl>
          </a:graphicData>
        </a:graphic>
      </p:graphicFrame>
    </p:spTree>
    <p:extLst>
      <p:ext uri="{BB962C8B-B14F-4D97-AF65-F5344CB8AC3E}">
        <p14:creationId xmlns:p14="http://schemas.microsoft.com/office/powerpoint/2010/main" val="3949468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53</a:t>
            </a:fld>
            <a:endParaRPr lang="ru-RU" dirty="0">
              <a:solidFill>
                <a:srgbClr val="007832"/>
              </a:solidFill>
            </a:endParaRPr>
          </a:p>
        </p:txBody>
      </p:sp>
      <p:graphicFrame>
        <p:nvGraphicFramePr>
          <p:cNvPr id="3" name="Таблица 2"/>
          <p:cNvGraphicFramePr>
            <a:graphicFrameLocks noGrp="1"/>
          </p:cNvGraphicFramePr>
          <p:nvPr/>
        </p:nvGraphicFramePr>
        <p:xfrm>
          <a:off x="2111174" y="630754"/>
          <a:ext cx="8272542" cy="5347638"/>
        </p:xfrm>
        <a:graphic>
          <a:graphicData uri="http://schemas.openxmlformats.org/drawingml/2006/table">
            <a:tbl>
              <a:tblPr firstRow="1" firstCol="1" bandRow="1">
                <a:tableStyleId>{8799B23B-EC83-4686-B30A-512413B5E67A}</a:tableStyleId>
              </a:tblPr>
              <a:tblGrid>
                <a:gridCol w="1853063">
                  <a:extLst>
                    <a:ext uri="{9D8B030D-6E8A-4147-A177-3AD203B41FA5}">
                      <a16:colId xmlns:a16="http://schemas.microsoft.com/office/drawing/2014/main" val="107399618"/>
                    </a:ext>
                  </a:extLst>
                </a:gridCol>
                <a:gridCol w="6419479">
                  <a:extLst>
                    <a:ext uri="{9D8B030D-6E8A-4147-A177-3AD203B41FA5}">
                      <a16:colId xmlns:a16="http://schemas.microsoft.com/office/drawing/2014/main" val="3885270397"/>
                    </a:ext>
                  </a:extLst>
                </a:gridCol>
              </a:tblGrid>
              <a:tr h="523508">
                <a:tc>
                  <a:txBody>
                    <a:bodyPr/>
                    <a:lstStyle/>
                    <a:p>
                      <a:pPr marL="0" indent="0" algn="ctr">
                        <a:spcAft>
                          <a:spcPts val="0"/>
                        </a:spcAft>
                      </a:pPr>
                      <a:r>
                        <a:rPr lang="uk-UA" sz="1700" dirty="0">
                          <a:effectLst/>
                        </a:rPr>
                        <a:t>Принцип</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400"/>
                        </a:spcAft>
                      </a:pPr>
                      <a:r>
                        <a:rPr lang="uk-UA" sz="1700" dirty="0">
                          <a:effectLst/>
                        </a:rPr>
                        <a:t>Коментар</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7519827"/>
                  </a:ext>
                </a:extLst>
              </a:tr>
              <a:tr h="3372026">
                <a:tc>
                  <a:txBody>
                    <a:bodyPr/>
                    <a:lstStyle/>
                    <a:p>
                      <a:pPr marL="0" indent="0" algn="ctr">
                        <a:spcAft>
                          <a:spcPts val="0"/>
                        </a:spcAft>
                      </a:pPr>
                      <a:r>
                        <a:rPr lang="uk-UA" sz="1800" dirty="0">
                          <a:effectLst/>
                        </a:rPr>
                        <a:t>Дотримання меж предмету перевірки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07000"/>
                        </a:lnSpc>
                        <a:spcAft>
                          <a:spcPts val="0"/>
                        </a:spcAft>
                      </a:pPr>
                      <a:r>
                        <a:rPr lang="uk-UA" sz="1600" dirty="0" err="1">
                          <a:effectLst/>
                        </a:rPr>
                        <a:t>Перевіряючі</a:t>
                      </a:r>
                      <a:r>
                        <a:rPr lang="uk-UA" sz="1600" dirty="0">
                          <a:effectLst/>
                        </a:rPr>
                        <a:t> можуть запитувати тільки ті документи, які стосуються предмета перевірки і компетенції конкретного органу.</a:t>
                      </a:r>
                      <a:r>
                        <a:rPr lang="uk-UA" sz="900" dirty="0">
                          <a:effectLst/>
                        </a:rPr>
                        <a:t> </a:t>
                      </a:r>
                      <a:endParaRPr lang="ru-RU" sz="900" dirty="0">
                        <a:effectLst/>
                      </a:endParaRPr>
                    </a:p>
                    <a:p>
                      <a:pPr algn="just">
                        <a:lnSpc>
                          <a:spcPct val="107000"/>
                        </a:lnSpc>
                        <a:spcAft>
                          <a:spcPts val="0"/>
                        </a:spcAft>
                      </a:pPr>
                      <a:r>
                        <a:rPr lang="uk-UA" sz="900" dirty="0">
                          <a:effectLst/>
                        </a:rPr>
                        <a:t> </a:t>
                      </a:r>
                      <a:endParaRPr lang="ru-RU" sz="900" dirty="0">
                        <a:effectLst/>
                      </a:endParaRPr>
                    </a:p>
                    <a:p>
                      <a:pPr algn="just">
                        <a:lnSpc>
                          <a:spcPct val="107000"/>
                        </a:lnSpc>
                        <a:spcAft>
                          <a:spcPts val="0"/>
                        </a:spcAft>
                      </a:pPr>
                      <a:r>
                        <a:rPr lang="uk-UA" sz="1600" dirty="0">
                          <a:effectLst/>
                        </a:rPr>
                        <a:t>Перед тим, як надавати </a:t>
                      </a:r>
                      <a:r>
                        <a:rPr lang="uk-UA" sz="1600" dirty="0" err="1">
                          <a:effectLst/>
                        </a:rPr>
                        <a:t>перевіряючим</a:t>
                      </a:r>
                      <a:r>
                        <a:rPr lang="uk-UA" sz="1600" dirty="0">
                          <a:effectLst/>
                        </a:rPr>
                        <a:t> ті чи інші документи слід зважити, чи належать вони до предмету перевірки та компетенції фіскальних органів. Якщо відповідь на це питання – ні, то контролюючому органу варто надати письмову відповідь з обґрунтуванням з питань чому документи не надаються.</a:t>
                      </a:r>
                      <a:endParaRPr lang="ru-RU" sz="900" dirty="0">
                        <a:effectLst/>
                      </a:endParaRPr>
                    </a:p>
                    <a:p>
                      <a:pPr algn="just">
                        <a:lnSpc>
                          <a:spcPct val="107000"/>
                        </a:lnSpc>
                        <a:spcAft>
                          <a:spcPts val="0"/>
                        </a:spcAft>
                      </a:pPr>
                      <a:r>
                        <a:rPr lang="uk-UA" sz="900" dirty="0">
                          <a:effectLst/>
                        </a:rPr>
                        <a:t> </a:t>
                      </a:r>
                      <a:endParaRPr lang="ru-RU" sz="900" dirty="0">
                        <a:effectLst/>
                      </a:endParaRPr>
                    </a:p>
                    <a:p>
                      <a:pPr algn="just">
                        <a:lnSpc>
                          <a:spcPct val="107000"/>
                        </a:lnSpc>
                        <a:spcAft>
                          <a:spcPts val="0"/>
                        </a:spcAft>
                      </a:pPr>
                      <a:r>
                        <a:rPr lang="uk-UA" sz="1600" dirty="0">
                          <a:effectLst/>
                        </a:rPr>
                        <a:t>Так само обережним варто бути і з відповідями на усні питання </a:t>
                      </a:r>
                      <a:r>
                        <a:rPr lang="uk-UA" sz="1600" dirty="0" err="1">
                          <a:effectLst/>
                        </a:rPr>
                        <a:t>перевіряючих</a:t>
                      </a:r>
                      <a:r>
                        <a:rPr lang="uk-UA" sz="1600" dirty="0">
                          <a:effectLst/>
                        </a:rPr>
                        <a:t> органів. Бажано мати заготовлені пояснення щодо недоліків діяльності компанії, які можуть мати віднайти </a:t>
                      </a:r>
                      <a:r>
                        <a:rPr lang="uk-UA" sz="1600" dirty="0" err="1">
                          <a:effectLst/>
                        </a:rPr>
                        <a:t>перевіряючі</a:t>
                      </a:r>
                      <a:r>
                        <a:rPr lang="uk-UA" sz="1600" dirty="0">
                          <a:effectLst/>
                        </a:rPr>
                        <a:t>. </a:t>
                      </a:r>
                      <a:endParaRPr lang="ru-RU"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2011872"/>
                  </a:ext>
                </a:extLst>
              </a:tr>
              <a:tr h="1452104">
                <a:tc>
                  <a:txBody>
                    <a:bodyPr/>
                    <a:lstStyle/>
                    <a:p>
                      <a:pPr marL="0" indent="0" algn="ctr">
                        <a:spcAft>
                          <a:spcPts val="0"/>
                        </a:spcAft>
                      </a:pPr>
                      <a:r>
                        <a:rPr lang="uk-UA" sz="1800" dirty="0">
                          <a:effectLst/>
                        </a:rPr>
                        <a:t>Вказівка на заперечення </a:t>
                      </a:r>
                      <a:endParaRPr lang="ru-RU" sz="1800" dirty="0">
                        <a:effectLst/>
                      </a:endParaRPr>
                    </a:p>
                    <a:p>
                      <a:pPr marL="0" indent="0" algn="ctr">
                        <a:spcAft>
                          <a:spcPts val="0"/>
                        </a:spcAft>
                      </a:pPr>
                      <a:r>
                        <a:rPr lang="uk-UA" sz="1800" dirty="0">
                          <a:effectLst/>
                        </a:rPr>
                        <a:t>на акт перевірки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92075" indent="0" algn="just">
                        <a:spcAft>
                          <a:spcPts val="0"/>
                        </a:spcAft>
                      </a:pPr>
                      <a:r>
                        <a:rPr lang="uk-UA" sz="1600" dirty="0">
                          <a:effectLst/>
                        </a:rPr>
                        <a:t>Перед тим як підписувати акт перевірки - уважно ознайомитися з ним. </a:t>
                      </a:r>
                      <a:endParaRPr lang="ru-RU" sz="1600" dirty="0">
                        <a:effectLst/>
                      </a:endParaRPr>
                    </a:p>
                    <a:p>
                      <a:pPr marL="92075" indent="0" algn="just">
                        <a:spcAft>
                          <a:spcPts val="0"/>
                        </a:spcAft>
                      </a:pPr>
                      <a:r>
                        <a:rPr lang="uk-UA" sz="1600" dirty="0">
                          <a:effectLst/>
                        </a:rPr>
                        <a:t>У разі наявності зауважень – подайте їх </a:t>
                      </a:r>
                      <a:r>
                        <a:rPr lang="uk-UA" sz="1600" b="1" dirty="0">
                          <a:effectLst/>
                        </a:rPr>
                        <a:t>в письмовому вигляді</a:t>
                      </a:r>
                      <a:r>
                        <a:rPr lang="uk-UA" sz="900" dirty="0">
                          <a:effectLst/>
                        </a:rPr>
                        <a:t>.</a:t>
                      </a:r>
                      <a:endParaRPr lang="ru-RU" sz="900" dirty="0">
                        <a:effectLst/>
                      </a:endParaRPr>
                    </a:p>
                    <a:p>
                      <a:pPr marL="92075" indent="0" algn="just">
                        <a:spcAft>
                          <a:spcPts val="400"/>
                        </a:spcAft>
                      </a:pPr>
                      <a:endParaRPr lang="uk-UA" sz="900" dirty="0">
                        <a:effectLst/>
                      </a:endParaRPr>
                    </a:p>
                    <a:p>
                      <a:pPr marL="92075" indent="0" algn="just">
                        <a:spcAft>
                          <a:spcPts val="400"/>
                        </a:spcAft>
                      </a:pPr>
                      <a:r>
                        <a:rPr lang="uk-UA" sz="1600" dirty="0">
                          <a:effectLst/>
                        </a:rPr>
                        <a:t>Такі заперечення будуть невід'ємною частиною </a:t>
                      </a:r>
                      <a:r>
                        <a:rPr lang="uk-UA" sz="1600" dirty="0" err="1">
                          <a:effectLst/>
                        </a:rPr>
                        <a:t>акта</a:t>
                      </a:r>
                      <a:r>
                        <a:rPr lang="uk-UA" sz="1600" dirty="0">
                          <a:effectLst/>
                        </a:rPr>
                        <a:t> перевірки та повинні враховуватися контролюючим органом при винесенні рішення за результатами перевірки.</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29641166"/>
                  </a:ext>
                </a:extLst>
              </a:tr>
            </a:tbl>
          </a:graphicData>
        </a:graphic>
      </p:graphicFrame>
    </p:spTree>
    <p:extLst>
      <p:ext uri="{BB962C8B-B14F-4D97-AF65-F5344CB8AC3E}">
        <p14:creationId xmlns:p14="http://schemas.microsoft.com/office/powerpoint/2010/main" val="1516202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54</a:t>
            </a:fld>
            <a:endParaRPr lang="ru-RU" dirty="0">
              <a:solidFill>
                <a:srgbClr val="007832"/>
              </a:solidFill>
            </a:endParaRPr>
          </a:p>
        </p:txBody>
      </p:sp>
      <p:sp>
        <p:nvSpPr>
          <p:cNvPr id="3" name="TextBox 2">
            <a:extLst>
              <a:ext uri="{FF2B5EF4-FFF2-40B4-BE49-F238E27FC236}">
                <a16:creationId xmlns:a16="http://schemas.microsoft.com/office/drawing/2014/main" id="{FE56E1DB-9DFB-AB43-B0AE-8FAB5216E00C}"/>
              </a:ext>
            </a:extLst>
          </p:cNvPr>
          <p:cNvSpPr txBox="1"/>
          <p:nvPr/>
        </p:nvSpPr>
        <p:spPr>
          <a:xfrm>
            <a:off x="1828800" y="548640"/>
            <a:ext cx="9646920" cy="5016758"/>
          </a:xfrm>
          <a:prstGeom prst="rect">
            <a:avLst/>
          </a:prstGeom>
          <a:noFill/>
        </p:spPr>
        <p:txBody>
          <a:bodyPr wrap="square" rtlCol="0">
            <a:spAutoFit/>
          </a:bodyPr>
          <a:lstStyle/>
          <a:p>
            <a:pPr algn="ctr"/>
            <a:r>
              <a:rPr lang="ru-RU" sz="2000" b="1" dirty="0">
                <a:solidFill>
                  <a:srgbClr val="FF0000"/>
                </a:solidFill>
              </a:rPr>
              <a:t>78.1.5 ПКУ Документальна </a:t>
            </a:r>
            <a:r>
              <a:rPr lang="ru-RU" sz="2000" b="1" dirty="0" err="1">
                <a:solidFill>
                  <a:srgbClr val="FF0000"/>
                </a:solidFill>
              </a:rPr>
              <a:t>позапланова</a:t>
            </a:r>
            <a:r>
              <a:rPr lang="ru-RU" sz="2000" b="1" dirty="0">
                <a:solidFill>
                  <a:srgbClr val="FF0000"/>
                </a:solidFill>
              </a:rPr>
              <a:t> </a:t>
            </a:r>
            <a:r>
              <a:rPr lang="ru-RU" sz="2000" b="1" dirty="0" err="1">
                <a:solidFill>
                  <a:srgbClr val="FF0000"/>
                </a:solidFill>
              </a:rPr>
              <a:t>перевірка</a:t>
            </a:r>
            <a:r>
              <a:rPr lang="ru-RU" sz="2000" b="1" dirty="0">
                <a:solidFill>
                  <a:srgbClr val="FF0000"/>
                </a:solidFill>
              </a:rPr>
              <a:t> </a:t>
            </a:r>
            <a:r>
              <a:rPr lang="ru-RU" sz="2000" b="1" dirty="0" err="1">
                <a:solidFill>
                  <a:srgbClr val="FF0000"/>
                </a:solidFill>
              </a:rPr>
              <a:t>здійснюється</a:t>
            </a:r>
            <a:r>
              <a:rPr lang="ru-RU" sz="2000" b="1" dirty="0">
                <a:solidFill>
                  <a:srgbClr val="FF0000"/>
                </a:solidFill>
              </a:rPr>
              <a:t> за </a:t>
            </a:r>
            <a:r>
              <a:rPr lang="ru-RU" sz="2000" b="1" dirty="0" err="1">
                <a:solidFill>
                  <a:srgbClr val="FF0000"/>
                </a:solidFill>
              </a:rPr>
              <a:t>наявності</a:t>
            </a:r>
            <a:r>
              <a:rPr lang="ru-RU" sz="2000" b="1" dirty="0">
                <a:solidFill>
                  <a:srgbClr val="FF0000"/>
                </a:solidFill>
              </a:rPr>
              <a:t> </a:t>
            </a:r>
            <a:r>
              <a:rPr lang="ru-RU" sz="2000" b="1" dirty="0" err="1">
                <a:solidFill>
                  <a:srgbClr val="FF0000"/>
                </a:solidFill>
              </a:rPr>
              <a:t>хоча</a:t>
            </a:r>
            <a:r>
              <a:rPr lang="ru-RU" sz="2000" b="1" dirty="0">
                <a:solidFill>
                  <a:srgbClr val="FF0000"/>
                </a:solidFill>
              </a:rPr>
              <a:t> б </a:t>
            </a:r>
            <a:r>
              <a:rPr lang="ru-RU" sz="2000" b="1" dirty="0" err="1">
                <a:solidFill>
                  <a:srgbClr val="FF0000"/>
                </a:solidFill>
              </a:rPr>
              <a:t>однієї</a:t>
            </a:r>
            <a:r>
              <a:rPr lang="ru-RU" sz="2000" b="1" dirty="0">
                <a:solidFill>
                  <a:srgbClr val="FF0000"/>
                </a:solidFill>
              </a:rPr>
              <a:t> з таких </a:t>
            </a:r>
            <a:r>
              <a:rPr lang="ru-RU" sz="2000" b="1" dirty="0" err="1">
                <a:solidFill>
                  <a:srgbClr val="FF0000"/>
                </a:solidFill>
              </a:rPr>
              <a:t>підстав</a:t>
            </a:r>
            <a:r>
              <a:rPr lang="ru-RU" sz="2000" b="1" dirty="0">
                <a:solidFill>
                  <a:srgbClr val="FF0000"/>
                </a:solidFill>
              </a:rPr>
              <a:t>:</a:t>
            </a:r>
          </a:p>
          <a:p>
            <a:endParaRPr lang="ru-RU" sz="2000" dirty="0"/>
          </a:p>
          <a:p>
            <a:r>
              <a:rPr lang="ru-RU" sz="2000" dirty="0" err="1"/>
              <a:t>платником</a:t>
            </a:r>
            <a:r>
              <a:rPr lang="ru-RU" sz="2000" dirty="0"/>
              <a:t> </a:t>
            </a:r>
            <a:r>
              <a:rPr lang="ru-RU" sz="2000" dirty="0" err="1"/>
              <a:t>податків</a:t>
            </a:r>
            <a:r>
              <a:rPr lang="ru-RU" sz="2000" dirty="0"/>
              <a:t> подано в </a:t>
            </a:r>
            <a:r>
              <a:rPr lang="ru-RU" sz="2000" dirty="0" err="1"/>
              <a:t>установленому</a:t>
            </a:r>
            <a:r>
              <a:rPr lang="ru-RU" sz="2000" dirty="0"/>
              <a:t> порядку </a:t>
            </a:r>
            <a:r>
              <a:rPr lang="ru-RU" sz="2000" dirty="0" err="1"/>
              <a:t>контролюючому</a:t>
            </a:r>
            <a:r>
              <a:rPr lang="ru-RU" sz="2000" dirty="0"/>
              <a:t> органу:</a:t>
            </a:r>
          </a:p>
          <a:p>
            <a:endParaRPr lang="ru-RU" sz="2000" dirty="0"/>
          </a:p>
          <a:p>
            <a:pPr marL="342900" indent="-342900">
              <a:buAutoNum type="arabicParenR"/>
            </a:pPr>
            <a:r>
              <a:rPr lang="ru-RU" sz="2000" dirty="0" err="1"/>
              <a:t>заперечення</a:t>
            </a:r>
            <a:r>
              <a:rPr lang="ru-RU" sz="2000" dirty="0"/>
              <a:t> до акта </a:t>
            </a:r>
            <a:r>
              <a:rPr lang="ru-RU" sz="2000" dirty="0" err="1"/>
              <a:t>перевірки</a:t>
            </a:r>
            <a:r>
              <a:rPr lang="ru-RU" sz="2000" dirty="0"/>
              <a:t> </a:t>
            </a:r>
          </a:p>
          <a:p>
            <a:pPr marL="342900" indent="-342900">
              <a:buAutoNum type="arabicParenR"/>
            </a:pPr>
            <a:r>
              <a:rPr lang="ru-RU" sz="2000" dirty="0"/>
              <a:t>та/</a:t>
            </a:r>
            <a:r>
              <a:rPr lang="ru-RU" sz="2000" dirty="0" err="1"/>
              <a:t>або</a:t>
            </a:r>
            <a:r>
              <a:rPr lang="ru-RU" sz="2000" dirty="0"/>
              <a:t> </a:t>
            </a:r>
            <a:r>
              <a:rPr lang="ru-RU" sz="2000" dirty="0" err="1"/>
              <a:t>додаткові</a:t>
            </a:r>
            <a:r>
              <a:rPr lang="ru-RU" sz="2000" dirty="0"/>
              <a:t> </a:t>
            </a:r>
            <a:r>
              <a:rPr lang="ru-RU" sz="2000" dirty="0" err="1"/>
              <a:t>документи</a:t>
            </a:r>
            <a:r>
              <a:rPr lang="ru-RU" sz="2000" dirty="0"/>
              <a:t> в порядку, </a:t>
            </a:r>
            <a:r>
              <a:rPr lang="ru-RU" sz="2000" dirty="0" err="1"/>
              <a:t>визначеному</a:t>
            </a:r>
            <a:r>
              <a:rPr lang="ru-RU" sz="2000" dirty="0"/>
              <a:t> пунктом 44.7 </a:t>
            </a:r>
            <a:r>
              <a:rPr lang="ru-RU" sz="2000" dirty="0" err="1"/>
              <a:t>статті</a:t>
            </a:r>
            <a:r>
              <a:rPr lang="ru-RU" sz="2000" dirty="0"/>
              <a:t> 44 </a:t>
            </a:r>
            <a:r>
              <a:rPr lang="ru-RU" sz="2000" dirty="0" err="1"/>
              <a:t>цього</a:t>
            </a:r>
            <a:r>
              <a:rPr lang="ru-RU" sz="2000" dirty="0"/>
              <a:t> Кодексу, </a:t>
            </a:r>
          </a:p>
          <a:p>
            <a:pPr marL="342900" indent="-342900">
              <a:buAutoNum type="arabicParenR"/>
            </a:pPr>
            <a:r>
              <a:rPr lang="ru-RU" sz="2000" dirty="0" err="1"/>
              <a:t>або</a:t>
            </a:r>
            <a:r>
              <a:rPr lang="ru-RU" sz="2000" dirty="0"/>
              <a:t> </a:t>
            </a:r>
            <a:r>
              <a:rPr lang="ru-RU" sz="2000" dirty="0" err="1"/>
              <a:t>скаргу</a:t>
            </a:r>
            <a:r>
              <a:rPr lang="ru-RU" sz="2000" dirty="0"/>
              <a:t> на </a:t>
            </a:r>
            <a:r>
              <a:rPr lang="ru-RU" sz="2000" dirty="0" err="1"/>
              <a:t>прийняте</a:t>
            </a:r>
            <a:r>
              <a:rPr lang="ru-RU" sz="2000" dirty="0"/>
              <a:t> за </a:t>
            </a:r>
            <a:r>
              <a:rPr lang="ru-RU" sz="2000" dirty="0" err="1"/>
              <a:t>її</a:t>
            </a:r>
            <a:r>
              <a:rPr lang="ru-RU" sz="2000" dirty="0"/>
              <a:t> результатами </a:t>
            </a:r>
            <a:r>
              <a:rPr lang="ru-RU" sz="2000" dirty="0" err="1"/>
              <a:t>податкове</a:t>
            </a:r>
            <a:r>
              <a:rPr lang="ru-RU" sz="2000" dirty="0"/>
              <a:t> </a:t>
            </a:r>
            <a:r>
              <a:rPr lang="ru-RU" sz="2000" dirty="0" err="1"/>
              <a:t>повідомлення-рішення</a:t>
            </a:r>
            <a:r>
              <a:rPr lang="ru-RU" sz="2000" dirty="0"/>
              <a:t>, </a:t>
            </a:r>
          </a:p>
          <a:p>
            <a:pPr marL="342900" indent="-342900">
              <a:buAutoNum type="arabicParenR"/>
            </a:pPr>
            <a:endParaRPr lang="ru-RU" sz="2000" dirty="0"/>
          </a:p>
          <a:p>
            <a:pPr algn="ctr"/>
            <a:r>
              <a:rPr lang="ru-RU" sz="2000" dirty="0">
                <a:solidFill>
                  <a:srgbClr val="FF0000"/>
                </a:solidFill>
              </a:rPr>
              <a:t>в </a:t>
            </a:r>
            <a:r>
              <a:rPr lang="ru-RU" sz="2000" dirty="0" err="1">
                <a:solidFill>
                  <a:srgbClr val="FF0000"/>
                </a:solidFill>
              </a:rPr>
              <a:t>яких</a:t>
            </a:r>
            <a:r>
              <a:rPr lang="ru-RU" sz="2000" dirty="0">
                <a:solidFill>
                  <a:srgbClr val="FF0000"/>
                </a:solidFill>
              </a:rPr>
              <a:t> </a:t>
            </a:r>
            <a:r>
              <a:rPr lang="ru-RU" sz="2000" dirty="0" err="1">
                <a:solidFill>
                  <a:srgbClr val="FF0000"/>
                </a:solidFill>
              </a:rPr>
              <a:t>вимагається</a:t>
            </a:r>
            <a:r>
              <a:rPr lang="ru-RU" sz="2000" dirty="0">
                <a:solidFill>
                  <a:srgbClr val="FF0000"/>
                </a:solidFill>
              </a:rPr>
              <a:t> </a:t>
            </a:r>
            <a:r>
              <a:rPr lang="ru-RU" sz="2000" dirty="0" err="1">
                <a:solidFill>
                  <a:srgbClr val="FF0000"/>
                </a:solidFill>
              </a:rPr>
              <a:t>повний</a:t>
            </a:r>
            <a:r>
              <a:rPr lang="ru-RU" sz="2000" dirty="0">
                <a:solidFill>
                  <a:srgbClr val="FF0000"/>
                </a:solidFill>
              </a:rPr>
              <a:t> </a:t>
            </a:r>
            <a:r>
              <a:rPr lang="ru-RU" sz="2000" dirty="0" err="1">
                <a:solidFill>
                  <a:srgbClr val="FF0000"/>
                </a:solidFill>
              </a:rPr>
              <a:t>або</a:t>
            </a:r>
            <a:r>
              <a:rPr lang="ru-RU" sz="2000" dirty="0">
                <a:solidFill>
                  <a:srgbClr val="FF0000"/>
                </a:solidFill>
              </a:rPr>
              <a:t> </a:t>
            </a:r>
            <a:r>
              <a:rPr lang="ru-RU" sz="2000" dirty="0" err="1">
                <a:solidFill>
                  <a:srgbClr val="FF0000"/>
                </a:solidFill>
              </a:rPr>
              <a:t>частковий</a:t>
            </a:r>
            <a:r>
              <a:rPr lang="ru-RU" sz="2000" dirty="0">
                <a:solidFill>
                  <a:srgbClr val="FF0000"/>
                </a:solidFill>
              </a:rPr>
              <a:t> перегляд </a:t>
            </a:r>
            <a:r>
              <a:rPr lang="ru-RU" sz="2000" dirty="0" err="1">
                <a:solidFill>
                  <a:srgbClr val="FF0000"/>
                </a:solidFill>
              </a:rPr>
              <a:t>результатів</a:t>
            </a:r>
            <a:r>
              <a:rPr lang="ru-RU" sz="2000" dirty="0">
                <a:solidFill>
                  <a:srgbClr val="FF0000"/>
                </a:solidFill>
              </a:rPr>
              <a:t> </a:t>
            </a:r>
            <a:r>
              <a:rPr lang="ru-RU" sz="2000" dirty="0" err="1">
                <a:solidFill>
                  <a:srgbClr val="FF0000"/>
                </a:solidFill>
              </a:rPr>
              <a:t>відповідної</a:t>
            </a:r>
            <a:r>
              <a:rPr lang="ru-RU" sz="2000" dirty="0">
                <a:solidFill>
                  <a:srgbClr val="FF0000"/>
                </a:solidFill>
              </a:rPr>
              <a:t> </a:t>
            </a:r>
            <a:r>
              <a:rPr lang="ru-RU" sz="2000" dirty="0" err="1">
                <a:solidFill>
                  <a:srgbClr val="FF0000"/>
                </a:solidFill>
              </a:rPr>
              <a:t>перевірки</a:t>
            </a:r>
            <a:r>
              <a:rPr lang="ru-RU" sz="2000" dirty="0">
                <a:solidFill>
                  <a:srgbClr val="FF0000"/>
                </a:solidFill>
              </a:rPr>
              <a:t> </a:t>
            </a:r>
            <a:r>
              <a:rPr lang="ru-RU" sz="2000" dirty="0" err="1">
                <a:solidFill>
                  <a:srgbClr val="FF0000"/>
                </a:solidFill>
              </a:rPr>
              <a:t>або</a:t>
            </a:r>
            <a:r>
              <a:rPr lang="ru-RU" sz="2000" dirty="0">
                <a:solidFill>
                  <a:srgbClr val="FF0000"/>
                </a:solidFill>
              </a:rPr>
              <a:t> </a:t>
            </a:r>
            <a:r>
              <a:rPr lang="ru-RU" sz="2000" b="1" dirty="0" err="1">
                <a:solidFill>
                  <a:srgbClr val="FF0000"/>
                </a:solidFill>
              </a:rPr>
              <a:t>скасування</a:t>
            </a:r>
            <a:r>
              <a:rPr lang="ru-RU" sz="2000" b="1" dirty="0">
                <a:solidFill>
                  <a:srgbClr val="FF0000"/>
                </a:solidFill>
              </a:rPr>
              <a:t> </a:t>
            </a:r>
            <a:r>
              <a:rPr lang="ru-RU" sz="2000" b="1" dirty="0" err="1">
                <a:solidFill>
                  <a:srgbClr val="FF0000"/>
                </a:solidFill>
              </a:rPr>
              <a:t>прийнятого</a:t>
            </a:r>
            <a:r>
              <a:rPr lang="ru-RU" sz="2000" b="1" dirty="0">
                <a:solidFill>
                  <a:srgbClr val="FF0000"/>
                </a:solidFill>
              </a:rPr>
              <a:t> за </a:t>
            </a:r>
            <a:r>
              <a:rPr lang="ru-RU" sz="2000" b="1" dirty="0" err="1">
                <a:solidFill>
                  <a:srgbClr val="FF0000"/>
                </a:solidFill>
              </a:rPr>
              <a:t>її</a:t>
            </a:r>
            <a:r>
              <a:rPr lang="ru-RU" sz="2000" b="1" dirty="0">
                <a:solidFill>
                  <a:srgbClr val="FF0000"/>
                </a:solidFill>
              </a:rPr>
              <a:t> результатами </a:t>
            </a:r>
            <a:r>
              <a:rPr lang="ru-RU" sz="2000" b="1" dirty="0" err="1">
                <a:solidFill>
                  <a:srgbClr val="FF0000"/>
                </a:solidFill>
              </a:rPr>
              <a:t>податкового</a:t>
            </a:r>
            <a:r>
              <a:rPr lang="ru-RU" sz="2000" b="1" dirty="0">
                <a:solidFill>
                  <a:srgbClr val="FF0000"/>
                </a:solidFill>
              </a:rPr>
              <a:t> </a:t>
            </a:r>
            <a:r>
              <a:rPr lang="ru-RU" sz="2000" b="1" dirty="0" err="1">
                <a:solidFill>
                  <a:srgbClr val="FF0000"/>
                </a:solidFill>
              </a:rPr>
              <a:t>повідомлення-рішення</a:t>
            </a:r>
            <a:r>
              <a:rPr lang="ru-RU" sz="2000" b="1" dirty="0">
                <a:solidFill>
                  <a:srgbClr val="FF0000"/>
                </a:solidFill>
              </a:rPr>
              <a:t> у </a:t>
            </a:r>
            <a:r>
              <a:rPr lang="ru-RU" sz="2000" b="1" dirty="0" err="1">
                <a:solidFill>
                  <a:srgbClr val="FF0000"/>
                </a:solidFill>
              </a:rPr>
              <a:t>разі</a:t>
            </a:r>
            <a:r>
              <a:rPr lang="ru-RU" sz="2000" dirty="0">
                <a:solidFill>
                  <a:srgbClr val="FF0000"/>
                </a:solidFill>
              </a:rPr>
              <a:t>, коли </a:t>
            </a:r>
            <a:r>
              <a:rPr lang="ru-RU" sz="2000" dirty="0" err="1">
                <a:solidFill>
                  <a:srgbClr val="FF0000"/>
                </a:solidFill>
              </a:rPr>
              <a:t>платник</a:t>
            </a:r>
            <a:r>
              <a:rPr lang="ru-RU" sz="2000" dirty="0">
                <a:solidFill>
                  <a:srgbClr val="FF0000"/>
                </a:solidFill>
              </a:rPr>
              <a:t> </a:t>
            </a:r>
            <a:r>
              <a:rPr lang="ru-RU" sz="2000" dirty="0" err="1">
                <a:solidFill>
                  <a:srgbClr val="FF0000"/>
                </a:solidFill>
              </a:rPr>
              <a:t>податків</a:t>
            </a:r>
            <a:r>
              <a:rPr lang="ru-RU" sz="2000" dirty="0">
                <a:solidFill>
                  <a:srgbClr val="FF0000"/>
                </a:solidFill>
              </a:rPr>
              <a:t> у </a:t>
            </a:r>
            <a:r>
              <a:rPr lang="ru-RU" sz="2000" dirty="0" err="1">
                <a:solidFill>
                  <a:srgbClr val="FF0000"/>
                </a:solidFill>
              </a:rPr>
              <a:t>своїй</a:t>
            </a:r>
            <a:r>
              <a:rPr lang="ru-RU" sz="2000" dirty="0">
                <a:solidFill>
                  <a:srgbClr val="FF0000"/>
                </a:solidFill>
              </a:rPr>
              <a:t> </a:t>
            </a:r>
            <a:r>
              <a:rPr lang="ru-RU" sz="2000" dirty="0" err="1">
                <a:solidFill>
                  <a:srgbClr val="FF0000"/>
                </a:solidFill>
              </a:rPr>
              <a:t>скарзі</a:t>
            </a:r>
            <a:r>
              <a:rPr lang="ru-RU" sz="2000" dirty="0">
                <a:solidFill>
                  <a:srgbClr val="FF0000"/>
                </a:solidFill>
              </a:rPr>
              <a:t> (</a:t>
            </a:r>
            <a:r>
              <a:rPr lang="ru-RU" sz="2000" dirty="0" err="1">
                <a:solidFill>
                  <a:srgbClr val="FF0000"/>
                </a:solidFill>
              </a:rPr>
              <a:t>запереченнях</a:t>
            </a:r>
            <a:r>
              <a:rPr lang="ru-RU" sz="2000" dirty="0">
                <a:solidFill>
                  <a:srgbClr val="FF0000"/>
                </a:solidFill>
              </a:rPr>
              <a:t>) </a:t>
            </a:r>
            <a:r>
              <a:rPr lang="ru-RU" sz="2000" dirty="0" err="1">
                <a:solidFill>
                  <a:srgbClr val="FF0000"/>
                </a:solidFill>
              </a:rPr>
              <a:t>посилається</a:t>
            </a:r>
            <a:r>
              <a:rPr lang="ru-RU" sz="2000" dirty="0">
                <a:solidFill>
                  <a:srgbClr val="FF0000"/>
                </a:solidFill>
              </a:rPr>
              <a:t> на </a:t>
            </a:r>
            <a:r>
              <a:rPr lang="ru-RU" sz="2000" dirty="0" err="1">
                <a:solidFill>
                  <a:srgbClr val="FF0000"/>
                </a:solidFill>
              </a:rPr>
              <a:t>обставини</a:t>
            </a:r>
            <a:r>
              <a:rPr lang="ru-RU" sz="2000" dirty="0">
                <a:solidFill>
                  <a:srgbClr val="FF0000"/>
                </a:solidFill>
              </a:rPr>
              <a:t>, </a:t>
            </a:r>
            <a:r>
              <a:rPr lang="ru-RU" sz="2000" b="1" dirty="0" err="1">
                <a:solidFill>
                  <a:srgbClr val="FF0000"/>
                </a:solidFill>
              </a:rPr>
              <a:t>що</a:t>
            </a:r>
            <a:r>
              <a:rPr lang="ru-RU" sz="2000" b="1" dirty="0">
                <a:solidFill>
                  <a:srgbClr val="FF0000"/>
                </a:solidFill>
              </a:rPr>
              <a:t> не </a:t>
            </a:r>
            <a:r>
              <a:rPr lang="ru-RU" sz="2000" b="1" dirty="0" err="1">
                <a:solidFill>
                  <a:srgbClr val="FF0000"/>
                </a:solidFill>
              </a:rPr>
              <a:t>були</a:t>
            </a:r>
            <a:r>
              <a:rPr lang="ru-RU" sz="2000" b="1" dirty="0">
                <a:solidFill>
                  <a:srgbClr val="FF0000"/>
                </a:solidFill>
              </a:rPr>
              <a:t> </a:t>
            </a:r>
            <a:r>
              <a:rPr lang="ru-RU" sz="2000" b="1" dirty="0" err="1">
                <a:solidFill>
                  <a:srgbClr val="FF0000"/>
                </a:solidFill>
              </a:rPr>
              <a:t>досліджені</a:t>
            </a:r>
            <a:r>
              <a:rPr lang="ru-RU" sz="2000" b="1" dirty="0">
                <a:solidFill>
                  <a:srgbClr val="FF0000"/>
                </a:solidFill>
              </a:rPr>
              <a:t> </a:t>
            </a:r>
            <a:r>
              <a:rPr lang="ru-RU" sz="2000" b="1" dirty="0" err="1">
                <a:solidFill>
                  <a:srgbClr val="FF0000"/>
                </a:solidFill>
              </a:rPr>
              <a:t>під</a:t>
            </a:r>
            <a:r>
              <a:rPr lang="ru-RU" sz="2000" b="1" dirty="0">
                <a:solidFill>
                  <a:srgbClr val="FF0000"/>
                </a:solidFill>
              </a:rPr>
              <a:t> час </a:t>
            </a:r>
            <a:r>
              <a:rPr lang="ru-RU" sz="2000" b="1" dirty="0" err="1">
                <a:solidFill>
                  <a:srgbClr val="FF0000"/>
                </a:solidFill>
              </a:rPr>
              <a:t>перевірки</a:t>
            </a:r>
            <a:r>
              <a:rPr lang="ru-RU" sz="2000" dirty="0">
                <a:solidFill>
                  <a:srgbClr val="FF0000"/>
                </a:solidFill>
              </a:rPr>
              <a:t>, та </a:t>
            </a:r>
            <a:r>
              <a:rPr lang="ru-RU" sz="2000" dirty="0" err="1">
                <a:solidFill>
                  <a:srgbClr val="FF0000"/>
                </a:solidFill>
              </a:rPr>
              <a:t>об'єктивний</a:t>
            </a:r>
            <a:r>
              <a:rPr lang="ru-RU" sz="2000" dirty="0">
                <a:solidFill>
                  <a:srgbClr val="FF0000"/>
                </a:solidFill>
              </a:rPr>
              <a:t> </a:t>
            </a:r>
            <a:r>
              <a:rPr lang="ru-RU" sz="2000" dirty="0" err="1">
                <a:solidFill>
                  <a:srgbClr val="FF0000"/>
                </a:solidFill>
              </a:rPr>
              <a:t>їх</a:t>
            </a:r>
            <a:r>
              <a:rPr lang="ru-RU" sz="2000" dirty="0">
                <a:solidFill>
                  <a:srgbClr val="FF0000"/>
                </a:solidFill>
              </a:rPr>
              <a:t> </a:t>
            </a:r>
            <a:r>
              <a:rPr lang="ru-RU" sz="2000" dirty="0" err="1">
                <a:solidFill>
                  <a:srgbClr val="FF0000"/>
                </a:solidFill>
              </a:rPr>
              <a:t>розгляд</a:t>
            </a:r>
            <a:r>
              <a:rPr lang="ru-RU" sz="2000" dirty="0">
                <a:solidFill>
                  <a:srgbClr val="FF0000"/>
                </a:solidFill>
              </a:rPr>
              <a:t> </a:t>
            </a:r>
            <a:r>
              <a:rPr lang="ru-RU" sz="2000" dirty="0" err="1">
                <a:solidFill>
                  <a:srgbClr val="FF0000"/>
                </a:solidFill>
              </a:rPr>
              <a:t>неможливий</a:t>
            </a:r>
            <a:r>
              <a:rPr lang="ru-RU" sz="2000" dirty="0">
                <a:solidFill>
                  <a:srgbClr val="FF0000"/>
                </a:solidFill>
              </a:rPr>
              <a:t> без </a:t>
            </a:r>
            <a:r>
              <a:rPr lang="ru-RU" sz="2000" dirty="0" err="1">
                <a:solidFill>
                  <a:srgbClr val="FF0000"/>
                </a:solidFill>
              </a:rPr>
              <a:t>проведення</a:t>
            </a:r>
            <a:r>
              <a:rPr lang="ru-RU" sz="2000" dirty="0">
                <a:solidFill>
                  <a:srgbClr val="FF0000"/>
                </a:solidFill>
              </a:rPr>
              <a:t> </a:t>
            </a:r>
            <a:r>
              <a:rPr lang="ru-RU" sz="2000" dirty="0" err="1">
                <a:solidFill>
                  <a:srgbClr val="FF0000"/>
                </a:solidFill>
              </a:rPr>
              <a:t>перевірки</a:t>
            </a:r>
            <a:r>
              <a:rPr lang="ru-RU" sz="2000" dirty="0">
                <a:solidFill>
                  <a:srgbClr val="FF0000"/>
                </a:solidFill>
              </a:rPr>
              <a:t>. </a:t>
            </a:r>
            <a:r>
              <a:rPr lang="ru-RU" sz="2000" dirty="0" err="1">
                <a:solidFill>
                  <a:srgbClr val="FF0000"/>
                </a:solidFill>
              </a:rPr>
              <a:t>Така</a:t>
            </a:r>
            <a:r>
              <a:rPr lang="ru-RU" sz="2000" dirty="0">
                <a:solidFill>
                  <a:srgbClr val="FF0000"/>
                </a:solidFill>
              </a:rPr>
              <a:t> </a:t>
            </a:r>
            <a:r>
              <a:rPr lang="ru-RU" sz="2000" dirty="0" err="1">
                <a:solidFill>
                  <a:srgbClr val="FF0000"/>
                </a:solidFill>
              </a:rPr>
              <a:t>перевірка</a:t>
            </a:r>
            <a:r>
              <a:rPr lang="ru-RU" sz="2000" dirty="0">
                <a:solidFill>
                  <a:srgbClr val="FF0000"/>
                </a:solidFill>
              </a:rPr>
              <a:t> проводиться </a:t>
            </a:r>
            <a:r>
              <a:rPr lang="ru-RU" sz="2000" dirty="0" err="1">
                <a:solidFill>
                  <a:srgbClr val="FF0000"/>
                </a:solidFill>
              </a:rPr>
              <a:t>виключно</a:t>
            </a:r>
            <a:r>
              <a:rPr lang="ru-RU" sz="2000" dirty="0">
                <a:solidFill>
                  <a:srgbClr val="FF0000"/>
                </a:solidFill>
              </a:rPr>
              <a:t> з </a:t>
            </a:r>
            <a:r>
              <a:rPr lang="ru-RU" sz="2000" dirty="0" err="1">
                <a:solidFill>
                  <a:srgbClr val="FF0000"/>
                </a:solidFill>
              </a:rPr>
              <a:t>питань</a:t>
            </a:r>
            <a:r>
              <a:rPr lang="ru-RU" sz="2000" dirty="0">
                <a:solidFill>
                  <a:srgbClr val="FF0000"/>
                </a:solidFill>
              </a:rPr>
              <a:t>, </a:t>
            </a:r>
            <a:r>
              <a:rPr lang="ru-RU" sz="2000" dirty="0" err="1">
                <a:solidFill>
                  <a:srgbClr val="FF0000"/>
                </a:solidFill>
              </a:rPr>
              <a:t>що</a:t>
            </a:r>
            <a:r>
              <a:rPr lang="ru-RU" sz="2000" dirty="0">
                <a:solidFill>
                  <a:srgbClr val="FF0000"/>
                </a:solidFill>
              </a:rPr>
              <a:t> стали предметом </a:t>
            </a:r>
            <a:r>
              <a:rPr lang="ru-RU" sz="2000" dirty="0" err="1">
                <a:solidFill>
                  <a:srgbClr val="FF0000"/>
                </a:solidFill>
              </a:rPr>
              <a:t>оскарження</a:t>
            </a:r>
            <a:r>
              <a:rPr lang="ru-RU" sz="2000" dirty="0">
                <a:solidFill>
                  <a:srgbClr val="FF0000"/>
                </a:solidFill>
              </a:rPr>
              <a:t>.</a:t>
            </a:r>
          </a:p>
        </p:txBody>
      </p:sp>
    </p:spTree>
    <p:extLst>
      <p:ext uri="{BB962C8B-B14F-4D97-AF65-F5344CB8AC3E}">
        <p14:creationId xmlns:p14="http://schemas.microsoft.com/office/powerpoint/2010/main" val="71384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55</a:t>
            </a:fld>
            <a:endParaRPr lang="ru-RU" dirty="0">
              <a:solidFill>
                <a:srgbClr val="007832"/>
              </a:solidFill>
            </a:endParaRPr>
          </a:p>
        </p:txBody>
      </p:sp>
      <p:sp>
        <p:nvSpPr>
          <p:cNvPr id="5" name="Заголовок 1"/>
          <p:cNvSpPr txBox="1">
            <a:spLocks/>
          </p:cNvSpPr>
          <p:nvPr/>
        </p:nvSpPr>
        <p:spPr>
          <a:xfrm>
            <a:off x="1952148" y="453983"/>
            <a:ext cx="8431568" cy="74250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uk-UA" sz="2769" b="1" dirty="0">
                <a:solidFill>
                  <a:srgbClr val="007832"/>
                </a:solidFill>
              </a:rPr>
              <a:t>Відмінності правильного оскарження результатів перевірки від неправильного</a:t>
            </a:r>
            <a:endParaRPr lang="ru-RU" sz="2769" dirty="0">
              <a:solidFill>
                <a:srgbClr val="007832"/>
              </a:solidFill>
            </a:endParaRPr>
          </a:p>
        </p:txBody>
      </p:sp>
      <p:graphicFrame>
        <p:nvGraphicFramePr>
          <p:cNvPr id="3" name="Таблица 2"/>
          <p:cNvGraphicFramePr>
            <a:graphicFrameLocks noGrp="1"/>
          </p:cNvGraphicFramePr>
          <p:nvPr/>
        </p:nvGraphicFramePr>
        <p:xfrm>
          <a:off x="2111174" y="1273582"/>
          <a:ext cx="8272542" cy="4763907"/>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254955">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504827">
                <a:tc>
                  <a:txBody>
                    <a:bodyPr/>
                    <a:lstStyle/>
                    <a:p>
                      <a:pPr marL="0" indent="0" algn="ctr">
                        <a:spcAft>
                          <a:spcPts val="0"/>
                        </a:spcAft>
                      </a:pPr>
                      <a:r>
                        <a:rPr lang="uk-UA" sz="1800" dirty="0">
                          <a:effectLst/>
                        </a:rPr>
                        <a:t>Заперечення</a:t>
                      </a:r>
                      <a:endParaRPr lang="ru-RU" sz="1800" dirty="0">
                        <a:effectLst/>
                      </a:endParaRPr>
                    </a:p>
                    <a:p>
                      <a:pPr marL="0" indent="0" algn="ctr">
                        <a:spcAft>
                          <a:spcPts val="0"/>
                        </a:spcAft>
                      </a:pPr>
                      <a:r>
                        <a:rPr lang="uk-UA" sz="1800" dirty="0">
                          <a:effectLst/>
                        </a:rPr>
                        <a:t>на акт перевірки.</a:t>
                      </a:r>
                      <a:endParaRPr lang="ru-RU" sz="1800" dirty="0">
                        <a:effectLst/>
                      </a:endParaRPr>
                    </a:p>
                    <a:p>
                      <a:pPr marL="0" indent="0" algn="ctr">
                        <a:spcAft>
                          <a:spcPts val="0"/>
                        </a:spcAft>
                      </a:pPr>
                      <a:r>
                        <a:rPr lang="uk-UA" sz="1800" dirty="0">
                          <a:effectLst/>
                        </a:rPr>
                        <a:t>Ст.86 ПКУ</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just">
                        <a:spcAft>
                          <a:spcPts val="0"/>
                        </a:spcAft>
                      </a:pPr>
                      <a:r>
                        <a:rPr lang="uk-UA" sz="1500" dirty="0">
                          <a:effectLst/>
                        </a:rPr>
                        <a:t>Подавати в строк </a:t>
                      </a:r>
                      <a:r>
                        <a:rPr lang="uk-UA" sz="1500" b="1" dirty="0">
                          <a:effectLst/>
                        </a:rPr>
                        <a:t>(10 робочих днів з дня, наступного за днем отримання акту перевірки) </a:t>
                      </a:r>
                      <a:r>
                        <a:rPr lang="uk-UA" sz="1500" dirty="0">
                          <a:effectLst/>
                        </a:rPr>
                        <a:t>чіткі обґрунтовані заперечення з усіх питань, з якими не згодні, та з доданням документів, які не були враховані контролюючим органом в акті перевірки та/або які спростовують висновку акту перевірки (п.86.7 ст.86 ПКУ).</a:t>
                      </a:r>
                      <a:endParaRPr lang="ru-RU" sz="700" dirty="0">
                        <a:effectLst/>
                      </a:endParaRPr>
                    </a:p>
                    <a:p>
                      <a:pPr marL="0" indent="0" algn="just">
                        <a:spcAft>
                          <a:spcPts val="0"/>
                        </a:spcAft>
                      </a:pPr>
                      <a:r>
                        <a:rPr lang="uk-UA" sz="700" dirty="0">
                          <a:effectLst/>
                        </a:rPr>
                        <a:t> </a:t>
                      </a:r>
                      <a:endParaRPr lang="ru-RU" sz="700" dirty="0">
                        <a:effectLst/>
                      </a:endParaRPr>
                    </a:p>
                    <a:p>
                      <a:pPr algn="just">
                        <a:lnSpc>
                          <a:spcPct val="107000"/>
                        </a:lnSpc>
                        <a:spcAft>
                          <a:spcPts val="0"/>
                        </a:spcAft>
                      </a:pPr>
                      <a:r>
                        <a:rPr lang="uk-UA" sz="1400" dirty="0">
                          <a:effectLst/>
                        </a:rPr>
                        <a:t>Пам’ятати, що у разі, коли платник податків у своїх запереченнях посилається на обставини, що не були досліджені під час перевірки, та об'єктивний їх розгляд неможливий без проведення перевірки то контролюючий орган може призначити </a:t>
                      </a:r>
                      <a:r>
                        <a:rPr lang="uk-UA" sz="1400" b="1" dirty="0">
                          <a:solidFill>
                            <a:srgbClr val="FF0000"/>
                          </a:solidFill>
                          <a:effectLst/>
                        </a:rPr>
                        <a:t>позапланову перевірку з питань, що стали предметом оскарження</a:t>
                      </a:r>
                      <a:r>
                        <a:rPr lang="uk-UA" sz="1400" b="1" baseline="0" dirty="0">
                          <a:effectLst/>
                        </a:rPr>
                        <a:t> </a:t>
                      </a:r>
                      <a:r>
                        <a:rPr lang="uk-UA" sz="1400" dirty="0">
                          <a:effectLst/>
                        </a:rPr>
                        <a:t>(пп.78.1.5 ПКУ). </a:t>
                      </a:r>
                      <a:endParaRPr lang="ru-RU" sz="1400" dirty="0">
                        <a:effectLst/>
                      </a:endParaRPr>
                    </a:p>
                    <a:p>
                      <a:pPr marL="457200" indent="450215" algn="just">
                        <a:spcAft>
                          <a:spcPts val="0"/>
                        </a:spcAft>
                      </a:pPr>
                      <a:r>
                        <a:rPr lang="ru-RU" sz="1700" dirty="0">
                          <a:effectLst/>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lgn="just">
                        <a:spcAft>
                          <a:spcPts val="0"/>
                        </a:spcAft>
                      </a:pPr>
                      <a:r>
                        <a:rPr lang="uk-UA" sz="1700" dirty="0">
                          <a:effectLst/>
                        </a:rPr>
                        <a:t>Порушувати строки подання заперечень – таке заперечення буде залишене без розгляду.</a:t>
                      </a:r>
                      <a:endParaRPr lang="ru-RU" sz="1700" dirty="0">
                        <a:effectLst/>
                      </a:endParaRPr>
                    </a:p>
                    <a:p>
                      <a:pPr marL="0" indent="0" algn="just">
                        <a:spcAft>
                          <a:spcPts val="0"/>
                        </a:spcAft>
                      </a:pPr>
                      <a:r>
                        <a:rPr lang="uk-UA" sz="1700" dirty="0">
                          <a:effectLst/>
                        </a:rPr>
                        <a:t> </a:t>
                      </a:r>
                      <a:endParaRPr lang="ru-RU" sz="1700" dirty="0">
                        <a:effectLst/>
                      </a:endParaRPr>
                    </a:p>
                    <a:p>
                      <a:pPr marL="0" indent="0" algn="just">
                        <a:spcAft>
                          <a:spcPts val="0"/>
                        </a:spcAft>
                      </a:pPr>
                      <a:r>
                        <a:rPr lang="uk-UA" sz="1700" dirty="0">
                          <a:effectLst/>
                        </a:rPr>
                        <a:t>Перевірити визначені в акті відсутні документи та за можливості надати їх</a:t>
                      </a:r>
                    </a:p>
                    <a:p>
                      <a:pPr marL="457200" indent="450215" algn="just">
                        <a:spcAft>
                          <a:spcPts val="0"/>
                        </a:spcAft>
                      </a:pPr>
                      <a:r>
                        <a:rPr lang="uk-UA" sz="1700" dirty="0">
                          <a:effectLst/>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298919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56</a:t>
            </a:fld>
            <a:endParaRPr lang="ru-RU" dirty="0">
              <a:solidFill>
                <a:srgbClr val="007832"/>
              </a:solidFill>
            </a:endParaRPr>
          </a:p>
        </p:txBody>
      </p:sp>
      <p:graphicFrame>
        <p:nvGraphicFramePr>
          <p:cNvPr id="3" name="Таблица 2"/>
          <p:cNvGraphicFramePr>
            <a:graphicFrameLocks noGrp="1"/>
          </p:cNvGraphicFramePr>
          <p:nvPr/>
        </p:nvGraphicFramePr>
        <p:xfrm>
          <a:off x="2111174" y="765314"/>
          <a:ext cx="8272542" cy="4905342"/>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56316">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549026">
                <a:tc>
                  <a:txBody>
                    <a:bodyPr/>
                    <a:lstStyle/>
                    <a:p>
                      <a:pPr algn="ctr"/>
                      <a:r>
                        <a:rPr lang="uk-UA" sz="1600" b="1" kern="1200" dirty="0">
                          <a:solidFill>
                            <a:schemeClr val="tx1"/>
                          </a:solidFill>
                          <a:effectLst/>
                          <a:latin typeface="+mn-lt"/>
                          <a:ea typeface="+mn-ea"/>
                          <a:cs typeface="+mn-cs"/>
                        </a:rPr>
                        <a:t>Адміністративне оскарження. </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Ст. 56 ПКУ,</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Порядок оформлення і подання скарг платниками податків та їх розгляду контролюючими органами, затверджений наказом Мінфіну від </a:t>
                      </a:r>
                      <a:r>
                        <a:rPr lang="ru-RU" sz="1600" b="1" kern="1200" dirty="0">
                          <a:solidFill>
                            <a:schemeClr val="tx1"/>
                          </a:solidFill>
                          <a:effectLst/>
                          <a:latin typeface="+mn-lt"/>
                          <a:ea typeface="+mn-ea"/>
                          <a:cs typeface="+mn-cs"/>
                        </a:rPr>
                        <a:t>21.10.2015 </a:t>
                      </a:r>
                    </a:p>
                    <a:p>
                      <a:pPr algn="ctr"/>
                      <a:r>
                        <a:rPr lang="ru-RU" sz="1600" b="1" kern="1200" dirty="0">
                          <a:solidFill>
                            <a:schemeClr val="tx1"/>
                          </a:solidFill>
                          <a:effectLst/>
                          <a:latin typeface="+mn-lt"/>
                          <a:ea typeface="+mn-ea"/>
                          <a:cs typeface="+mn-cs"/>
                        </a:rPr>
                        <a:t>№ 916</a:t>
                      </a:r>
                      <a:r>
                        <a:rPr lang="uk-UA" sz="1600" b="1" kern="1200" dirty="0">
                          <a:solidFill>
                            <a:schemeClr val="tx1"/>
                          </a:solidFill>
                          <a:effectLst/>
                          <a:latin typeface="+mn-lt"/>
                          <a:ea typeface="+mn-ea"/>
                          <a:cs typeface="+mn-cs"/>
                        </a:rPr>
                        <a:t> (далі – Порядок)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mj-lt"/>
                        <a:buAutoNum type="arabicPeriod"/>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Оскаржувати рішення контролюючих органів в строк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протягом 10 робочих днів, що настають за днем отримання платником податків податкового повідомлення-рішення або іншого рішення контролюючого органу, що оскаржується</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0"/>
                        </a:spcAft>
                        <a:buFont typeface="+mj-lt"/>
                        <a:buAutoNum type="arabicPeriod"/>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Правильно формулювати прохальну частину: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скасувати</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відповідне рішення.</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AutoNum type="arabicPeriod"/>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AutoNum type="arabicPeriod"/>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Порушувати строки оскарження, звертатися до некомпетентних органів.</a:t>
                      </a:r>
                    </a:p>
                    <a:p>
                      <a:pPr marL="342900" indent="-342900" algn="just">
                        <a:lnSpc>
                          <a:spcPct val="107000"/>
                        </a:lnSpc>
                        <a:spcAft>
                          <a:spcPts val="0"/>
                        </a:spcAft>
                        <a:buAutoNum type="arabicPeriod"/>
                      </a:pP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В такому разі скарга буде залишена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без розгляду. </a:t>
                      </a:r>
                    </a:p>
                    <a:p>
                      <a:pPr marL="0" indent="0" algn="just">
                        <a:spcAft>
                          <a:spcPts val="0"/>
                        </a:spcAft>
                      </a:pP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700" b="1"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Можливість після цього усунути недоліки скарги та/або  подати її повторно – відсутні!</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2897322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57</a:t>
            </a:fld>
            <a:endParaRPr lang="ru-RU" dirty="0">
              <a:solidFill>
                <a:srgbClr val="007832"/>
              </a:solidFill>
            </a:endParaRPr>
          </a:p>
        </p:txBody>
      </p:sp>
      <p:graphicFrame>
        <p:nvGraphicFramePr>
          <p:cNvPr id="3" name="Таблица 2"/>
          <p:cNvGraphicFramePr>
            <a:graphicFrameLocks noGrp="1"/>
          </p:cNvGraphicFramePr>
          <p:nvPr/>
        </p:nvGraphicFramePr>
        <p:xfrm>
          <a:off x="2111174" y="649714"/>
          <a:ext cx="8272542" cy="5192339"/>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15773">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876566">
                <a:tc>
                  <a:txBody>
                    <a:bodyPr/>
                    <a:lstStyle/>
                    <a:p>
                      <a:pPr algn="ctr"/>
                      <a:r>
                        <a:rPr lang="uk-UA" sz="1600" b="1" kern="1200" dirty="0">
                          <a:solidFill>
                            <a:schemeClr val="tx1"/>
                          </a:solidFill>
                          <a:effectLst/>
                          <a:latin typeface="+mn-lt"/>
                          <a:ea typeface="+mn-ea"/>
                          <a:cs typeface="+mn-cs"/>
                        </a:rPr>
                        <a:t>Адміністративне оскарження. </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Ст. 56 ПКУ,</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Порядок оформлення і подання скарг платниками податків та їх розгляду контролюючими органами, затверджений наказом Мінфіну від </a:t>
                      </a:r>
                      <a:r>
                        <a:rPr lang="ru-RU" sz="1600" b="1" kern="1200" dirty="0">
                          <a:solidFill>
                            <a:schemeClr val="tx1"/>
                          </a:solidFill>
                          <a:effectLst/>
                          <a:latin typeface="+mn-lt"/>
                          <a:ea typeface="+mn-ea"/>
                          <a:cs typeface="+mn-cs"/>
                        </a:rPr>
                        <a:t>21.10.2015 </a:t>
                      </a:r>
                    </a:p>
                    <a:p>
                      <a:pPr algn="ctr"/>
                      <a:r>
                        <a:rPr lang="ru-RU" sz="1600" b="1" kern="1200" dirty="0">
                          <a:solidFill>
                            <a:schemeClr val="tx1"/>
                          </a:solidFill>
                          <a:effectLst/>
                          <a:latin typeface="+mn-lt"/>
                          <a:ea typeface="+mn-ea"/>
                          <a:cs typeface="+mn-cs"/>
                        </a:rPr>
                        <a:t>№ 916</a:t>
                      </a:r>
                      <a:r>
                        <a:rPr lang="uk-UA" sz="1600" b="1" kern="1200" dirty="0">
                          <a:solidFill>
                            <a:schemeClr val="tx1"/>
                          </a:solidFill>
                          <a:effectLst/>
                          <a:latin typeface="+mn-lt"/>
                          <a:ea typeface="+mn-ea"/>
                          <a:cs typeface="+mn-cs"/>
                        </a:rPr>
                        <a:t> (далі – Порядок)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2"/>
                      </a:pPr>
                      <a:endParaRPr lang="uk-UA" sz="1700" b="1"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mj-lt"/>
                        <a:buAutoNum type="arabicPeriod" startAt="2"/>
                      </a:pPr>
                      <a:r>
                        <a:rPr lang="uk-UA" sz="1600" b="1" dirty="0">
                          <a:effectLst/>
                          <a:latin typeface="Calibri Light" panose="020F0302020204030204" pitchFamily="34" charset="0"/>
                          <a:ea typeface="Calibri" panose="020F0502020204030204" pitchFamily="34" charset="0"/>
                          <a:cs typeface="Times New Roman" panose="02020603050405020304" pitchFamily="18" charset="0"/>
                        </a:rPr>
                        <a:t>Детально</a:t>
                      </a:r>
                      <a:r>
                        <a:rPr lang="uk-UA" sz="1600" dirty="0">
                          <a:effectLst/>
                          <a:latin typeface="Calibri Light" panose="020F0302020204030204" pitchFamily="34" charset="0"/>
                          <a:ea typeface="Calibri" panose="020F0502020204030204" pitchFamily="34" charset="0"/>
                          <a:cs typeface="Times New Roman" panose="02020603050405020304" pitchFamily="18" charset="0"/>
                        </a:rPr>
                        <a:t> описати в чому протиправність оскаржуваного рішення та які процедурні порушення допустив контролюючий орган.</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effectLst/>
                          <a:latin typeface="Calibri" panose="020F0502020204030204" pitchFamily="34"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effectLst/>
                          <a:latin typeface="Calibri Light" panose="020F0302020204030204" pitchFamily="34" charset="0"/>
                          <a:ea typeface="Calibri" panose="020F0502020204030204" pitchFamily="34" charset="0"/>
                          <a:cs typeface="Times New Roman" panose="02020603050405020304" pitchFamily="18" charset="0"/>
                        </a:rPr>
                        <a:t>Пам’ятати, що у разі, коли платник податків у своїй скарзі посилається на обставини, що </a:t>
                      </a:r>
                      <a:r>
                        <a:rPr lang="uk-UA" sz="1600" b="1" dirty="0">
                          <a:effectLst/>
                          <a:latin typeface="Calibri Light" panose="020F0302020204030204" pitchFamily="34" charset="0"/>
                          <a:ea typeface="Calibri" panose="020F0502020204030204" pitchFamily="34" charset="0"/>
                          <a:cs typeface="Times New Roman" panose="02020603050405020304" pitchFamily="18" charset="0"/>
                        </a:rPr>
                        <a:t>не були досліджені під час перевірки</a:t>
                      </a:r>
                      <a:r>
                        <a:rPr lang="uk-UA" sz="1600" dirty="0">
                          <a:effectLst/>
                          <a:latin typeface="Calibri Light" panose="020F0302020204030204" pitchFamily="34" charset="0"/>
                          <a:ea typeface="Calibri" panose="020F0502020204030204" pitchFamily="34" charset="0"/>
                          <a:cs typeface="Times New Roman" panose="02020603050405020304" pitchFamily="18" charset="0"/>
                        </a:rPr>
                        <a:t>, та об'єктивний їх розгляд неможливий без проведення перевірки то ДФС України своїм наказом може призначити </a:t>
                      </a:r>
                      <a:r>
                        <a:rPr lang="uk-UA" sz="1600" b="1" dirty="0">
                          <a:effectLst/>
                          <a:latin typeface="Calibri Light" panose="020F0302020204030204" pitchFamily="34" charset="0"/>
                          <a:ea typeface="Calibri" panose="020F0502020204030204" pitchFamily="34" charset="0"/>
                          <a:cs typeface="Times New Roman" panose="02020603050405020304" pitchFamily="18" charset="0"/>
                        </a:rPr>
                        <a:t>позапланову перевірку</a:t>
                      </a:r>
                      <a:r>
                        <a:rPr lang="uk-UA" sz="1600" dirty="0">
                          <a:effectLst/>
                          <a:latin typeface="Calibri Light" panose="020F0302020204030204" pitchFamily="34" charset="0"/>
                          <a:ea typeface="Calibri" panose="020F0502020204030204" pitchFamily="34" charset="0"/>
                          <a:cs typeface="Times New Roman" panose="02020603050405020304" pitchFamily="18" charset="0"/>
                        </a:rPr>
                        <a:t> з питань, що стали предметом оскарження (пп.78.1.5 ПКУ).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2"/>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mj-lt"/>
                        <a:buAutoNum type="arabicPeriod" startAt="2"/>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Формально описувати аргументи скарги, не просити взяти особисту участь у розгляді матеріалів скарги.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190391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58</a:t>
            </a:fld>
            <a:endParaRPr lang="ru-RU" dirty="0">
              <a:solidFill>
                <a:srgbClr val="007832"/>
              </a:solidFill>
            </a:endParaRPr>
          </a:p>
        </p:txBody>
      </p:sp>
      <p:graphicFrame>
        <p:nvGraphicFramePr>
          <p:cNvPr id="3" name="Таблица 2"/>
          <p:cNvGraphicFramePr>
            <a:graphicFrameLocks noGrp="1"/>
          </p:cNvGraphicFramePr>
          <p:nvPr/>
        </p:nvGraphicFramePr>
        <p:xfrm>
          <a:off x="2111174" y="649712"/>
          <a:ext cx="8272542" cy="5057642"/>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46148">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711494">
                <a:tc>
                  <a:txBody>
                    <a:bodyPr/>
                    <a:lstStyle/>
                    <a:p>
                      <a:pPr algn="ctr"/>
                      <a:r>
                        <a:rPr lang="uk-UA" sz="1600" b="1" kern="1200" dirty="0">
                          <a:solidFill>
                            <a:schemeClr val="tx1"/>
                          </a:solidFill>
                          <a:effectLst/>
                          <a:latin typeface="+mn-lt"/>
                          <a:ea typeface="+mn-ea"/>
                          <a:cs typeface="+mn-cs"/>
                        </a:rPr>
                        <a:t>Адміністративне оскарження. </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Ст. 56 ПКУ,</a:t>
                      </a:r>
                      <a:endParaRPr lang="ru-RU" sz="1600" b="1" kern="1200" dirty="0">
                        <a:solidFill>
                          <a:schemeClr val="tx1"/>
                        </a:solidFill>
                        <a:effectLst/>
                        <a:latin typeface="+mn-lt"/>
                        <a:ea typeface="+mn-ea"/>
                        <a:cs typeface="+mn-cs"/>
                      </a:endParaRPr>
                    </a:p>
                    <a:p>
                      <a:pPr algn="ctr"/>
                      <a:r>
                        <a:rPr lang="uk-UA" sz="1600" b="1" kern="1200" dirty="0">
                          <a:solidFill>
                            <a:schemeClr val="tx1"/>
                          </a:solidFill>
                          <a:effectLst/>
                          <a:latin typeface="+mn-lt"/>
                          <a:ea typeface="+mn-ea"/>
                          <a:cs typeface="+mn-cs"/>
                        </a:rPr>
                        <a:t>Порядок оформлення і подання скарг платниками податків та їх розгляду контролюючими органами, затверджений наказом Мінфіну від </a:t>
                      </a:r>
                      <a:r>
                        <a:rPr lang="ru-RU" sz="1600" b="1" kern="1200" dirty="0">
                          <a:solidFill>
                            <a:schemeClr val="tx1"/>
                          </a:solidFill>
                          <a:effectLst/>
                          <a:latin typeface="+mn-lt"/>
                          <a:ea typeface="+mn-ea"/>
                          <a:cs typeface="+mn-cs"/>
                        </a:rPr>
                        <a:t>21.10.2015 </a:t>
                      </a:r>
                    </a:p>
                    <a:p>
                      <a:pPr algn="ctr"/>
                      <a:r>
                        <a:rPr lang="ru-RU" sz="1600" b="1" kern="1200" dirty="0">
                          <a:solidFill>
                            <a:schemeClr val="tx1"/>
                          </a:solidFill>
                          <a:effectLst/>
                          <a:latin typeface="+mn-lt"/>
                          <a:ea typeface="+mn-ea"/>
                          <a:cs typeface="+mn-cs"/>
                        </a:rPr>
                        <a:t>№ 916</a:t>
                      </a:r>
                      <a:r>
                        <a:rPr lang="uk-UA" sz="1600" b="1" kern="1200" dirty="0">
                          <a:solidFill>
                            <a:schemeClr val="tx1"/>
                          </a:solidFill>
                          <a:effectLst/>
                          <a:latin typeface="+mn-lt"/>
                          <a:ea typeface="+mn-ea"/>
                          <a:cs typeface="+mn-cs"/>
                        </a:rPr>
                        <a:t> (далі – Порядок)</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just">
                        <a:lnSpc>
                          <a:spcPct val="107000"/>
                        </a:lnSpc>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Розглянути питання про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відкритий розгляд скарги</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(для цього одночасно зі скаргою подається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спеціальне клопотання</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згідно з Порядком) за участі представника бізнес-омбудсмена, засобів масової інформації.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Як показує практика у разі кричущої неправомірності рішень контролюючих органів, залучення цих організації може посприяти розгляду скарги на користь платника податків.</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0215"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just" defTabSz="742950" rtl="0" eaLnBrk="1" fontAlgn="auto" latinLnBrk="0" hangingPunct="1">
                        <a:lnSpc>
                          <a:spcPct val="107000"/>
                        </a:lnSpc>
                        <a:spcBef>
                          <a:spcPts val="0"/>
                        </a:spcBef>
                        <a:spcAft>
                          <a:spcPts val="0"/>
                        </a:spcAft>
                        <a:buClrTx/>
                        <a:buSzTx/>
                        <a:buFont typeface="+mj-lt"/>
                        <a:buNone/>
                        <a:tabLst/>
                        <a:defRPr/>
                      </a:pPr>
                      <a:endParaRPr lang="uk-UA" sz="1700" i="1"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just" defTabSz="742950" rtl="0" eaLnBrk="1" fontAlgn="auto" latinLnBrk="0" hangingPunct="1">
                        <a:lnSpc>
                          <a:spcPct val="107000"/>
                        </a:lnSpc>
                        <a:spcBef>
                          <a:spcPts val="0"/>
                        </a:spcBef>
                        <a:spcAft>
                          <a:spcPts val="0"/>
                        </a:spcAft>
                        <a:buClrTx/>
                        <a:buSzTx/>
                        <a:buFont typeface="+mj-lt"/>
                        <a:buNone/>
                        <a:tabLst/>
                        <a:defRPr/>
                      </a:pPr>
                      <a:r>
                        <a:rPr lang="uk-UA" sz="1700" i="1" dirty="0">
                          <a:effectLst/>
                          <a:latin typeface="Calibri Light" panose="020F0302020204030204" pitchFamily="34" charset="0"/>
                          <a:ea typeface="Calibri" panose="020F0502020204030204" pitchFamily="34" charset="0"/>
                          <a:cs typeface="Times New Roman" panose="02020603050405020304" pitchFamily="18" charset="0"/>
                        </a:rPr>
                        <a:t>Співробітники органу, що розглядає скаргу, здебільшого </a:t>
                      </a:r>
                      <a:r>
                        <a:rPr lang="uk-UA" sz="1700" b="1" i="1" dirty="0">
                          <a:effectLst/>
                          <a:latin typeface="Calibri Light" panose="020F0302020204030204" pitchFamily="34" charset="0"/>
                          <a:ea typeface="Calibri" panose="020F0502020204030204" pitchFamily="34" charset="0"/>
                          <a:cs typeface="Times New Roman" panose="02020603050405020304" pitchFamily="18" charset="0"/>
                        </a:rPr>
                        <a:t>не зацікавлені</a:t>
                      </a:r>
                      <a:r>
                        <a:rPr lang="uk-UA" sz="1700" i="1" dirty="0">
                          <a:effectLst/>
                          <a:latin typeface="Calibri Light" panose="020F0302020204030204" pitchFamily="34" charset="0"/>
                          <a:ea typeface="Calibri" panose="020F0502020204030204" pitchFamily="34" charset="0"/>
                          <a:cs typeface="Times New Roman" panose="02020603050405020304" pitchFamily="18" charset="0"/>
                        </a:rPr>
                        <a:t> встановити суть – тому неаргументована скарга це чудова нагода якнайшвидше підготувати проект рішення про відмову в її задоволенні.</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0"/>
                        </a:spcAft>
                        <a:buFont typeface="+mj-lt"/>
                        <a:buNone/>
                      </a:pP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2418071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59</a:t>
            </a:fld>
            <a:endParaRPr lang="ru-RU" dirty="0">
              <a:solidFill>
                <a:srgbClr val="007832"/>
              </a:solidFill>
            </a:endParaRPr>
          </a:p>
        </p:txBody>
      </p:sp>
      <p:graphicFrame>
        <p:nvGraphicFramePr>
          <p:cNvPr id="3" name="Таблица 2"/>
          <p:cNvGraphicFramePr>
            <a:graphicFrameLocks noGrp="1"/>
          </p:cNvGraphicFramePr>
          <p:nvPr/>
        </p:nvGraphicFramePr>
        <p:xfrm>
          <a:off x="2111174" y="476673"/>
          <a:ext cx="8272542" cy="5340079"/>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41125">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998954">
                <a:tc>
                  <a:txBody>
                    <a:bodyPr/>
                    <a:lstStyle/>
                    <a:p>
                      <a:pPr algn="ctr"/>
                      <a:r>
                        <a:rPr lang="uk-UA" sz="1700" b="1" kern="1200" dirty="0">
                          <a:solidFill>
                            <a:schemeClr val="tx1"/>
                          </a:solidFill>
                          <a:effectLst/>
                          <a:latin typeface="+mn-lt"/>
                          <a:ea typeface="+mn-ea"/>
                          <a:cs typeface="+mn-cs"/>
                        </a:rPr>
                        <a:t>Судове оскарження.</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ст.56 ПКУ,</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Кодекс адміністративного судочинства України (далі – КАСУ)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AutoNum type="arabicPeriod"/>
                      </a:pPr>
                      <a:r>
                        <a:rPr lang="uk-UA" sz="1500" dirty="0" err="1">
                          <a:effectLst/>
                          <a:latin typeface="Calibri Light" panose="020F0302020204030204" pitchFamily="34" charset="0"/>
                          <a:ea typeface="Calibri" panose="020F0502020204030204" pitchFamily="34" charset="0"/>
                          <a:cs typeface="Times New Roman" panose="02020603050405020304" pitchFamily="18" charset="0"/>
                        </a:rPr>
                        <a:t>Коректно</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 формулювати позовні вимоги.</a:t>
                      </a:r>
                    </a:p>
                    <a:p>
                      <a:pPr marL="0" indent="0" algn="just">
                        <a:lnSpc>
                          <a:spcPct val="107000"/>
                        </a:lnSpc>
                        <a:spcAft>
                          <a:spcPts val="0"/>
                        </a:spcAft>
                        <a:buNone/>
                      </a:pP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5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У КАСУ зазначено про вимоги, які може містити адміністративний позов.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500" i="1" dirty="0">
                          <a:effectLst/>
                          <a:latin typeface="Calibri Light" panose="020F0302020204030204" pitchFamily="34" charset="0"/>
                          <a:ea typeface="Calibri" panose="020F0502020204030204" pitchFamily="34" charset="0"/>
                          <a:cs typeface="Times New Roman" panose="02020603050405020304" pitchFamily="18" charset="0"/>
                        </a:rPr>
                        <a:t>Приклад.</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 Податкове повідомлення рішення треба просити </a:t>
                      </a:r>
                      <a:r>
                        <a:rPr lang="uk-UA" sz="1500" b="1" u="sng" dirty="0">
                          <a:effectLst/>
                          <a:latin typeface="Calibri Light" panose="020F0302020204030204" pitchFamily="34" charset="0"/>
                          <a:ea typeface="Calibri" panose="020F0502020204030204" pitchFamily="34" charset="0"/>
                          <a:cs typeface="Times New Roman" panose="02020603050405020304" pitchFamily="18" charset="0"/>
                        </a:rPr>
                        <a:t>визнати протиправним та скасувати</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a:t>
                      </a:r>
                    </a:p>
                    <a:p>
                      <a:pPr>
                        <a:lnSpc>
                          <a:spcPct val="107000"/>
                        </a:lnSpc>
                        <a:spcAft>
                          <a:spcPts val="0"/>
                        </a:spcAft>
                      </a:pP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uk-UA" sz="1500" b="1" dirty="0">
                          <a:solidFill>
                            <a:srgbClr val="00B050"/>
                          </a:solidFill>
                          <a:effectLst/>
                          <a:latin typeface="Calibri Light" panose="020F0302020204030204" pitchFamily="34" charset="0"/>
                          <a:ea typeface="Calibri" panose="020F0502020204030204" pitchFamily="34" charset="0"/>
                          <a:cs typeface="Times New Roman" panose="02020603050405020304" pitchFamily="18" charset="0"/>
                        </a:rPr>
                        <a:t>ППР вважатиметься протиправною з моменту прийняття.</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a:pPr>
                      <a:r>
                        <a:rPr lang="uk-UA" sz="1200" dirty="0">
                          <a:effectLst/>
                          <a:latin typeface="Calibri Light" panose="020F0302020204030204" pitchFamily="34" charset="0"/>
                          <a:ea typeface="Calibri" panose="020F0502020204030204" pitchFamily="34" charset="0"/>
                          <a:cs typeface="Times New Roman" panose="02020603050405020304" pitchFamily="18" charset="0"/>
                        </a:rPr>
                        <a:t>Неправильне формулювання позовних вимог. Може призвести до утруднення захисту прав навіть у разі, якщо виграти суд.</a:t>
                      </a:r>
                      <a:r>
                        <a:rPr lang="uk-UA" sz="6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6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200" i="1" dirty="0">
                          <a:effectLst/>
                          <a:latin typeface="Calibri Light" panose="020F0302020204030204" pitchFamily="34" charset="0"/>
                          <a:ea typeface="Calibri" panose="020F0502020204030204" pitchFamily="34" charset="0"/>
                          <a:cs typeface="Times New Roman" panose="02020603050405020304" pitchFamily="18" charset="0"/>
                        </a:rPr>
                        <a:t>Приклад. Визнати </a:t>
                      </a:r>
                      <a:r>
                        <a:rPr lang="uk-UA" sz="1200" b="1" i="1" dirty="0">
                          <a:effectLst/>
                          <a:latin typeface="Calibri Light" panose="020F0302020204030204" pitchFamily="34" charset="0"/>
                          <a:ea typeface="Calibri" panose="020F0502020204030204" pitchFamily="34" charset="0"/>
                          <a:cs typeface="Times New Roman" panose="02020603050405020304" pitchFamily="18" charset="0"/>
                        </a:rPr>
                        <a:t>нечинним </a:t>
                      </a:r>
                      <a:r>
                        <a:rPr lang="uk-UA" sz="1200" i="1" dirty="0">
                          <a:effectLst/>
                          <a:latin typeface="Calibri Light" panose="020F0302020204030204" pitchFamily="34" charset="0"/>
                          <a:ea typeface="Calibri" panose="020F0502020204030204" pitchFamily="34" charset="0"/>
                          <a:cs typeface="Times New Roman" panose="02020603050405020304" pitchFamily="18" charset="0"/>
                        </a:rPr>
                        <a:t>податкове повідомлення-рішення.</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200" b="1" dirty="0">
                          <a:solidFill>
                            <a:srgbClr val="FF0000"/>
                          </a:solidFill>
                          <a:effectLst/>
                          <a:latin typeface="Calibri Light" panose="020F0302020204030204" pitchFamily="34" charset="0"/>
                          <a:ea typeface="Calibri" panose="020F0502020204030204" pitchFamily="34" charset="0"/>
                          <a:cs typeface="Times New Roman" panose="02020603050405020304" pitchFamily="18" charset="0"/>
                        </a:rPr>
                        <a:t>В такому разі ППР вважатиметься нечинною лише з дати рішення суду.</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600" i="1"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2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Нечинним</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uk-UA" sz="1200"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нормативно-правовий акт</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стає </a:t>
                      </a:r>
                      <a:r>
                        <a:rPr lang="uk-UA" sz="1200" i="1"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з дати набрання відповідним рішенням суду законної сили</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а </a:t>
                      </a:r>
                      <a:r>
                        <a:rPr lang="uk-UA" sz="12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протиправність</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uk-UA" sz="1200"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індивідуального </a:t>
                      </a:r>
                      <a:r>
                        <a:rPr lang="uk-UA" sz="1200" u="sng"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акта</a:t>
                      </a:r>
                      <a:r>
                        <a:rPr lang="uk-UA" sz="1200"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(ППР)</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виникає, у разі набрання рішенням суду про задоволення адміністративного позову законної сили, </a:t>
                      </a:r>
                      <a:r>
                        <a:rPr lang="uk-UA" sz="1200" i="1"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з моменту прийняття такого </a:t>
                      </a:r>
                      <a:r>
                        <a:rPr lang="uk-UA" sz="1200" i="1" u="sng"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акта</a:t>
                      </a:r>
                      <a:r>
                        <a:rPr lang="uk-UA" sz="1200" i="1" u="sng"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суб’єктом владних повноважень</a:t>
                      </a:r>
                      <a:r>
                        <a:rPr lang="uk-UA"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(вчинення дії або бездіяльності). </a:t>
                      </a:r>
                      <a:b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b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Коли предметом спору є </a:t>
                      </a:r>
                      <a:r>
                        <a:rPr lang="uk-UA" sz="12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індивідуальний акт (ППР)</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дія або бездіяльність позовною вимогою має бути визнання такого </a:t>
                      </a:r>
                      <a:r>
                        <a:rPr lang="uk-UA" sz="1200"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акта</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дії чи бездіяльності  </a:t>
                      </a:r>
                      <a:r>
                        <a:rPr lang="uk-UA" sz="12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протиправними (недійсними, незаконними, неправомірними, скасування такого акту).</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200" dirty="0">
                          <a:effectLst/>
                          <a:latin typeface="Calibri Light" panose="020F0302020204030204" pitchFamily="34" charset="0"/>
                          <a:ea typeface="Calibri" panose="020F0502020204030204" pitchFamily="34" charset="0"/>
                          <a:cs typeface="Times New Roman" panose="02020603050405020304" pitchFamily="18" charset="0"/>
                        </a:rPr>
                        <a:t>(</a:t>
                      </a:r>
                      <a:r>
                        <a:rPr lang="uk-UA" sz="1200" i="1" dirty="0">
                          <a:effectLst/>
                          <a:latin typeface="Calibri Light" panose="020F0302020204030204" pitchFamily="34" charset="0"/>
                          <a:ea typeface="Calibri" panose="020F0502020204030204" pitchFamily="34" charset="0"/>
                          <a:cs typeface="Times New Roman" panose="02020603050405020304" pitchFamily="18" charset="0"/>
                        </a:rPr>
                        <a:t>постанова ВСУ № 21-1573во09 від 08.12.2009 </a:t>
                      </a:r>
                      <a:r>
                        <a:rPr lang="uk-UA"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р., постанова ВАСУ від </a:t>
                      </a:r>
                      <a:r>
                        <a:rPr lang="ru-RU"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17 </a:t>
                      </a:r>
                      <a:r>
                        <a:rPr lang="ru-RU" sz="1200" i="1" dirty="0" err="1">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серпня</a:t>
                      </a:r>
                      <a:r>
                        <a:rPr lang="ru-RU"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 2010 р. </a:t>
                      </a:r>
                      <a:r>
                        <a:rPr lang="uk-UA"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t>
                      </a:r>
                      <a:r>
                        <a:rPr lang="ru-RU" sz="1200" i="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К-23575/10</a:t>
                      </a:r>
                      <a:r>
                        <a:rPr lang="uk-UA" sz="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1120221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6</a:t>
            </a:fld>
            <a:endParaRPr lang="ru-RU" dirty="0">
              <a:solidFill>
                <a:srgbClr val="007832"/>
              </a:solidFill>
            </a:endParaRPr>
          </a:p>
        </p:txBody>
      </p:sp>
      <p:graphicFrame>
        <p:nvGraphicFramePr>
          <p:cNvPr id="5" name="Таблица 4"/>
          <p:cNvGraphicFramePr>
            <a:graphicFrameLocks noGrp="1"/>
          </p:cNvGraphicFramePr>
          <p:nvPr/>
        </p:nvGraphicFramePr>
        <p:xfrm>
          <a:off x="1965960" y="679856"/>
          <a:ext cx="9486900" cy="5788354"/>
        </p:xfrm>
        <a:graphic>
          <a:graphicData uri="http://schemas.openxmlformats.org/drawingml/2006/table">
            <a:tbl>
              <a:tblPr firstRow="1" firstCol="1" bandRow="1">
                <a:tableStyleId>{8799B23B-EC83-4686-B30A-512413B5E67A}</a:tableStyleId>
              </a:tblPr>
              <a:tblGrid>
                <a:gridCol w="1502621">
                  <a:extLst>
                    <a:ext uri="{9D8B030D-6E8A-4147-A177-3AD203B41FA5}">
                      <a16:colId xmlns:a16="http://schemas.microsoft.com/office/drawing/2014/main" val="298454291"/>
                    </a:ext>
                  </a:extLst>
                </a:gridCol>
                <a:gridCol w="3419213">
                  <a:extLst>
                    <a:ext uri="{9D8B030D-6E8A-4147-A177-3AD203B41FA5}">
                      <a16:colId xmlns:a16="http://schemas.microsoft.com/office/drawing/2014/main" val="397602354"/>
                    </a:ext>
                  </a:extLst>
                </a:gridCol>
                <a:gridCol w="4565066">
                  <a:extLst>
                    <a:ext uri="{9D8B030D-6E8A-4147-A177-3AD203B41FA5}">
                      <a16:colId xmlns:a16="http://schemas.microsoft.com/office/drawing/2014/main" val="3292663731"/>
                    </a:ext>
                  </a:extLst>
                </a:gridCol>
              </a:tblGrid>
              <a:tr h="493127">
                <a:tc>
                  <a:txBody>
                    <a:bodyPr/>
                    <a:lstStyle/>
                    <a:p>
                      <a:pPr marL="0" lvl="0" indent="0" algn="ctr">
                        <a:spcAft>
                          <a:spcPts val="0"/>
                        </a:spcAft>
                      </a:pPr>
                      <a:endParaRPr lang="ru-RU" sz="1600" b="1" i="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Aft>
                          <a:spcPts val="0"/>
                        </a:spcAft>
                      </a:pPr>
                      <a:r>
                        <a:rPr lang="uk-UA" sz="1600" b="1" i="0" baseline="0" dirty="0">
                          <a:solidFill>
                            <a:schemeClr val="tx1"/>
                          </a:solidFill>
                          <a:effectLst/>
                          <a:latin typeface="Calibri" panose="020F0502020204030204" pitchFamily="34" charset="0"/>
                        </a:rPr>
                        <a:t>Ризик</a:t>
                      </a:r>
                      <a:endParaRPr lang="ru-RU" sz="1600" b="1" i="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a:spcAft>
                          <a:spcPts val="400"/>
                        </a:spcAft>
                      </a:pPr>
                      <a:r>
                        <a:rPr lang="uk-UA" sz="1600" b="1" i="0" baseline="0" dirty="0">
                          <a:solidFill>
                            <a:schemeClr val="tx1"/>
                          </a:solidFill>
                          <a:effectLst/>
                          <a:latin typeface="Calibri" panose="020F0502020204030204" pitchFamily="34" charset="0"/>
                        </a:rPr>
                        <a:t>Варіанти рішення</a:t>
                      </a:r>
                      <a:endParaRPr lang="ru-RU" sz="1600" b="1" i="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5539376"/>
                  </a:ext>
                </a:extLst>
              </a:tr>
              <a:tr h="5295227">
                <a:tc>
                  <a:txBody>
                    <a:bodyPr/>
                    <a:lstStyle/>
                    <a:p>
                      <a:pPr marL="0" indent="0" algn="ctr">
                        <a:spcAft>
                          <a:spcPts val="0"/>
                        </a:spcAft>
                      </a:pPr>
                      <a:r>
                        <a:rPr lang="uk-UA" sz="1600" b="1" i="1" dirty="0">
                          <a:effectLst/>
                          <a:latin typeface="+mn-lt"/>
                          <a:ea typeface="Calibri" panose="020F0502020204030204" pitchFamily="34" charset="0"/>
                          <a:cs typeface="Times New Roman" panose="02020603050405020304" pitchFamily="18" charset="0"/>
                        </a:rPr>
                        <a:t>Фінансова допомога</a:t>
                      </a:r>
                      <a:endParaRPr lang="ru-RU" sz="1600" i="1" dirty="0">
                        <a:effectLst/>
                        <a:latin typeface="+mn-lt"/>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0"/>
                        </a:spcAft>
                        <a:buSzPct val="90000"/>
                        <a:buFont typeface="+mj-lt"/>
                        <a:buAutoNum type="arabicPeriod"/>
                      </a:pPr>
                      <a:r>
                        <a:rPr lang="uk-UA" sz="1600" i="1" dirty="0">
                          <a:effectLst/>
                          <a:latin typeface="+mn-lt"/>
                          <a:ea typeface="Calibri" panose="020F0502020204030204" pitchFamily="34" charset="0"/>
                          <a:cs typeface="Times New Roman" panose="02020603050405020304" pitchFamily="18" charset="0"/>
                        </a:rPr>
                        <a:t>Для платників єдиного податку важливо повернути допомогу </a:t>
                      </a:r>
                      <a:r>
                        <a:rPr lang="uk-UA" sz="1600" b="1" i="1" dirty="0">
                          <a:effectLst/>
                          <a:latin typeface="+mn-lt"/>
                          <a:ea typeface="Calibri" panose="020F0502020204030204" pitchFamily="34" charset="0"/>
                          <a:cs typeface="Times New Roman" panose="02020603050405020304" pitchFamily="18" charset="0"/>
                        </a:rPr>
                        <a:t>в межах 12 календарних місяців</a:t>
                      </a:r>
                      <a:r>
                        <a:rPr lang="uk-UA" sz="1600" i="1" dirty="0">
                          <a:effectLst/>
                          <a:latin typeface="+mn-lt"/>
                          <a:ea typeface="Calibri" panose="020F0502020204030204" pitchFamily="34" charset="0"/>
                          <a:cs typeface="Times New Roman" panose="02020603050405020304" pitchFamily="18" charset="0"/>
                        </a:rPr>
                        <a:t> з дня її отримання року (абз.3 п.292.11 ст. 292 ПКУ), інакше вона включатиметься до складу доходу платника єдиного податку.</a:t>
                      </a:r>
                    </a:p>
                    <a:p>
                      <a:pPr marL="342900" lvl="0" indent="-342900" algn="just">
                        <a:spcAft>
                          <a:spcPts val="0"/>
                        </a:spcAft>
                        <a:buSzPct val="90000"/>
                        <a:buFont typeface="+mj-lt"/>
                        <a:buAutoNum type="arabicPeriod"/>
                      </a:pPr>
                      <a:endParaRPr lang="uk-UA" sz="1600" i="1" dirty="0">
                        <a:effectLst/>
                        <a:latin typeface="+mn-lt"/>
                        <a:ea typeface="Calibri" panose="020F0502020204030204" pitchFamily="34" charset="0"/>
                        <a:cs typeface="Times New Roman" panose="02020603050405020304" pitchFamily="18" charset="0"/>
                      </a:endParaRPr>
                    </a:p>
                    <a:p>
                      <a:pPr marL="342900" lvl="0" indent="-342900" algn="just">
                        <a:spcAft>
                          <a:spcPts val="0"/>
                        </a:spcAft>
                        <a:buSzPct val="90000"/>
                        <a:buFont typeface="+mj-lt"/>
                        <a:buAutoNum type="arabicPeriod"/>
                      </a:pPr>
                      <a:r>
                        <a:rPr lang="uk-UA" sz="1600" i="1" dirty="0">
                          <a:effectLst/>
                          <a:latin typeface="+mn-lt"/>
                          <a:ea typeface="Calibri" panose="020F0502020204030204" pitchFamily="34" charset="0"/>
                          <a:cs typeface="Times New Roman" panose="02020603050405020304" pitchFamily="18" charset="0"/>
                        </a:rPr>
                        <a:t>Особливо приділяти увагу ризикам дисконтування та визнання заборгованості достроковою (більше ніж на 12 місяців)</a:t>
                      </a:r>
                    </a:p>
                    <a:p>
                      <a:pPr marL="342900" lvl="0" indent="-342900" algn="just">
                        <a:spcAft>
                          <a:spcPts val="0"/>
                        </a:spcAft>
                        <a:buSzPct val="90000"/>
                        <a:buFont typeface="+mj-lt"/>
                        <a:buAutoNum type="arabicPeriod"/>
                      </a:pPr>
                      <a:endParaRPr lang="uk-UA" sz="1600" i="1" dirty="0">
                        <a:effectLst/>
                        <a:latin typeface="+mn-lt"/>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Pct val="90000"/>
                        <a:buFont typeface="+mj-lt"/>
                        <a:buAutoNum type="arabicPeriod"/>
                        <a:tabLst/>
                        <a:defRPr/>
                      </a:pPr>
                      <a:r>
                        <a:rPr lang="uk-UA" sz="1600" dirty="0">
                          <a:effectLst/>
                          <a:latin typeface="+mn-lt"/>
                          <a:ea typeface="Calibri" panose="020F0502020204030204" pitchFamily="34" charset="0"/>
                          <a:cs typeface="Times New Roman" panose="02020603050405020304" pitchFamily="18" charset="0"/>
                        </a:rPr>
                        <a:t>Пролонгація договору більше ніж 12 місяці робить короткострокову заборгованість довгостроковою!</a:t>
                      </a:r>
                    </a:p>
                    <a:p>
                      <a:pPr marL="342900" lvl="0" indent="-342900" algn="just">
                        <a:spcAft>
                          <a:spcPts val="0"/>
                        </a:spcAft>
                        <a:buSzPct val="90000"/>
                        <a:buFont typeface="+mj-lt"/>
                        <a:buAutoNum type="arabicPeriod"/>
                      </a:pPr>
                      <a:endParaRPr lang="uk-UA" sz="1600" i="1" dirty="0">
                        <a:effectLst/>
                        <a:latin typeface="+mn-lt"/>
                        <a:ea typeface="Calibri" panose="020F0502020204030204" pitchFamily="34" charset="0"/>
                        <a:cs typeface="Times New Roman" panose="02020603050405020304" pitchFamily="18" charset="0"/>
                      </a:endParaRPr>
                    </a:p>
                    <a:p>
                      <a:pPr marL="342900" lvl="0" indent="-342900" algn="just">
                        <a:spcAft>
                          <a:spcPts val="0"/>
                        </a:spcAft>
                        <a:buSzPct val="90000"/>
                        <a:buFont typeface="+mj-lt"/>
                        <a:buAutoNum type="arabicPeriod"/>
                      </a:pPr>
                      <a:endParaRPr lang="ru-RU" sz="1600" i="1" dirty="0">
                        <a:effectLst/>
                        <a:latin typeface="+mn-lt"/>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lvl="0" indent="-342900" algn="just">
                        <a:spcAft>
                          <a:spcPts val="0"/>
                        </a:spcAft>
                        <a:buClr>
                          <a:srgbClr val="007832"/>
                        </a:buClr>
                        <a:buFont typeface="Wingdings" panose="05000000000000000000" pitchFamily="2" charset="2"/>
                        <a:buChar char=""/>
                      </a:pPr>
                      <a:r>
                        <a:rPr lang="uk-UA" sz="1600" dirty="0">
                          <a:effectLst/>
                          <a:latin typeface="+mn-lt"/>
                          <a:ea typeface="Calibri" panose="020F0502020204030204" pitchFamily="34" charset="0"/>
                          <a:cs typeface="Times New Roman" panose="02020603050405020304" pitchFamily="18" charset="0"/>
                        </a:rPr>
                        <a:t>встановлювати строк до 12 місяців</a:t>
                      </a:r>
                    </a:p>
                    <a:p>
                      <a:pPr marL="342900" lvl="0" indent="-342900" algn="just">
                        <a:spcAft>
                          <a:spcPts val="0"/>
                        </a:spcAft>
                        <a:buClr>
                          <a:srgbClr val="007832"/>
                        </a:buClr>
                        <a:buFont typeface="Wingdings" panose="05000000000000000000" pitchFamily="2" charset="2"/>
                        <a:buChar char=""/>
                      </a:pPr>
                      <a:r>
                        <a:rPr lang="uk-UA" sz="1600" dirty="0">
                          <a:effectLst/>
                          <a:latin typeface="+mn-lt"/>
                          <a:ea typeface="Calibri" panose="020F0502020204030204" pitchFamily="34" charset="0"/>
                          <a:cs typeface="Times New Roman" panose="02020603050405020304" pitchFamily="18" charset="0"/>
                        </a:rPr>
                        <a:t>повернути кошти на один день</a:t>
                      </a:r>
                    </a:p>
                    <a:p>
                      <a:pPr marL="342900" lvl="0" indent="-342900" algn="just">
                        <a:spcAft>
                          <a:spcPts val="0"/>
                        </a:spcAft>
                        <a:buClr>
                          <a:srgbClr val="007832"/>
                        </a:buClr>
                        <a:buFont typeface="Wingdings" panose="05000000000000000000" pitchFamily="2" charset="2"/>
                        <a:buChar char=""/>
                      </a:pPr>
                      <a:r>
                        <a:rPr lang="uk-UA" sz="1600" dirty="0">
                          <a:effectLst/>
                          <a:latin typeface="+mn-lt"/>
                          <a:ea typeface="Calibri" panose="020F0502020204030204" pitchFamily="34" charset="0"/>
                          <a:cs typeface="Times New Roman" panose="02020603050405020304" pitchFamily="18" charset="0"/>
                        </a:rPr>
                        <a:t>не встановлювати в договорі строк повернення позики (за ст. 1049 ЦКУ позика має бути повернена позичальником протягом 30 днів від дня пред'явлення позикодавцем вимоги про це)</a:t>
                      </a:r>
                    </a:p>
                    <a:p>
                      <a:pPr marL="342900" lvl="0" indent="-342900" algn="just">
                        <a:spcAft>
                          <a:spcPts val="0"/>
                        </a:spcAft>
                        <a:buClr>
                          <a:srgbClr val="007832"/>
                        </a:buClr>
                        <a:buFont typeface="Wingdings" panose="05000000000000000000" pitchFamily="2" charset="2"/>
                        <a:buChar char=""/>
                      </a:pPr>
                      <a:r>
                        <a:rPr lang="uk-UA" sz="1600" dirty="0">
                          <a:effectLst/>
                          <a:latin typeface="+mn-lt"/>
                          <a:ea typeface="Calibri" panose="020F0502020204030204" pitchFamily="34" charset="0"/>
                          <a:cs typeface="Times New Roman" panose="02020603050405020304" pitchFamily="18" charset="0"/>
                        </a:rPr>
                        <a:t>визначити строк моментом пред'явлення вимоги</a:t>
                      </a:r>
                    </a:p>
                    <a:p>
                      <a:pPr marL="342900" lvl="0" indent="-342900" algn="just">
                        <a:spcAft>
                          <a:spcPts val="0"/>
                        </a:spcAft>
                        <a:buClr>
                          <a:srgbClr val="007832"/>
                        </a:buClr>
                        <a:buFont typeface="Wingdings" panose="05000000000000000000" pitchFamily="2" charset="2"/>
                        <a:buChar char=""/>
                      </a:pPr>
                      <a:endParaRPr lang="uk-UA" sz="1600" dirty="0">
                        <a:effectLst/>
                        <a:latin typeface="+mn-lt"/>
                        <a:ea typeface="Calibri" panose="020F0502020204030204" pitchFamily="34" charset="0"/>
                        <a:cs typeface="Times New Roman" panose="02020603050405020304" pitchFamily="18" charset="0"/>
                      </a:endParaRPr>
                    </a:p>
                    <a:p>
                      <a:pPr marL="0" lvl="0" indent="0" algn="just">
                        <a:spcAft>
                          <a:spcPts val="0"/>
                        </a:spcAft>
                        <a:buClr>
                          <a:srgbClr val="007832"/>
                        </a:buClr>
                        <a:buFont typeface="Wingdings" panose="05000000000000000000" pitchFamily="2" charset="2"/>
                        <a:buNone/>
                      </a:pPr>
                      <a:r>
                        <a:rPr lang="uk-UA" sz="1600" dirty="0">
                          <a:effectLst/>
                          <a:latin typeface="+mn-lt"/>
                          <a:ea typeface="Calibri" panose="020F0502020204030204" pitchFamily="34" charset="0"/>
                          <a:cs typeface="Times New Roman" panose="02020603050405020304" pitchFamily="18" charset="0"/>
                        </a:rPr>
                        <a:t>            Відповідно до ст. 261 ЦКУ за зобов'язаннями, строк виконання яких не визначений або визначений моментом вимоги, </a:t>
                      </a:r>
                      <a:r>
                        <a:rPr lang="uk-UA" sz="1600" b="1" dirty="0">
                          <a:effectLst/>
                          <a:latin typeface="+mn-lt"/>
                          <a:ea typeface="Calibri" panose="020F0502020204030204" pitchFamily="34" charset="0"/>
                          <a:cs typeface="Times New Roman" panose="02020603050405020304" pitchFamily="18" charset="0"/>
                        </a:rPr>
                        <a:t>перебіг позовної давності починається від дня, коли у кредитора виникає право пред'явити вимогу про виконання зобов'язання: </a:t>
                      </a:r>
                      <a:r>
                        <a:rPr lang="uk-UA" sz="1600" b="0" dirty="0">
                          <a:effectLst/>
                          <a:latin typeface="+mn-lt"/>
                          <a:ea typeface="Calibri" panose="020F0502020204030204" pitchFamily="34" charset="0"/>
                          <a:cs typeface="Times New Roman" panose="02020603050405020304" pitchFamily="18" charset="0"/>
                        </a:rPr>
                        <a:t>к</a:t>
                      </a:r>
                      <a:r>
                        <a:rPr lang="uk-UA" sz="1600" dirty="0">
                          <a:effectLst/>
                          <a:latin typeface="+mn-lt"/>
                          <a:ea typeface="Calibri" panose="020F0502020204030204" pitchFamily="34" charset="0"/>
                          <a:cs typeface="Times New Roman" panose="02020603050405020304" pitchFamily="18" charset="0"/>
                        </a:rPr>
                        <a:t>редитор може вимагати виконання зобов'язання у будь-який час (</a:t>
                      </a:r>
                      <a:r>
                        <a:rPr lang="uk-UA" sz="1600" dirty="0" err="1">
                          <a:effectLst/>
                          <a:latin typeface="+mn-lt"/>
                          <a:ea typeface="Calibri" panose="020F0502020204030204" pitchFamily="34" charset="0"/>
                          <a:cs typeface="Times New Roman" panose="02020603050405020304" pitchFamily="18" charset="0"/>
                        </a:rPr>
                        <a:t>ч</a:t>
                      </a:r>
                      <a:r>
                        <a:rPr lang="uk-UA" sz="1600" dirty="0">
                          <a:effectLst/>
                          <a:latin typeface="+mn-lt"/>
                          <a:ea typeface="Calibri" panose="020F0502020204030204" pitchFamily="34" charset="0"/>
                          <a:cs typeface="Times New Roman" panose="02020603050405020304" pitchFamily="18" charset="0"/>
                        </a:rPr>
                        <a:t>. 2 ст. 530 ЦКУ), але для цього він повинен пред'явити його боржникові. </a:t>
                      </a: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20543446"/>
                  </a:ext>
                </a:extLst>
              </a:tr>
            </a:tbl>
          </a:graphicData>
        </a:graphic>
      </p:graphicFrame>
      <p:sp>
        <p:nvSpPr>
          <p:cNvPr id="3" name="Стрелка вправо 2">
            <a:extLst>
              <a:ext uri="{FF2B5EF4-FFF2-40B4-BE49-F238E27FC236}">
                <a16:creationId xmlns:a16="http://schemas.microsoft.com/office/drawing/2014/main" id="{FB753009-307E-394D-896A-53F77701A8AA}"/>
              </a:ext>
            </a:extLst>
          </p:cNvPr>
          <p:cNvSpPr/>
          <p:nvPr/>
        </p:nvSpPr>
        <p:spPr>
          <a:xfrm>
            <a:off x="6960870" y="3339718"/>
            <a:ext cx="445770" cy="4686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50752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60</a:t>
            </a:fld>
            <a:endParaRPr lang="ru-RU" dirty="0">
              <a:solidFill>
                <a:srgbClr val="007832"/>
              </a:solidFill>
            </a:endParaRPr>
          </a:p>
        </p:txBody>
      </p:sp>
      <p:graphicFrame>
        <p:nvGraphicFramePr>
          <p:cNvPr id="3" name="Таблица 2"/>
          <p:cNvGraphicFramePr>
            <a:graphicFrameLocks noGrp="1"/>
          </p:cNvGraphicFramePr>
          <p:nvPr/>
        </p:nvGraphicFramePr>
        <p:xfrm>
          <a:off x="2111174" y="332657"/>
          <a:ext cx="8272542" cy="5639839"/>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41125">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5298714">
                <a:tc>
                  <a:txBody>
                    <a:bodyPr/>
                    <a:lstStyle/>
                    <a:p>
                      <a:pPr algn="ctr"/>
                      <a:r>
                        <a:rPr lang="uk-UA" sz="1700" b="1" kern="1200" dirty="0">
                          <a:solidFill>
                            <a:schemeClr val="tx1"/>
                          </a:solidFill>
                          <a:effectLst/>
                          <a:latin typeface="+mn-lt"/>
                          <a:ea typeface="+mn-ea"/>
                          <a:cs typeface="+mn-cs"/>
                        </a:rPr>
                        <a:t>Судове оскарження.</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ст.56 ПКУ,</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Кодекс адміністративного судочинства України (далі – КАСУ)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2"/>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Оскаржувати дії/бездіяльність, накази на перевірку за наявності підстав.</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2"/>
                        <a:tabLst>
                          <a:tab pos="111760" algn="l"/>
                          <a:tab pos="201295" algn="l"/>
                          <a:tab pos="381635" algn="l"/>
                        </a:tabLst>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Обґрунтовувати необхідність скасування рішень контролюючого органу лише процедурними  порушеннями допущеними, незаконністю доводів фіскальних органів, займати </a:t>
                      </a:r>
                      <a:r>
                        <a:rPr lang="uk-UA" sz="1500" b="1" dirty="0">
                          <a:effectLst/>
                          <a:latin typeface="Calibri Light" panose="020F0302020204030204" pitchFamily="34" charset="0"/>
                          <a:ea typeface="Calibri" panose="020F0502020204030204" pitchFamily="34" charset="0"/>
                          <a:cs typeface="Times New Roman" panose="02020603050405020304" pitchFamily="18" charset="0"/>
                        </a:rPr>
                        <a:t>«пасивну» позицію </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при доказуванні.</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500" dirty="0">
                          <a:effectLst/>
                          <a:latin typeface="Calibri Light" panose="020F0302020204030204" pitchFamily="34" charset="0"/>
                          <a:ea typeface="Calibri" panose="020F0502020204030204" pitchFamily="34" charset="0"/>
                          <a:cs typeface="Times New Roman" panose="02020603050405020304" pitchFamily="18" charset="0"/>
                        </a:rPr>
                        <a:t> Незважаючи на обов’язок контролюючого органу довести правомірність свого рішення чи дій, </a:t>
                      </a:r>
                      <a:r>
                        <a:rPr lang="uk-UA" sz="1500" b="1" dirty="0">
                          <a:effectLst/>
                          <a:latin typeface="Calibri Light" panose="020F0302020204030204" pitchFamily="34" charset="0"/>
                          <a:ea typeface="Calibri" panose="020F0502020204030204" pitchFamily="34" charset="0"/>
                          <a:cs typeface="Times New Roman" panose="02020603050405020304" pitchFamily="18" charset="0"/>
                        </a:rPr>
                        <a:t>платник податків</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 відповідно до ч.1 </a:t>
                      </a:r>
                      <a:r>
                        <a:rPr lang="uk-UA" sz="1500" u="sng"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hlinkClick r:id="rId3" tooltip="Кодекс адміністративного судочинства України; нормативно-правовий акт № 2747-IV від 06.07.2005"/>
                        </a:rPr>
                        <a:t>ст.77 КАСУ</a:t>
                      </a:r>
                      <a:r>
                        <a:rPr lang="uk-UA" sz="1500" dirty="0">
                          <a:effectLst/>
                          <a:latin typeface="Calibri Light" panose="020F0302020204030204" pitchFamily="34" charset="0"/>
                          <a:ea typeface="Calibri" panose="020F0502020204030204" pitchFamily="34" charset="0"/>
                          <a:cs typeface="Times New Roman" panose="02020603050405020304" pitchFamily="18" charset="0"/>
                        </a:rPr>
                        <a:t> (обов'язок кожної сторони довести ті обставини, на яких ґрунтуються її вимоги та заперечення), повинен </a:t>
                      </a:r>
                      <a:r>
                        <a:rPr lang="uk-UA" sz="1500" b="1" dirty="0">
                          <a:effectLst/>
                          <a:latin typeface="Calibri Light" panose="020F0302020204030204" pitchFamily="34" charset="0"/>
                          <a:ea typeface="Calibri" panose="020F0502020204030204" pitchFamily="34" charset="0"/>
                          <a:cs typeface="Times New Roman" panose="02020603050405020304" pitchFamily="18" charset="0"/>
                        </a:rPr>
                        <a:t>довести наявність законних підстав для врахування задекларованих в податковому обліку даних при визначені суми його податкового </a:t>
                      </a:r>
                      <a:r>
                        <a:rPr lang="uk-UA" sz="1500" b="1"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обов'язку</a:t>
                      </a:r>
                      <a:r>
                        <a:rPr lang="uk-UA" sz="15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a:t>
                      </a:r>
                      <a:endParaRPr lang="ru-RU"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1282134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61</a:t>
            </a:fld>
            <a:endParaRPr lang="ru-RU" dirty="0">
              <a:solidFill>
                <a:srgbClr val="007832"/>
              </a:solidFill>
            </a:endParaRPr>
          </a:p>
        </p:txBody>
      </p:sp>
      <p:graphicFrame>
        <p:nvGraphicFramePr>
          <p:cNvPr id="3" name="Таблица 2"/>
          <p:cNvGraphicFramePr>
            <a:graphicFrameLocks noGrp="1"/>
          </p:cNvGraphicFramePr>
          <p:nvPr/>
        </p:nvGraphicFramePr>
        <p:xfrm>
          <a:off x="2111174" y="649713"/>
          <a:ext cx="8272542" cy="5041967"/>
        </p:xfrm>
        <a:graphic>
          <a:graphicData uri="http://schemas.openxmlformats.org/drawingml/2006/table">
            <a:tbl>
              <a:tblPr firstRow="1" firstCol="1" bandRow="1">
                <a:tableStyleId>{8799B23B-EC83-4686-B30A-512413B5E67A}</a:tableStyleId>
              </a:tblPr>
              <a:tblGrid>
                <a:gridCol w="1605323">
                  <a:extLst>
                    <a:ext uri="{9D8B030D-6E8A-4147-A177-3AD203B41FA5}">
                      <a16:colId xmlns:a16="http://schemas.microsoft.com/office/drawing/2014/main" val="1059913057"/>
                    </a:ext>
                  </a:extLst>
                </a:gridCol>
                <a:gridCol w="3323433">
                  <a:extLst>
                    <a:ext uri="{9D8B030D-6E8A-4147-A177-3AD203B41FA5}">
                      <a16:colId xmlns:a16="http://schemas.microsoft.com/office/drawing/2014/main" val="1944203696"/>
                    </a:ext>
                  </a:extLst>
                </a:gridCol>
                <a:gridCol w="3343786">
                  <a:extLst>
                    <a:ext uri="{9D8B030D-6E8A-4147-A177-3AD203B41FA5}">
                      <a16:colId xmlns:a16="http://schemas.microsoft.com/office/drawing/2014/main" val="61636222"/>
                    </a:ext>
                  </a:extLst>
                </a:gridCol>
              </a:tblGrid>
              <a:tr h="341125">
                <a:tc>
                  <a:txBody>
                    <a:bodyPr/>
                    <a:lstStyle/>
                    <a:p>
                      <a:pPr marL="457200" indent="450215" algn="ctr">
                        <a:spcAft>
                          <a:spcPts val="0"/>
                        </a:spcAft>
                      </a:pPr>
                      <a:r>
                        <a:rPr lang="uk-UA" sz="1700">
                          <a:effectLst/>
                        </a:rPr>
                        <a:t> </a:t>
                      </a:r>
                      <a:endParaRPr lang="ru-RU" sz="170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mpd="sng">
                      <a:noFill/>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007832"/>
                          </a:solidFill>
                          <a:effectLst/>
                        </a:rPr>
                        <a:t>ПРАВИЛЬНО</a:t>
                      </a:r>
                      <a:endParaRPr lang="ru-RU" sz="1700" dirty="0">
                        <a:solidFill>
                          <a:srgbClr val="007832"/>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spcAft>
                          <a:spcPts val="0"/>
                        </a:spcAft>
                      </a:pPr>
                      <a:r>
                        <a:rPr lang="uk-UA" sz="1700" dirty="0">
                          <a:solidFill>
                            <a:srgbClr val="FF0000"/>
                          </a:solidFill>
                          <a:effectLst/>
                        </a:rPr>
                        <a:t>НЕПРАВИЛЬНО</a:t>
                      </a:r>
                      <a:endParaRPr lang="ru-RU" sz="17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mpd="sng">
                      <a:noFill/>
                    </a:lnT>
                    <a:lnB w="12700" cap="flat" cmpd="sng" algn="ctr">
                      <a:solidFill>
                        <a:srgbClr val="00783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6860919"/>
                  </a:ext>
                </a:extLst>
              </a:tr>
              <a:tr h="4643120">
                <a:tc>
                  <a:txBody>
                    <a:bodyPr/>
                    <a:lstStyle/>
                    <a:p>
                      <a:pPr algn="ctr"/>
                      <a:r>
                        <a:rPr lang="uk-UA" sz="1700" b="1" kern="1200" dirty="0">
                          <a:solidFill>
                            <a:schemeClr val="tx1"/>
                          </a:solidFill>
                          <a:effectLst/>
                          <a:latin typeface="+mn-lt"/>
                          <a:ea typeface="+mn-ea"/>
                          <a:cs typeface="+mn-cs"/>
                        </a:rPr>
                        <a:t>Судове оскарження.</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ст.56 ПКУ,</a:t>
                      </a:r>
                      <a:endParaRPr lang="ru-RU" sz="1700" b="1" kern="1200" dirty="0">
                        <a:solidFill>
                          <a:schemeClr val="tx1"/>
                        </a:solidFill>
                        <a:effectLst/>
                        <a:latin typeface="+mn-lt"/>
                        <a:ea typeface="+mn-ea"/>
                        <a:cs typeface="+mn-cs"/>
                      </a:endParaRPr>
                    </a:p>
                    <a:p>
                      <a:pPr algn="ctr"/>
                      <a:r>
                        <a:rPr lang="uk-UA" sz="1700" b="1" kern="1200" dirty="0">
                          <a:solidFill>
                            <a:schemeClr val="tx1"/>
                          </a:solidFill>
                          <a:effectLst/>
                          <a:latin typeface="+mn-lt"/>
                          <a:ea typeface="+mn-ea"/>
                          <a:cs typeface="+mn-cs"/>
                        </a:rPr>
                        <a:t>Кодекс адміністративного судочинства України (далі – КАСУ)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nchor="ctr">
                    <a:lnL w="12700" cmpd="sng">
                      <a:noFill/>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3"/>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mj-lt"/>
                        <a:buAutoNum type="arabicPeriod" startAt="3"/>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Бути готовим надавати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не лише первинні документи</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які стосуються предмету спору, а і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додаткові документи та показання свідків</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які доводять позицію Компанії.</a:t>
                      </a:r>
                    </a:p>
                    <a:p>
                      <a:pPr marL="0" indent="0" algn="just">
                        <a:lnSpc>
                          <a:spcPct val="107000"/>
                        </a:lnSpc>
                        <a:spcAft>
                          <a:spcPts val="0"/>
                        </a:spcAft>
                        <a:buFont typeface="+mj-lt"/>
                        <a:buNone/>
                      </a:pP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Наприклад, для доведення реальності операцій, якщо подається ТТН, бажано надавати журнал в’їзду транспорту на територію підприємства.</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ap="flat" cmpd="sng" algn="ctr">
                      <a:solidFill>
                        <a:srgbClr val="007832"/>
                      </a:solidFill>
                      <a:prstDash val="solid"/>
                      <a:round/>
                      <a:headEnd type="none" w="med" len="med"/>
                      <a:tailEnd type="none" w="med" len="med"/>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342900" indent="-342900" algn="just">
                        <a:lnSpc>
                          <a:spcPct val="107000"/>
                        </a:lnSpc>
                        <a:spcAft>
                          <a:spcPts val="0"/>
                        </a:spcAft>
                        <a:buFont typeface="+mj-lt"/>
                        <a:buAutoNum type="arabicPeriod" startAt="3"/>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mj-lt"/>
                        <a:buAutoNum type="arabicPeriod" startAt="3"/>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Не надавати документи на запит суду, не забезпечувати явку директора Компанії на виклик суду.</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 </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7000"/>
                        </a:lnSpc>
                        <a:spcBef>
                          <a:spcPts val="0"/>
                        </a:spcBef>
                        <a:spcAft>
                          <a:spcPts val="0"/>
                        </a:spcAft>
                        <a:buClrTx/>
                        <a:buSzTx/>
                        <a:buFontTx/>
                        <a:buNone/>
                        <a:tabLst/>
                        <a:defRPr/>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Керуючись принципом </a:t>
                      </a:r>
                      <a:r>
                        <a:rPr lang="uk-UA" sz="1700" b="1" dirty="0">
                          <a:effectLst/>
                          <a:latin typeface="Calibri Light" panose="020F0302020204030204" pitchFamily="34" charset="0"/>
                          <a:ea typeface="Calibri" panose="020F0502020204030204" pitchFamily="34" charset="0"/>
                          <a:cs typeface="Times New Roman" panose="02020603050405020304" pitchFamily="18" charset="0"/>
                        </a:rPr>
                        <a:t>офіційного з’ясування всіх обставини справи</a:t>
                      </a:r>
                      <a:r>
                        <a:rPr lang="uk-UA" sz="1700" dirty="0">
                          <a:effectLst/>
                          <a:latin typeface="Calibri Light" panose="020F0302020204030204" pitchFamily="34" charset="0"/>
                          <a:ea typeface="Calibri" panose="020F0502020204030204" pitchFamily="34" charset="0"/>
                          <a:cs typeface="Times New Roman" panose="02020603050405020304" pitchFamily="18" charset="0"/>
                        </a:rPr>
                        <a:t> Суд вживає визначені законом заходи, необхідні для з’ясування всіх обставин у справі, у тому числі щодо виявлення та витребування доказів з власної ініціативи </a:t>
                      </a:r>
                    </a:p>
                    <a:p>
                      <a:pPr marL="0" marR="0" indent="0" algn="just" defTabSz="914400" rtl="0" eaLnBrk="1" fontAlgn="auto" latinLnBrk="0" hangingPunct="1">
                        <a:lnSpc>
                          <a:spcPct val="107000"/>
                        </a:lnSpc>
                        <a:spcBef>
                          <a:spcPts val="0"/>
                        </a:spcBef>
                        <a:spcAft>
                          <a:spcPts val="0"/>
                        </a:spcAft>
                        <a:buClrTx/>
                        <a:buSzTx/>
                        <a:buFontTx/>
                        <a:buNone/>
                        <a:tabLst/>
                        <a:defRPr/>
                      </a:pPr>
                      <a:endParaRPr lang="uk-UA" sz="17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lgn="just" defTabSz="914400" rtl="0" eaLnBrk="1" fontAlgn="auto" latinLnBrk="0" hangingPunct="1">
                        <a:lnSpc>
                          <a:spcPct val="107000"/>
                        </a:lnSpc>
                        <a:spcBef>
                          <a:spcPts val="0"/>
                        </a:spcBef>
                        <a:spcAft>
                          <a:spcPts val="0"/>
                        </a:spcAft>
                        <a:buClrTx/>
                        <a:buSzTx/>
                        <a:buFontTx/>
                        <a:buNone/>
                        <a:tabLst/>
                        <a:defRPr/>
                      </a:pPr>
                      <a:r>
                        <a:rPr lang="uk-UA" sz="1700" dirty="0">
                          <a:effectLst/>
                          <a:latin typeface="Calibri Light" panose="020F0302020204030204" pitchFamily="34" charset="0"/>
                          <a:ea typeface="Calibri" panose="020F0502020204030204" pitchFamily="34" charset="0"/>
                          <a:cs typeface="Times New Roman" panose="02020603050405020304" pitchFamily="18" charset="0"/>
                        </a:rPr>
                        <a:t>Відмова в цьому може негативно позначитись на результаті розгляду справи.</a:t>
                      </a:r>
                      <a:endParaRPr lang="ru-RU"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63305" marR="63305" marT="0" marB="0">
                    <a:lnL w="12700" cap="flat" cmpd="sng" algn="ctr">
                      <a:solidFill>
                        <a:srgbClr val="007832"/>
                      </a:solidFill>
                      <a:prstDash val="solid"/>
                      <a:round/>
                      <a:headEnd type="none" w="med" len="med"/>
                      <a:tailEnd type="none" w="med" len="med"/>
                    </a:lnL>
                    <a:lnR w="12700" cmpd="sng">
                      <a:noFill/>
                    </a:lnR>
                    <a:lnT w="12700" cap="flat" cmpd="sng" algn="ctr">
                      <a:solidFill>
                        <a:srgbClr val="00783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2171721"/>
                  </a:ext>
                </a:extLst>
              </a:tr>
            </a:tbl>
          </a:graphicData>
        </a:graphic>
      </p:graphicFrame>
    </p:spTree>
    <p:extLst>
      <p:ext uri="{BB962C8B-B14F-4D97-AF65-F5344CB8AC3E}">
        <p14:creationId xmlns:p14="http://schemas.microsoft.com/office/powerpoint/2010/main" val="2910104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63769"/>
            <a:ext cx="10077897"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62</a:t>
            </a:fld>
            <a:endParaRPr lang="ru-RU" dirty="0">
              <a:solidFill>
                <a:srgbClr val="007832"/>
              </a:solidFill>
            </a:endParaRPr>
          </a:p>
        </p:txBody>
      </p:sp>
      <p:sp>
        <p:nvSpPr>
          <p:cNvPr id="7" name="TextBox 6">
            <a:extLst>
              <a:ext uri="{FF2B5EF4-FFF2-40B4-BE49-F238E27FC236}">
                <a16:creationId xmlns:a16="http://schemas.microsoft.com/office/drawing/2014/main" id="{06277B42-085B-0B46-A83D-D024CDA932EA}"/>
              </a:ext>
            </a:extLst>
          </p:cNvPr>
          <p:cNvSpPr txBox="1"/>
          <p:nvPr/>
        </p:nvSpPr>
        <p:spPr>
          <a:xfrm>
            <a:off x="969264" y="524653"/>
            <a:ext cx="10898058" cy="4339650"/>
          </a:xfrm>
          <a:prstGeom prst="rect">
            <a:avLst/>
          </a:prstGeom>
          <a:noFill/>
        </p:spPr>
        <p:txBody>
          <a:bodyPr wrap="square" rtlCol="0">
            <a:spAutoFit/>
          </a:bodyPr>
          <a:lstStyle/>
          <a:p>
            <a:pPr algn="ctr"/>
            <a:r>
              <a:rPr lang="uk-UA" sz="2000" b="1" dirty="0">
                <a:solidFill>
                  <a:srgbClr val="057146"/>
                </a:solidFill>
                <a:latin typeface="Georgia" panose="02040502050405020303" pitchFamily="18" charset="0"/>
              </a:rPr>
              <a:t>Принципи податкових спорів за КАСУ:</a:t>
            </a:r>
            <a:endParaRPr lang="uk-UA" sz="2000" b="1" strike="sngStrike" dirty="0">
              <a:solidFill>
                <a:srgbClr val="057146"/>
              </a:solidFill>
              <a:latin typeface="Georgia" panose="02040502050405020303" pitchFamily="18" charset="0"/>
            </a:endParaRPr>
          </a:p>
          <a:p>
            <a:pPr algn="just"/>
            <a:endParaRPr lang="ru-RU" sz="2000" dirty="0">
              <a:latin typeface="Georgia" panose="02040502050405020303" pitchFamily="18" charset="0"/>
            </a:endParaRPr>
          </a:p>
          <a:p>
            <a:pPr algn="just"/>
            <a:endParaRPr lang="ru-RU" sz="2000" dirty="0">
              <a:latin typeface="Georgia" panose="02040502050405020303" pitchFamily="18" charset="0"/>
            </a:endParaRPr>
          </a:p>
          <a:p>
            <a:pPr algn="just"/>
            <a:endParaRPr lang="uk-UA" sz="2000" dirty="0">
              <a:latin typeface="Georgia" panose="02040502050405020303" pitchFamily="18" charset="0"/>
            </a:endParaRPr>
          </a:p>
          <a:p>
            <a:pPr marL="342900" indent="-342900" algn="just">
              <a:buFont typeface="Arial" panose="020B0604020202020204" pitchFamily="34" charset="0"/>
              <a:buChar char="•"/>
            </a:pPr>
            <a:r>
              <a:rPr lang="uk-UA" sz="2000" b="1" dirty="0">
                <a:solidFill>
                  <a:srgbClr val="057146"/>
                </a:solidFill>
                <a:latin typeface="Georgia" panose="02040502050405020303" pitchFamily="18" charset="0"/>
              </a:rPr>
              <a:t>презумпція правомірності </a:t>
            </a:r>
            <a:r>
              <a:rPr lang="uk-UA" sz="2000" b="1" dirty="0">
                <a:latin typeface="Georgia" panose="02040502050405020303" pitchFamily="18" charset="0"/>
              </a:rPr>
              <a:t>рішень платника податку;</a:t>
            </a:r>
          </a:p>
          <a:p>
            <a:pPr algn="r"/>
            <a:r>
              <a:rPr lang="uk-UA" sz="2400" i="1" dirty="0">
                <a:latin typeface="Georgia" panose="02040502050405020303" pitchFamily="18" charset="0"/>
              </a:rPr>
              <a:t>(</a:t>
            </a:r>
            <a:r>
              <a:rPr lang="uk-UA" sz="2400" i="1" dirty="0" err="1">
                <a:latin typeface="Georgia" panose="02040502050405020303" pitchFamily="18" charset="0"/>
              </a:rPr>
              <a:t>п.п</a:t>
            </a:r>
            <a:r>
              <a:rPr lang="uk-UA" sz="2400" i="1" dirty="0">
                <a:latin typeface="Georgia" panose="02040502050405020303" pitchFamily="18" charset="0"/>
              </a:rPr>
              <a:t>. 4.1.4 ПК України)</a:t>
            </a:r>
          </a:p>
          <a:p>
            <a:pPr algn="just"/>
            <a:endParaRPr lang="uk-UA" sz="2400" i="1" dirty="0">
              <a:latin typeface="Georgia" panose="02040502050405020303" pitchFamily="18" charset="0"/>
            </a:endParaRPr>
          </a:p>
          <a:p>
            <a:pPr marL="342900" indent="-342900" algn="just">
              <a:buFont typeface="Arial" panose="020B0604020202020204" pitchFamily="34" charset="0"/>
              <a:buChar char="•"/>
            </a:pPr>
            <a:r>
              <a:rPr lang="uk-UA" sz="2000" b="1" dirty="0">
                <a:solidFill>
                  <a:srgbClr val="057146"/>
                </a:solidFill>
                <a:latin typeface="Georgia" panose="02040502050405020303" pitchFamily="18" charset="0"/>
              </a:rPr>
              <a:t>обов'язок доказування </a:t>
            </a:r>
            <a:r>
              <a:rPr lang="uk-UA" sz="2000" b="1" dirty="0">
                <a:latin typeface="Georgia" panose="02040502050405020303" pitchFamily="18" charset="0"/>
              </a:rPr>
              <a:t>правомірності свого рішення </a:t>
            </a:r>
            <a:r>
              <a:rPr lang="uk-UA" sz="2000" b="1" dirty="0">
                <a:solidFill>
                  <a:srgbClr val="057146"/>
                </a:solidFill>
                <a:latin typeface="Georgia" panose="02040502050405020303" pitchFamily="18" charset="0"/>
              </a:rPr>
              <a:t>покладено на податковий орган.</a:t>
            </a:r>
            <a:r>
              <a:rPr lang="uk-UA" sz="2000" i="1" dirty="0">
                <a:latin typeface="Georgia" panose="02040502050405020303" pitchFamily="18" charset="0"/>
              </a:rPr>
              <a:t> </a:t>
            </a:r>
          </a:p>
          <a:p>
            <a:pPr algn="r"/>
            <a:r>
              <a:rPr lang="uk-UA" sz="2400" i="1" dirty="0">
                <a:latin typeface="Georgia" panose="02040502050405020303" pitchFamily="18" charset="0"/>
              </a:rPr>
              <a:t>(ст. 77 КАСУ)</a:t>
            </a:r>
            <a:endParaRPr lang="uk-UA" sz="2000" b="1" dirty="0">
              <a:solidFill>
                <a:srgbClr val="057146"/>
              </a:solidFill>
              <a:latin typeface="Georgia" panose="02040502050405020303" pitchFamily="18" charset="0"/>
            </a:endParaRPr>
          </a:p>
          <a:p>
            <a:pPr algn="just"/>
            <a:endParaRPr lang="uk-UA" sz="2000" b="1" dirty="0">
              <a:solidFill>
                <a:srgbClr val="057146"/>
              </a:solidFill>
              <a:latin typeface="Georgia" panose="02040502050405020303" pitchFamily="18" charset="0"/>
            </a:endParaRPr>
          </a:p>
          <a:p>
            <a:pPr marL="342900" indent="-342900" algn="just">
              <a:buFont typeface="Arial" panose="020B0604020202020204" pitchFamily="34" charset="0"/>
              <a:buChar char="•"/>
            </a:pPr>
            <a:r>
              <a:rPr lang="uk-UA" sz="2000" b="1" dirty="0">
                <a:solidFill>
                  <a:srgbClr val="057146"/>
                </a:solidFill>
                <a:latin typeface="Georgia" panose="02040502050405020303" pitchFamily="18" charset="0"/>
              </a:rPr>
              <a:t>принцип офіційного з'ясування обставин справи </a:t>
            </a:r>
          </a:p>
          <a:p>
            <a:pPr algn="r"/>
            <a:r>
              <a:rPr lang="uk-UA" sz="2400" i="1" dirty="0">
                <a:latin typeface="Georgia" panose="02040502050405020303" pitchFamily="18" charset="0"/>
              </a:rPr>
              <a:t>(ст. 9 КАСУ)</a:t>
            </a:r>
          </a:p>
        </p:txBody>
      </p:sp>
    </p:spTree>
    <p:extLst>
      <p:ext uri="{BB962C8B-B14F-4D97-AF65-F5344CB8AC3E}">
        <p14:creationId xmlns:p14="http://schemas.microsoft.com/office/powerpoint/2010/main" val="1869853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12969"/>
            <a:ext cx="10077897"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63</a:t>
            </a:fld>
            <a:endParaRPr lang="ru-RU" dirty="0">
              <a:solidFill>
                <a:srgbClr val="007832"/>
              </a:solidFill>
            </a:endParaRPr>
          </a:p>
        </p:txBody>
      </p:sp>
      <p:sp>
        <p:nvSpPr>
          <p:cNvPr id="3" name="Прямоугольник 2">
            <a:extLst>
              <a:ext uri="{FF2B5EF4-FFF2-40B4-BE49-F238E27FC236}">
                <a16:creationId xmlns:a16="http://schemas.microsoft.com/office/drawing/2014/main" id="{25518369-B2E5-C842-BB35-22EFF128AC53}"/>
              </a:ext>
            </a:extLst>
          </p:cNvPr>
          <p:cNvSpPr/>
          <p:nvPr/>
        </p:nvSpPr>
        <p:spPr>
          <a:xfrm>
            <a:off x="1207008" y="298556"/>
            <a:ext cx="10481888" cy="2400657"/>
          </a:xfrm>
          <a:prstGeom prst="rect">
            <a:avLst/>
          </a:prstGeom>
        </p:spPr>
        <p:txBody>
          <a:bodyPr wrap="square">
            <a:spAutoFit/>
          </a:bodyPr>
          <a:lstStyle/>
          <a:p>
            <a:pPr indent="457200" algn="just"/>
            <a:r>
              <a:rPr lang="ru-RU" sz="2000" dirty="0">
                <a:latin typeface="Times New Roman" panose="02020603050405020304" pitchFamily="18" charset="0"/>
                <a:cs typeface="Times New Roman" panose="02020603050405020304" pitchFamily="18" charset="0"/>
              </a:rPr>
              <a:t>«</a:t>
            </a:r>
            <a:r>
              <a:rPr lang="ru-RU" sz="2000" b="1" u="sng" dirty="0">
                <a:latin typeface="Times New Roman" panose="02020603050405020304" pitchFamily="18" charset="0"/>
                <a:cs typeface="Times New Roman" panose="02020603050405020304" pitchFamily="18" charset="0"/>
              </a:rPr>
              <a:t>Предметом </a:t>
            </a:r>
            <a:r>
              <a:rPr lang="ru-RU" sz="2000" b="1" u="sng" dirty="0" err="1">
                <a:latin typeface="Times New Roman" panose="02020603050405020304" pitchFamily="18" charset="0"/>
                <a:cs typeface="Times New Roman" panose="02020603050405020304" pitchFamily="18" charset="0"/>
              </a:rPr>
              <a:t>доказування</a:t>
            </a:r>
            <a:r>
              <a:rPr lang="ru-RU" sz="2000" b="1" u="sng" dirty="0">
                <a:latin typeface="Times New Roman" panose="02020603050405020304" pitchFamily="18" charset="0"/>
                <a:cs typeface="Times New Roman" panose="02020603050405020304" pitchFamily="18" charset="0"/>
              </a:rPr>
              <a:t> у </a:t>
            </a:r>
            <a:r>
              <a:rPr lang="ru-RU" sz="2000" b="1" u="sng" dirty="0" err="1">
                <a:latin typeface="Times New Roman" panose="02020603050405020304" pitchFamily="18" charset="0"/>
                <a:cs typeface="Times New Roman" panose="02020603050405020304" pitchFamily="18" charset="0"/>
              </a:rPr>
              <a:t>справі</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що</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розглядається</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становлять</a:t>
            </a:r>
            <a:r>
              <a:rPr lang="ru-RU" sz="2000" b="1"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обставини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що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підтверджують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або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спростовують</a:t>
            </a:r>
            <a:r>
              <a:rPr lang="ru-RU" sz="2000" dirty="0">
                <a:latin typeface="Times New Roman" panose="02020603050405020304" pitchFamily="18" charset="0"/>
                <a:cs typeface="Times New Roman" panose="02020603050405020304" pitchFamily="18" charset="0"/>
              </a:rPr>
              <a:t> </a:t>
            </a:r>
            <a:r>
              <a:rPr lang="ru-RU" sz="2000" b="1" dirty="0" err="1">
                <a:latin typeface="Times New Roman" panose="02020603050405020304" pitchFamily="18" charset="0"/>
                <a:cs typeface="Times New Roman" panose="02020603050405020304" pitchFamily="18" charset="0"/>
              </a:rPr>
              <a:t>реальність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здійснення</a:t>
            </a:r>
            <a:r>
              <a:rPr lang="ru-RU" sz="2000" dirty="0">
                <a:latin typeface="Times New Roman" panose="02020603050405020304" pitchFamily="18" charset="0"/>
                <a:cs typeface="Times New Roman" panose="02020603050405020304" pitchFamily="18" charset="0"/>
              </a:rPr>
              <a:t> самих </a:t>
            </a:r>
            <a:r>
              <a:rPr lang="ru-RU" sz="2000" dirty="0" err="1">
                <a:latin typeface="Times New Roman" panose="02020603050405020304" pitchFamily="18" charset="0"/>
                <a:cs typeface="Times New Roman" panose="02020603050405020304" pitchFamily="18" charset="0"/>
              </a:rPr>
              <a:t>господарських</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операцій</a:t>
            </a:r>
            <a:r>
              <a:rPr lang="ru-RU" sz="2000"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купівлі</a:t>
            </a:r>
            <a:r>
              <a:rPr lang="ru-RU" dirty="0">
                <a:latin typeface="Times New Roman" panose="02020603050405020304" pitchFamily="18" charset="0"/>
                <a:cs typeface="Times New Roman" panose="02020603050405020304" pitchFamily="18" charset="0"/>
              </a:rPr>
              <a:t> продажу, а тому й </a:t>
            </a:r>
            <a:r>
              <a:rPr lang="ru-RU" dirty="0" err="1">
                <a:latin typeface="Times New Roman" panose="02020603050405020304" pitchFamily="18" charset="0"/>
                <a:cs typeface="Times New Roman" panose="02020603050405020304" pitchFamily="18" charset="0"/>
              </a:rPr>
              <a:t>обґрунтованість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визначення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позивачем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зобов'язань</a:t>
            </a:r>
            <a:r>
              <a:rPr lang="ru-RU" dirty="0">
                <a:latin typeface="Times New Roman" panose="02020603050405020304" pitchFamily="18" charset="0"/>
                <a:cs typeface="Times New Roman" panose="02020603050405020304" pitchFamily="18" charset="0"/>
              </a:rPr>
              <a:t>.</a:t>
            </a:r>
          </a:p>
          <a:p>
            <a:pPr indent="457200" algn="just"/>
            <a:r>
              <a:rPr lang="ru-RU" dirty="0">
                <a:latin typeface="Times New Roman" panose="02020603050405020304" pitchFamily="18" charset="0"/>
                <a:cs typeface="Times New Roman" panose="02020603050405020304" pitchFamily="18" charset="0"/>
              </a:rPr>
              <a:t>Довести </a:t>
            </a:r>
            <a:r>
              <a:rPr lang="ru-RU" dirty="0" err="1">
                <a:latin typeface="Times New Roman" panose="02020603050405020304" pitchFamily="18" charset="0"/>
                <a:cs typeface="Times New Roman" panose="02020603050405020304" pitchFamily="18" charset="0"/>
              </a:rPr>
              <a:t>правомірність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бездіяльності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зобов'язаний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суб'єкт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владних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повноважень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натомість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суб'єкт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господарювання</a:t>
            </a:r>
            <a:r>
              <a:rPr lang="ru-RU"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має</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спростувати</a:t>
            </a:r>
            <a:r>
              <a:rPr lang="ru-RU" b="1" dirty="0">
                <a:latin typeface="Times New Roman" panose="02020603050405020304" pitchFamily="18" charset="0"/>
                <a:cs typeface="Times New Roman" panose="02020603050405020304" pitchFamily="18" charset="0"/>
              </a:rPr>
              <a:t> доводи </a:t>
            </a:r>
            <a:r>
              <a:rPr lang="ru-RU" b="1" dirty="0" err="1">
                <a:latin typeface="Times New Roman" panose="02020603050405020304" pitchFamily="18" charset="0"/>
                <a:cs typeface="Times New Roman" panose="02020603050405020304" pitchFamily="18" charset="0"/>
              </a:rPr>
              <a:t>суб'єкта</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владних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повноважень</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якщо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їх</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обґрунтованість</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заперечує</a:t>
            </a:r>
            <a:r>
              <a:rPr lang="ru-RU" dirty="0">
                <a:latin typeface="Times New Roman" panose="02020603050405020304" pitchFamily="18" charset="0"/>
                <a:cs typeface="Times New Roman" panose="02020603050405020304" pitchFamily="18" charset="0"/>
              </a:rPr>
              <a:t>. </a:t>
            </a:r>
          </a:p>
          <a:p>
            <a:pPr algn="r"/>
            <a:r>
              <a:rPr lang="uk-UA" i="1" dirty="0">
                <a:latin typeface="Times New Roman" panose="02020603050405020304" pitchFamily="18" charset="0"/>
                <a:cs typeface="Times New Roman" panose="02020603050405020304" pitchFamily="18" charset="0"/>
              </a:rPr>
              <a:t>Постанова Касаційного адміністративного суду</a:t>
            </a:r>
          </a:p>
          <a:p>
            <a:pPr algn="r"/>
            <a:r>
              <a:rPr lang="uk-UA" i="1" dirty="0">
                <a:latin typeface="Times New Roman" panose="02020603050405020304" pitchFamily="18" charset="0"/>
                <a:cs typeface="Times New Roman" panose="02020603050405020304" pitchFamily="18" charset="0"/>
              </a:rPr>
              <a:t>у складі Верховного суду від 29.03.2019 у справі № </a:t>
            </a:r>
            <a:r>
              <a:rPr lang="ru-RU" i="1" dirty="0">
                <a:latin typeface="Times New Roman" panose="02020603050405020304" pitchFamily="18" charset="0"/>
                <a:cs typeface="Times New Roman" panose="02020603050405020304" pitchFamily="18" charset="0"/>
              </a:rPr>
              <a:t>803/5/18</a:t>
            </a:r>
          </a:p>
        </p:txBody>
      </p:sp>
      <p:sp>
        <p:nvSpPr>
          <p:cNvPr id="6" name="Прямоугольник 5">
            <a:extLst>
              <a:ext uri="{FF2B5EF4-FFF2-40B4-BE49-F238E27FC236}">
                <a16:creationId xmlns:a16="http://schemas.microsoft.com/office/drawing/2014/main" id="{AA7DB766-1314-2842-A077-67CBD754A8F7}"/>
              </a:ext>
            </a:extLst>
          </p:cNvPr>
          <p:cNvSpPr/>
          <p:nvPr/>
        </p:nvSpPr>
        <p:spPr>
          <a:xfrm>
            <a:off x="1322023" y="2764599"/>
            <a:ext cx="10518681" cy="2308324"/>
          </a:xfrm>
          <a:prstGeom prst="rect">
            <a:avLst/>
          </a:prstGeom>
        </p:spPr>
        <p:txBody>
          <a:bodyPr wrap="square">
            <a:spAutoFit/>
          </a:bodyPr>
          <a:lstStyle/>
          <a:p>
            <a:pPr indent="457200" algn="just"/>
            <a:r>
              <a:rPr lang="ru-RU" b="1" dirty="0" err="1">
                <a:latin typeface="Times New Roman" panose="02020603050405020304" pitchFamily="18" charset="0"/>
                <a:cs typeface="Times New Roman" panose="02020603050405020304" pitchFamily="18" charset="0"/>
              </a:rPr>
              <a:t>Презумпція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добросовісності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платника</a:t>
            </a:r>
            <a:r>
              <a:rPr lang="ru-RU" b="1"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означає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платником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контролюючому</a:t>
            </a:r>
            <a:r>
              <a:rPr lang="ru-RU" dirty="0">
                <a:latin typeface="Times New Roman" panose="02020603050405020304" pitchFamily="18" charset="0"/>
                <a:cs typeface="Times New Roman" panose="02020603050405020304" pitchFamily="18" charset="0"/>
              </a:rPr>
              <a:t> органу </a:t>
            </a:r>
            <a:r>
              <a:rPr lang="ru-RU" dirty="0" err="1">
                <a:latin typeface="Times New Roman" panose="02020603050405020304" pitchFamily="18" charset="0"/>
                <a:cs typeface="Times New Roman" panose="02020603050405020304" pitchFamily="18" charset="0"/>
              </a:rPr>
              <a:t>документи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податкової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звітності</a:t>
            </a:r>
            <a:r>
              <a:rPr lang="ru-RU" dirty="0">
                <a:latin typeface="Times New Roman" panose="02020603050405020304" pitchFamily="18" charset="0"/>
                <a:cs typeface="Times New Roman" panose="02020603050405020304" pitchFamily="18" charset="0"/>
              </a:rPr>
              <a:t> є </a:t>
            </a:r>
            <a:r>
              <a:rPr lang="ru-RU" dirty="0" err="1">
                <a:latin typeface="Times New Roman" panose="02020603050405020304" pitchFamily="18" charset="0"/>
                <a:cs typeface="Times New Roman" panose="02020603050405020304" pitchFamily="18" charset="0"/>
              </a:rPr>
              <a:t>дійсними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повно</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об'єктивно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відтворюють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господарські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операції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є </a:t>
            </a:r>
            <a:r>
              <a:rPr lang="ru-RU" dirty="0" err="1">
                <a:latin typeface="Times New Roman" panose="02020603050405020304" pitchFamily="18" charset="0"/>
                <a:cs typeface="Times New Roman" panose="02020603050405020304" pitchFamily="18" charset="0"/>
              </a:rPr>
              <a:t>об'єктом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оподаткування</a:t>
            </a:r>
            <a:r>
              <a:rPr lang="ru-RU" dirty="0">
                <a:latin typeface="Times New Roman" panose="02020603050405020304" pitchFamily="18" charset="0"/>
                <a:cs typeface="Times New Roman" panose="02020603050405020304" pitchFamily="18" charset="0"/>
              </a:rPr>
              <a:t> та/</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фінансові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показники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впливають</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податковий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обов'язок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платника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інше</a:t>
            </a:r>
            <a:r>
              <a:rPr lang="ru-RU" dirty="0">
                <a:latin typeface="Times New Roman" panose="02020603050405020304" pitchFamily="18" charset="0"/>
                <a:cs typeface="Times New Roman" panose="02020603050405020304" pitchFamily="18" charset="0"/>
              </a:rPr>
              <a:t> не буде доведено </a:t>
            </a:r>
            <a:r>
              <a:rPr lang="ru-RU" dirty="0" err="1">
                <a:latin typeface="Times New Roman" panose="02020603050405020304" pitchFamily="18" charset="0"/>
                <a:cs typeface="Times New Roman" panose="02020603050405020304" pitchFamily="18" charset="0"/>
              </a:rPr>
              <a:t>контролюючим</a:t>
            </a:r>
            <a:r>
              <a:rPr lang="ru-RU" dirty="0">
                <a:latin typeface="Times New Roman" panose="02020603050405020304" pitchFamily="18" charset="0"/>
                <a:cs typeface="Times New Roman" panose="02020603050405020304" pitchFamily="18" charset="0"/>
              </a:rPr>
              <a:t> органом. </a:t>
            </a:r>
            <a:endParaRPr lang="ru-RU" b="1" dirty="0">
              <a:latin typeface="Times New Roman" panose="02020603050405020304" pitchFamily="18" charset="0"/>
              <a:cs typeface="Times New Roman" panose="02020603050405020304" pitchFamily="18" charset="0"/>
            </a:endParaRPr>
          </a:p>
          <a:p>
            <a:pPr indent="457200" algn="just"/>
            <a:r>
              <a:rPr lang="ru-RU" dirty="0" err="1">
                <a:latin typeface="Times New Roman" panose="02020603050405020304" pitchFamily="18" charset="0"/>
                <a:cs typeface="Times New Roman" panose="02020603050405020304" pitchFamily="18" charset="0"/>
              </a:rPr>
              <a:t>Обов'язок</a:t>
            </a:r>
            <a:r>
              <a:rPr lang="ru-RU" dirty="0">
                <a:latin typeface="Times New Roman" panose="02020603050405020304" pitchFamily="18" charset="0"/>
                <a:cs typeface="Times New Roman" panose="02020603050405020304" pitchFamily="18" charset="0"/>
              </a:rPr>
              <a:t> суду </a:t>
            </a:r>
            <a:r>
              <a:rPr lang="ru-RU" dirty="0" err="1">
                <a:latin typeface="Times New Roman" panose="02020603050405020304" pitchFamily="18" charset="0"/>
                <a:cs typeface="Times New Roman" panose="02020603050405020304" pitchFamily="18" charset="0"/>
              </a:rPr>
              <a:t>встановити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дійсні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обставини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справи</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розгляді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адміністративного</a:t>
            </a:r>
            <a:r>
              <a:rPr lang="ru-RU" dirty="0">
                <a:latin typeface="Times New Roman" panose="02020603050405020304" pitchFamily="18" charset="0"/>
                <a:cs typeface="Times New Roman" panose="02020603050405020304" pitchFamily="18" charset="0"/>
              </a:rPr>
              <a:t> позову </a:t>
            </a:r>
            <a:r>
              <a:rPr lang="ru-RU" dirty="0" err="1">
                <a:latin typeface="Times New Roman" panose="02020603050405020304" pitchFamily="18" charset="0"/>
                <a:cs typeface="Times New Roman" panose="02020603050405020304" pitchFamily="18" charset="0"/>
              </a:rPr>
              <a:t>безвідносно</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позиції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сторін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випливає</a:t>
            </a:r>
            <a:r>
              <a:rPr lang="ru-RU"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з </a:t>
            </a:r>
            <a:r>
              <a:rPr lang="ru-RU" b="1" dirty="0" err="1">
                <a:latin typeface="Times New Roman" panose="02020603050405020304" pitchFamily="18" charset="0"/>
                <a:cs typeface="Times New Roman" panose="02020603050405020304" pitchFamily="18" charset="0"/>
              </a:rPr>
              <a:t>офіційного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з'ясування</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обставин</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справи</a:t>
            </a:r>
            <a:r>
              <a:rPr lang="ru-RU" b="1" dirty="0">
                <a:latin typeface="Times New Roman" panose="02020603050405020304" pitchFamily="18" charset="0"/>
                <a:cs typeface="Times New Roman" panose="02020603050405020304" pitchFamily="18" charset="0"/>
              </a:rPr>
              <a:t> як принципу </a:t>
            </a:r>
            <a:r>
              <a:rPr lang="ru-RU" b="1" dirty="0" err="1">
                <a:latin typeface="Times New Roman" panose="02020603050405020304" pitchFamily="18" charset="0"/>
                <a:cs typeface="Times New Roman" panose="02020603050405020304" pitchFamily="18" charset="0"/>
              </a:rPr>
              <a:t>адміністративного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судочинства</a:t>
            </a:r>
            <a:r>
              <a:rPr lang="ru-RU" b="1" dirty="0">
                <a:latin typeface="Times New Roman" panose="02020603050405020304" pitchFamily="18" charset="0"/>
                <a:cs typeface="Times New Roman" panose="02020603050405020304" pitchFamily="18" charset="0"/>
              </a:rPr>
              <a:t>.</a:t>
            </a:r>
          </a:p>
          <a:p>
            <a:pPr indent="457200" algn="r"/>
            <a:r>
              <a:rPr lang="ru-RU" i="1" dirty="0">
                <a:latin typeface="Times New Roman" panose="02020603050405020304" pitchFamily="18" charset="0"/>
                <a:cs typeface="Times New Roman" panose="02020603050405020304" pitchFamily="18" charset="0"/>
              </a:rPr>
              <a:t>Постанова ВС </a:t>
            </a:r>
            <a:r>
              <a:rPr lang="ru-RU" i="1" dirty="0" err="1">
                <a:latin typeface="Times New Roman" panose="02020603050405020304" pitchFamily="18" charset="0"/>
                <a:cs typeface="Times New Roman" panose="02020603050405020304" pitchFamily="18" charset="0"/>
              </a:rPr>
              <a:t>від</a:t>
            </a:r>
            <a:r>
              <a:rPr lang="ru-RU" i="1" dirty="0">
                <a:latin typeface="Times New Roman" panose="02020603050405020304" pitchFamily="18" charset="0"/>
                <a:cs typeface="Times New Roman" panose="02020603050405020304" pitchFamily="18" charset="0"/>
              </a:rPr>
              <a:t> 16 </a:t>
            </a:r>
            <a:r>
              <a:rPr lang="ru-RU" i="1" dirty="0" err="1">
                <a:latin typeface="Times New Roman" panose="02020603050405020304" pitchFamily="18" charset="0"/>
                <a:cs typeface="Times New Roman" panose="02020603050405020304" pitchFamily="18" charset="0"/>
              </a:rPr>
              <a:t>квітня</a:t>
            </a:r>
            <a:r>
              <a:rPr lang="ru-RU" i="1" dirty="0">
                <a:latin typeface="Times New Roman" panose="02020603050405020304" pitchFamily="18" charset="0"/>
                <a:cs typeface="Times New Roman" panose="02020603050405020304" pitchFamily="18" charset="0"/>
              </a:rPr>
              <a:t> 2019 року у </a:t>
            </a:r>
            <a:r>
              <a:rPr lang="ru-RU" i="1" dirty="0" err="1">
                <a:latin typeface="Times New Roman" panose="02020603050405020304" pitchFamily="18" charset="0"/>
                <a:cs typeface="Times New Roman" panose="02020603050405020304" pitchFamily="18" charset="0"/>
              </a:rPr>
              <a:t>справі</a:t>
            </a:r>
            <a:r>
              <a:rPr lang="ru-RU" i="1" dirty="0">
                <a:latin typeface="Times New Roman" panose="02020603050405020304" pitchFamily="18" charset="0"/>
                <a:cs typeface="Times New Roman" panose="02020603050405020304" pitchFamily="18" charset="0"/>
              </a:rPr>
              <a:t> № 813/8818/14</a:t>
            </a:r>
          </a:p>
        </p:txBody>
      </p:sp>
    </p:spTree>
    <p:extLst>
      <p:ext uri="{BB962C8B-B14F-4D97-AF65-F5344CB8AC3E}">
        <p14:creationId xmlns:p14="http://schemas.microsoft.com/office/powerpoint/2010/main" val="24595525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64</a:t>
            </a:fld>
            <a:endParaRPr lang="ru-RU" dirty="0">
              <a:solidFill>
                <a:srgbClr val="007832"/>
              </a:solidFill>
            </a:endParaRPr>
          </a:p>
        </p:txBody>
      </p:sp>
      <p:sp>
        <p:nvSpPr>
          <p:cNvPr id="3" name="Прямоугольник 2"/>
          <p:cNvSpPr/>
          <p:nvPr/>
        </p:nvSpPr>
        <p:spPr>
          <a:xfrm>
            <a:off x="1850571" y="309380"/>
            <a:ext cx="9622972" cy="5632311"/>
          </a:xfrm>
          <a:prstGeom prst="rect">
            <a:avLst/>
          </a:prstGeom>
        </p:spPr>
        <p:txBody>
          <a:bodyPr wrap="square">
            <a:spAutoFit/>
          </a:bodyPr>
          <a:lstStyle/>
          <a:p>
            <a:pPr algn="just"/>
            <a:r>
              <a:rPr lang="ru-RU" dirty="0"/>
              <a:t>В </a:t>
            </a:r>
            <a:r>
              <a:rPr lang="ru-RU" dirty="0" err="1"/>
              <a:t>адміністративних</a:t>
            </a:r>
            <a:r>
              <a:rPr lang="ru-RU" dirty="0"/>
              <a:t> справах про </a:t>
            </a:r>
            <a:r>
              <a:rPr lang="ru-RU" dirty="0" err="1"/>
              <a:t>протиправність</a:t>
            </a:r>
            <a:r>
              <a:rPr lang="ru-RU" dirty="0"/>
              <a:t> </a:t>
            </a:r>
            <a:r>
              <a:rPr lang="ru-RU" dirty="0" err="1"/>
              <a:t>рішень</a:t>
            </a:r>
            <a:r>
              <a:rPr lang="ru-RU" dirty="0"/>
              <a:t>, </a:t>
            </a:r>
            <a:r>
              <a:rPr lang="ru-RU" dirty="0" err="1"/>
              <a:t>дій</a:t>
            </a:r>
            <a:r>
              <a:rPr lang="ru-RU" dirty="0"/>
              <a:t> </a:t>
            </a:r>
            <a:r>
              <a:rPr lang="ru-RU" dirty="0" err="1"/>
              <a:t>чи</a:t>
            </a:r>
            <a:r>
              <a:rPr lang="ru-RU" dirty="0"/>
              <a:t> </a:t>
            </a:r>
            <a:r>
              <a:rPr lang="ru-RU" dirty="0" err="1"/>
              <a:t>бездіяльності</a:t>
            </a:r>
            <a:r>
              <a:rPr lang="ru-RU" dirty="0"/>
              <a:t> </a:t>
            </a:r>
            <a:r>
              <a:rPr lang="ru-RU" dirty="0" err="1"/>
              <a:t>суб'єкта</a:t>
            </a:r>
            <a:r>
              <a:rPr lang="ru-RU" dirty="0"/>
              <a:t> </a:t>
            </a:r>
            <a:r>
              <a:rPr lang="ru-RU" dirty="0" err="1"/>
              <a:t>владних</a:t>
            </a:r>
            <a:r>
              <a:rPr lang="ru-RU" dirty="0"/>
              <a:t> </a:t>
            </a:r>
            <a:r>
              <a:rPr lang="ru-RU" dirty="0" err="1"/>
              <a:t>повноважень</a:t>
            </a:r>
            <a:r>
              <a:rPr lang="ru-RU" dirty="0"/>
              <a:t> </a:t>
            </a:r>
            <a:r>
              <a:rPr lang="ru-RU" b="1" dirty="0" err="1">
                <a:solidFill>
                  <a:srgbClr val="057146"/>
                </a:solidFill>
              </a:rPr>
              <a:t>обов'язок</a:t>
            </a:r>
            <a:r>
              <a:rPr lang="ru-RU" b="1" dirty="0">
                <a:solidFill>
                  <a:srgbClr val="057146"/>
                </a:solidFill>
              </a:rPr>
              <a:t> </a:t>
            </a:r>
            <a:r>
              <a:rPr lang="ru-RU" b="1" dirty="0" err="1">
                <a:solidFill>
                  <a:srgbClr val="057146"/>
                </a:solidFill>
              </a:rPr>
              <a:t>щодо</a:t>
            </a:r>
            <a:r>
              <a:rPr lang="ru-RU" b="1" dirty="0">
                <a:solidFill>
                  <a:srgbClr val="057146"/>
                </a:solidFill>
              </a:rPr>
              <a:t> </a:t>
            </a:r>
            <a:r>
              <a:rPr lang="ru-RU" b="1" dirty="0" err="1">
                <a:solidFill>
                  <a:srgbClr val="057146"/>
                </a:solidFill>
              </a:rPr>
              <a:t>доказування</a:t>
            </a:r>
            <a:r>
              <a:rPr lang="ru-RU" b="1" dirty="0">
                <a:solidFill>
                  <a:srgbClr val="057146"/>
                </a:solidFill>
              </a:rPr>
              <a:t> </a:t>
            </a:r>
            <a:r>
              <a:rPr lang="ru-RU" b="1" dirty="0" err="1">
                <a:solidFill>
                  <a:srgbClr val="057146"/>
                </a:solidFill>
              </a:rPr>
              <a:t>правомірності</a:t>
            </a:r>
            <a:r>
              <a:rPr lang="ru-RU" b="1" dirty="0">
                <a:solidFill>
                  <a:srgbClr val="057146"/>
                </a:solidFill>
              </a:rPr>
              <a:t> </a:t>
            </a:r>
            <a:r>
              <a:rPr lang="ru-RU" b="1" dirty="0" err="1">
                <a:solidFill>
                  <a:srgbClr val="057146"/>
                </a:solidFill>
              </a:rPr>
              <a:t>свого</a:t>
            </a:r>
            <a:r>
              <a:rPr lang="ru-RU" b="1" dirty="0">
                <a:solidFill>
                  <a:srgbClr val="057146"/>
                </a:solidFill>
              </a:rPr>
              <a:t> </a:t>
            </a:r>
            <a:r>
              <a:rPr lang="ru-RU" b="1" dirty="0" err="1">
                <a:solidFill>
                  <a:srgbClr val="057146"/>
                </a:solidFill>
              </a:rPr>
              <a:t>рішення</a:t>
            </a:r>
            <a:r>
              <a:rPr lang="ru-RU" b="1" dirty="0">
                <a:solidFill>
                  <a:srgbClr val="057146"/>
                </a:solidFill>
              </a:rPr>
              <a:t>, </a:t>
            </a:r>
            <a:r>
              <a:rPr lang="ru-RU" b="1" dirty="0" err="1">
                <a:solidFill>
                  <a:srgbClr val="057146"/>
                </a:solidFill>
              </a:rPr>
              <a:t>дії</a:t>
            </a:r>
            <a:r>
              <a:rPr lang="ru-RU" b="1" dirty="0">
                <a:solidFill>
                  <a:srgbClr val="057146"/>
                </a:solidFill>
              </a:rPr>
              <a:t> </a:t>
            </a:r>
            <a:r>
              <a:rPr lang="ru-RU" b="1" dirty="0" err="1">
                <a:solidFill>
                  <a:srgbClr val="057146"/>
                </a:solidFill>
              </a:rPr>
              <a:t>чи</a:t>
            </a:r>
            <a:r>
              <a:rPr lang="ru-RU" b="1" dirty="0">
                <a:solidFill>
                  <a:srgbClr val="057146"/>
                </a:solidFill>
              </a:rPr>
              <a:t> </a:t>
            </a:r>
            <a:r>
              <a:rPr lang="ru-RU" b="1" dirty="0" err="1">
                <a:solidFill>
                  <a:srgbClr val="057146"/>
                </a:solidFill>
              </a:rPr>
              <a:t>бездіяльності</a:t>
            </a:r>
            <a:r>
              <a:rPr lang="ru-RU" b="1" dirty="0">
                <a:solidFill>
                  <a:srgbClr val="057146"/>
                </a:solidFill>
              </a:rPr>
              <a:t> </a:t>
            </a:r>
            <a:r>
              <a:rPr lang="ru-RU" b="1" dirty="0" err="1">
                <a:solidFill>
                  <a:srgbClr val="057146"/>
                </a:solidFill>
              </a:rPr>
              <a:t>покладається</a:t>
            </a:r>
            <a:r>
              <a:rPr lang="ru-RU" b="1" dirty="0">
                <a:solidFill>
                  <a:srgbClr val="057146"/>
                </a:solidFill>
              </a:rPr>
              <a:t> на </a:t>
            </a:r>
            <a:r>
              <a:rPr lang="ru-RU" b="1" dirty="0" err="1">
                <a:solidFill>
                  <a:srgbClr val="057146"/>
                </a:solidFill>
              </a:rPr>
              <a:t>відповідача</a:t>
            </a:r>
            <a:r>
              <a:rPr lang="ru-RU" dirty="0"/>
              <a:t>, </a:t>
            </a:r>
            <a:r>
              <a:rPr lang="ru-RU" dirty="0" err="1"/>
              <a:t>якщо</a:t>
            </a:r>
            <a:r>
              <a:rPr lang="ru-RU" dirty="0"/>
              <a:t> </a:t>
            </a:r>
            <a:r>
              <a:rPr lang="ru-RU" dirty="0" err="1"/>
              <a:t>він</a:t>
            </a:r>
            <a:r>
              <a:rPr lang="ru-RU" dirty="0"/>
              <a:t> </a:t>
            </a:r>
            <a:r>
              <a:rPr lang="ru-RU" dirty="0" err="1"/>
              <a:t>заперечує</a:t>
            </a:r>
            <a:r>
              <a:rPr lang="ru-RU" dirty="0"/>
              <a:t> </a:t>
            </a:r>
            <a:r>
              <a:rPr lang="ru-RU" dirty="0" err="1"/>
              <a:t>проти</a:t>
            </a:r>
            <a:r>
              <a:rPr lang="ru-RU" dirty="0"/>
              <a:t> </a:t>
            </a:r>
            <a:r>
              <a:rPr lang="ru-RU" dirty="0" err="1"/>
              <a:t>адміністративного</a:t>
            </a:r>
            <a:r>
              <a:rPr lang="ru-RU" dirty="0"/>
              <a:t> позову (ст.77 КАСУ). </a:t>
            </a:r>
          </a:p>
          <a:p>
            <a:pPr algn="just"/>
            <a:r>
              <a:rPr lang="ru-RU" dirty="0"/>
              <a:t>При </a:t>
            </a:r>
            <a:r>
              <a:rPr lang="ru-RU" dirty="0" err="1"/>
              <a:t>цьому</a:t>
            </a:r>
            <a:r>
              <a:rPr lang="ru-RU" dirty="0"/>
              <a:t> суд не </a:t>
            </a:r>
            <a:r>
              <a:rPr lang="ru-RU" dirty="0" err="1"/>
              <a:t>може</a:t>
            </a:r>
            <a:r>
              <a:rPr lang="ru-RU" dirty="0"/>
              <a:t> </a:t>
            </a:r>
            <a:r>
              <a:rPr lang="ru-RU" dirty="0" err="1"/>
              <a:t>витребовувати</a:t>
            </a:r>
            <a:r>
              <a:rPr lang="ru-RU" dirty="0"/>
              <a:t> </a:t>
            </a:r>
            <a:r>
              <a:rPr lang="ru-RU" dirty="0" err="1"/>
              <a:t>докази</a:t>
            </a:r>
            <a:r>
              <a:rPr lang="ru-RU" dirty="0"/>
              <a:t> у </a:t>
            </a:r>
            <a:r>
              <a:rPr lang="ru-RU" dirty="0" err="1"/>
              <a:t>позивача</a:t>
            </a:r>
            <a:r>
              <a:rPr lang="ru-RU" dirty="0"/>
              <a:t> в </a:t>
            </a:r>
            <a:r>
              <a:rPr lang="ru-RU" dirty="0" err="1"/>
              <a:t>адміністративних</a:t>
            </a:r>
            <a:r>
              <a:rPr lang="ru-RU" dirty="0"/>
              <a:t> справах про </a:t>
            </a:r>
            <a:r>
              <a:rPr lang="ru-RU" dirty="0" err="1"/>
              <a:t>протиправність</a:t>
            </a:r>
            <a:r>
              <a:rPr lang="ru-RU" dirty="0"/>
              <a:t> </a:t>
            </a:r>
            <a:r>
              <a:rPr lang="ru-RU" dirty="0" err="1"/>
              <a:t>рішень</a:t>
            </a:r>
            <a:r>
              <a:rPr lang="ru-RU" dirty="0"/>
              <a:t>, </a:t>
            </a:r>
            <a:r>
              <a:rPr lang="ru-RU" dirty="0" err="1"/>
              <a:t>дій</a:t>
            </a:r>
            <a:r>
              <a:rPr lang="ru-RU" dirty="0"/>
              <a:t> </a:t>
            </a:r>
            <a:r>
              <a:rPr lang="ru-RU" dirty="0" err="1"/>
              <a:t>чи</a:t>
            </a:r>
            <a:r>
              <a:rPr lang="ru-RU" dirty="0"/>
              <a:t> </a:t>
            </a:r>
            <a:r>
              <a:rPr lang="ru-RU" dirty="0" err="1"/>
              <a:t>бездіяльності</a:t>
            </a:r>
            <a:r>
              <a:rPr lang="ru-RU" dirty="0"/>
              <a:t> </a:t>
            </a:r>
            <a:r>
              <a:rPr lang="ru-RU" dirty="0" err="1"/>
              <a:t>суб’єкта</a:t>
            </a:r>
            <a:r>
              <a:rPr lang="ru-RU" dirty="0"/>
              <a:t> </a:t>
            </a:r>
            <a:r>
              <a:rPr lang="ru-RU" dirty="0" err="1"/>
              <a:t>владних</a:t>
            </a:r>
            <a:r>
              <a:rPr lang="ru-RU" dirty="0"/>
              <a:t> </a:t>
            </a:r>
            <a:r>
              <a:rPr lang="ru-RU" dirty="0" err="1"/>
              <a:t>повноважень</a:t>
            </a:r>
            <a:r>
              <a:rPr lang="ru-RU" dirty="0"/>
              <a:t>, </a:t>
            </a:r>
            <a:r>
              <a:rPr lang="ru-RU" b="1" dirty="0" err="1"/>
              <a:t>окрім</a:t>
            </a:r>
            <a:r>
              <a:rPr lang="ru-RU" b="1" dirty="0"/>
              <a:t> </a:t>
            </a:r>
            <a:r>
              <a:rPr lang="ru-RU" b="1" dirty="0" err="1"/>
              <a:t>доказів</a:t>
            </a:r>
            <a:r>
              <a:rPr lang="ru-RU" b="1" dirty="0"/>
              <a:t> на </a:t>
            </a:r>
            <a:r>
              <a:rPr lang="ru-RU" b="1" dirty="0" err="1"/>
              <a:t>підтвердження</a:t>
            </a:r>
            <a:r>
              <a:rPr lang="ru-RU" b="1" dirty="0"/>
              <a:t> </a:t>
            </a:r>
            <a:r>
              <a:rPr lang="ru-RU" b="1" dirty="0" err="1"/>
              <a:t>обставин</a:t>
            </a:r>
            <a:r>
              <a:rPr lang="ru-RU" b="1" dirty="0"/>
              <a:t>, за </a:t>
            </a:r>
            <a:r>
              <a:rPr lang="ru-RU" b="1" dirty="0" err="1"/>
              <a:t>яких</a:t>
            </a:r>
            <a:r>
              <a:rPr lang="ru-RU" b="1" dirty="0"/>
              <a:t>, на думку </a:t>
            </a:r>
            <a:r>
              <a:rPr lang="ru-RU" b="1" dirty="0" err="1"/>
              <a:t>позивача</a:t>
            </a:r>
            <a:r>
              <a:rPr lang="ru-RU" b="1" dirty="0"/>
              <a:t>, </a:t>
            </a:r>
            <a:r>
              <a:rPr lang="ru-RU" b="1" dirty="0" err="1"/>
              <a:t>відбулося</a:t>
            </a:r>
            <a:r>
              <a:rPr lang="ru-RU" b="1" dirty="0"/>
              <a:t> </a:t>
            </a:r>
            <a:r>
              <a:rPr lang="ru-RU" b="1" dirty="0" err="1"/>
              <a:t>порушення</a:t>
            </a:r>
            <a:r>
              <a:rPr lang="ru-RU" b="1" dirty="0"/>
              <a:t> </a:t>
            </a:r>
            <a:r>
              <a:rPr lang="ru-RU" b="1" dirty="0" err="1"/>
              <a:t>його</a:t>
            </a:r>
            <a:r>
              <a:rPr lang="ru-RU" b="1" dirty="0"/>
              <a:t> прав, свобод </a:t>
            </a:r>
            <a:r>
              <a:rPr lang="ru-RU" b="1" dirty="0" err="1"/>
              <a:t>чи</a:t>
            </a:r>
            <a:r>
              <a:rPr lang="ru-RU" b="1" dirty="0"/>
              <a:t> </a:t>
            </a:r>
            <a:r>
              <a:rPr lang="ru-RU" b="1" dirty="0" err="1"/>
              <a:t>інтересів</a:t>
            </a:r>
            <a:r>
              <a:rPr lang="ru-RU" dirty="0"/>
              <a:t>.</a:t>
            </a:r>
          </a:p>
          <a:p>
            <a:pPr algn="just"/>
            <a:endParaRPr lang="ru-RU" dirty="0"/>
          </a:p>
          <a:p>
            <a:pPr algn="just"/>
            <a:endParaRPr lang="ru-RU" dirty="0"/>
          </a:p>
          <a:p>
            <a:pPr algn="just"/>
            <a:endParaRPr lang="ru-RU" dirty="0"/>
          </a:p>
          <a:p>
            <a:pPr algn="just"/>
            <a:r>
              <a:rPr lang="uk-UA" dirty="0"/>
              <a:t>Принцип офіційного з'ясування обставин справи (ст. 9 КАСУ)</a:t>
            </a:r>
          </a:p>
          <a:p>
            <a:pPr algn="just"/>
            <a:r>
              <a:rPr lang="ru-RU" dirty="0"/>
              <a:t>Суд </a:t>
            </a:r>
            <a:r>
              <a:rPr lang="ru-RU" dirty="0" err="1"/>
              <a:t>може</a:t>
            </a:r>
            <a:r>
              <a:rPr lang="ru-RU" dirty="0"/>
              <a:t> </a:t>
            </a:r>
            <a:r>
              <a:rPr lang="ru-RU" dirty="0" err="1"/>
              <a:t>пропонувати</a:t>
            </a:r>
            <a:r>
              <a:rPr lang="ru-RU" dirty="0"/>
              <a:t> сторонам </a:t>
            </a:r>
            <a:r>
              <a:rPr lang="ru-RU" dirty="0" err="1"/>
              <a:t>надати</a:t>
            </a:r>
            <a:r>
              <a:rPr lang="ru-RU" dirty="0"/>
              <a:t> </a:t>
            </a:r>
            <a:r>
              <a:rPr lang="ru-RU" dirty="0" err="1"/>
              <a:t>докази</a:t>
            </a:r>
            <a:r>
              <a:rPr lang="ru-RU" dirty="0"/>
              <a:t> </a:t>
            </a:r>
            <a:r>
              <a:rPr lang="ru-RU" b="1" dirty="0"/>
              <a:t>та </a:t>
            </a:r>
            <a:r>
              <a:rPr lang="ru-RU" b="1" dirty="0" err="1"/>
              <a:t>збирати</a:t>
            </a:r>
            <a:r>
              <a:rPr lang="ru-RU" b="1" dirty="0"/>
              <a:t> </a:t>
            </a:r>
            <a:r>
              <a:rPr lang="ru-RU" b="1" dirty="0" err="1"/>
              <a:t>докази</a:t>
            </a:r>
            <a:r>
              <a:rPr lang="ru-RU" b="1" dirty="0"/>
              <a:t> з </a:t>
            </a:r>
            <a:r>
              <a:rPr lang="ru-RU" b="1" dirty="0" err="1"/>
              <a:t>власної</a:t>
            </a:r>
            <a:r>
              <a:rPr lang="ru-RU" b="1" dirty="0"/>
              <a:t> </a:t>
            </a:r>
            <a:r>
              <a:rPr lang="ru-RU" b="1" dirty="0" err="1"/>
              <a:t>ініціативи</a:t>
            </a:r>
            <a:r>
              <a:rPr lang="ru-RU" dirty="0"/>
              <a:t>, </a:t>
            </a:r>
            <a:r>
              <a:rPr lang="ru-RU" dirty="0" err="1"/>
              <a:t>крім</a:t>
            </a:r>
            <a:r>
              <a:rPr lang="ru-RU" dirty="0"/>
              <a:t> </a:t>
            </a:r>
            <a:r>
              <a:rPr lang="ru-RU" dirty="0" err="1"/>
              <a:t>випадків</a:t>
            </a:r>
            <a:r>
              <a:rPr lang="ru-RU" dirty="0"/>
              <a:t>, </a:t>
            </a:r>
            <a:r>
              <a:rPr lang="ru-RU" dirty="0" err="1"/>
              <a:t>визначених</a:t>
            </a:r>
            <a:r>
              <a:rPr lang="ru-RU" dirty="0"/>
              <a:t> </a:t>
            </a:r>
            <a:r>
              <a:rPr lang="ru-RU" dirty="0" err="1"/>
              <a:t>цим</a:t>
            </a:r>
            <a:r>
              <a:rPr lang="ru-RU" dirty="0"/>
              <a:t> Кодексом.</a:t>
            </a:r>
          </a:p>
          <a:p>
            <a:pPr algn="just"/>
            <a:endParaRPr lang="ru-RU" dirty="0"/>
          </a:p>
          <a:p>
            <a:pPr algn="just"/>
            <a:r>
              <a:rPr lang="uk-UA" b="1" dirty="0">
                <a:solidFill>
                  <a:srgbClr val="FF0000"/>
                </a:solidFill>
              </a:rPr>
              <a:t>! Стаття 80 КАСУ:</a:t>
            </a:r>
          </a:p>
          <a:p>
            <a:pPr algn="just"/>
            <a:r>
              <a:rPr lang="uk-UA" b="1" dirty="0">
                <a:solidFill>
                  <a:srgbClr val="FF0000"/>
                </a:solidFill>
              </a:rPr>
              <a:t>У разі неподання витребуваних судом доказів без поважних причин або без повідомлення причин суд, залежно від того, яке ці докази мають значення, може </a:t>
            </a:r>
            <a:r>
              <a:rPr lang="uk-UA" b="1" u="sng" dirty="0">
                <a:solidFill>
                  <a:srgbClr val="FF0000"/>
                </a:solidFill>
              </a:rPr>
              <a:t>визнати</a:t>
            </a:r>
            <a:r>
              <a:rPr lang="uk-UA" b="1" dirty="0">
                <a:solidFill>
                  <a:srgbClr val="FF0000"/>
                </a:solidFill>
              </a:rPr>
              <a:t> обставину, для з’ясування якої </a:t>
            </a:r>
            <a:r>
              <a:rPr lang="uk-UA" b="1" dirty="0" err="1">
                <a:solidFill>
                  <a:srgbClr val="FF0000"/>
                </a:solidFill>
              </a:rPr>
              <a:t>витребовувався</a:t>
            </a:r>
            <a:r>
              <a:rPr lang="uk-UA" b="1" dirty="0">
                <a:solidFill>
                  <a:srgbClr val="FF0000"/>
                </a:solidFill>
              </a:rPr>
              <a:t> доказ, </a:t>
            </a:r>
            <a:r>
              <a:rPr lang="uk-UA" b="1" u="sng" dirty="0">
                <a:solidFill>
                  <a:srgbClr val="FF0000"/>
                </a:solidFill>
              </a:rPr>
              <a:t>або відмовити у її визнанні</a:t>
            </a:r>
            <a:r>
              <a:rPr lang="uk-UA" b="1" dirty="0">
                <a:solidFill>
                  <a:srgbClr val="FF0000"/>
                </a:solidFill>
              </a:rPr>
              <a:t>, або розглянути справу за наявними в ній доказами, </a:t>
            </a:r>
            <a:r>
              <a:rPr lang="uk-UA" b="1" u="sng" dirty="0">
                <a:solidFill>
                  <a:srgbClr val="FF0000"/>
                </a:solidFill>
              </a:rPr>
              <a:t>а у разі неподання доказів позивачем</a:t>
            </a:r>
            <a:r>
              <a:rPr lang="uk-UA" b="1" dirty="0">
                <a:solidFill>
                  <a:srgbClr val="FF0000"/>
                </a:solidFill>
              </a:rPr>
              <a:t> - також залишити позовну заяву без розгляду</a:t>
            </a:r>
          </a:p>
        </p:txBody>
      </p:sp>
      <p:sp>
        <p:nvSpPr>
          <p:cNvPr id="8" name="Двойная стрелка вверх/вниз 7">
            <a:extLst>
              <a:ext uri="{FF2B5EF4-FFF2-40B4-BE49-F238E27FC236}">
                <a16:creationId xmlns:a16="http://schemas.microsoft.com/office/drawing/2014/main" id="{D7BB5F76-A7EB-D846-B75E-B484BB966998}"/>
              </a:ext>
            </a:extLst>
          </p:cNvPr>
          <p:cNvSpPr/>
          <p:nvPr/>
        </p:nvSpPr>
        <p:spPr>
          <a:xfrm>
            <a:off x="6662057" y="2157404"/>
            <a:ext cx="533399" cy="849085"/>
          </a:xfrm>
          <a:prstGeom prst="upDownArrow">
            <a:avLst/>
          </a:prstGeom>
          <a:solidFill>
            <a:srgbClr val="CFE4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3604152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65</a:t>
            </a:fld>
            <a:endParaRPr lang="ru-RU" dirty="0">
              <a:solidFill>
                <a:srgbClr val="007832"/>
              </a:solidFill>
            </a:endParaRPr>
          </a:p>
        </p:txBody>
      </p:sp>
      <p:sp>
        <p:nvSpPr>
          <p:cNvPr id="3" name="Прямоугольник 2"/>
          <p:cNvSpPr/>
          <p:nvPr/>
        </p:nvSpPr>
        <p:spPr>
          <a:xfrm>
            <a:off x="1851949" y="380953"/>
            <a:ext cx="9988952" cy="738664"/>
          </a:xfrm>
          <a:prstGeom prst="rect">
            <a:avLst/>
          </a:prstGeom>
        </p:spPr>
        <p:txBody>
          <a:bodyPr wrap="square">
            <a:spAutoFit/>
          </a:bodyPr>
          <a:lstStyle/>
          <a:p>
            <a:pPr algn="just"/>
            <a:endParaRPr lang="ru-RU" sz="1400" dirty="0"/>
          </a:p>
          <a:p>
            <a:pPr algn="just"/>
            <a:endParaRPr lang="ru-RU" sz="1400" dirty="0"/>
          </a:p>
          <a:p>
            <a:pPr algn="just"/>
            <a:endParaRPr lang="ru-RU" sz="1400" dirty="0"/>
          </a:p>
        </p:txBody>
      </p:sp>
      <p:pic>
        <p:nvPicPr>
          <p:cNvPr id="4" name="Рисунок 3">
            <a:extLst>
              <a:ext uri="{FF2B5EF4-FFF2-40B4-BE49-F238E27FC236}">
                <a16:creationId xmlns:a16="http://schemas.microsoft.com/office/drawing/2014/main" id="{CA38B500-969B-9843-A263-1A5A976273FC}"/>
              </a:ext>
            </a:extLst>
          </p:cNvPr>
          <p:cNvPicPr>
            <a:picLocks noChangeAspect="1"/>
          </p:cNvPicPr>
          <p:nvPr/>
        </p:nvPicPr>
        <p:blipFill>
          <a:blip r:embed="rId3"/>
          <a:stretch>
            <a:fillRect/>
          </a:stretch>
        </p:blipFill>
        <p:spPr>
          <a:xfrm>
            <a:off x="1676400" y="482600"/>
            <a:ext cx="8839200" cy="5207000"/>
          </a:xfrm>
          <a:prstGeom prst="rect">
            <a:avLst/>
          </a:prstGeom>
        </p:spPr>
      </p:pic>
    </p:spTree>
    <p:extLst>
      <p:ext uri="{BB962C8B-B14F-4D97-AF65-F5344CB8AC3E}">
        <p14:creationId xmlns:p14="http://schemas.microsoft.com/office/powerpoint/2010/main" val="21011567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191951-4461-42CA-A9FC-3C8FFE645578}"/>
              </a:ext>
            </a:extLst>
          </p:cNvPr>
          <p:cNvSpPr>
            <a:spLocks noGrp="1"/>
          </p:cNvSpPr>
          <p:nvPr>
            <p:ph type="title"/>
          </p:nvPr>
        </p:nvSpPr>
        <p:spPr>
          <a:xfrm>
            <a:off x="1054100" y="332740"/>
            <a:ext cx="9875520" cy="478790"/>
          </a:xfrm>
        </p:spPr>
        <p:txBody>
          <a:bodyPr>
            <a:noAutofit/>
          </a:bodyPr>
          <a:lstStyle/>
          <a:p>
            <a:pPr algn="ctr"/>
            <a:r>
              <a:rPr lang="uk-UA" sz="2800" b="1" dirty="0">
                <a:solidFill>
                  <a:srgbClr val="FF0000"/>
                </a:solidFill>
                <a:latin typeface="Times New Roman" panose="02020603050405020304" pitchFamily="18" charset="0"/>
                <a:cs typeface="Times New Roman" panose="02020603050405020304" pitchFamily="18" charset="0"/>
              </a:rPr>
              <a:t>Доктрина: «Ділова мета»</a:t>
            </a:r>
            <a:endParaRPr lang="ru-RU" sz="2800" dirty="0">
              <a:solidFill>
                <a:srgbClr val="FF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C088F56D-725D-488E-B84B-014C10D978B1}"/>
              </a:ext>
            </a:extLst>
          </p:cNvPr>
          <p:cNvSpPr>
            <a:spLocks noGrp="1"/>
          </p:cNvSpPr>
          <p:nvPr>
            <p:ph idx="1"/>
          </p:nvPr>
        </p:nvSpPr>
        <p:spPr>
          <a:xfrm>
            <a:off x="651510" y="937260"/>
            <a:ext cx="11286489" cy="4286250"/>
          </a:xfrm>
        </p:spPr>
        <p:txBody>
          <a:bodyPr>
            <a:noAutofit/>
          </a:bodyPr>
          <a:lstStyle/>
          <a:p>
            <a:pPr marL="45720" indent="457200" algn="just">
              <a:buNone/>
            </a:pPr>
            <a:r>
              <a:rPr lang="ru-RU" sz="2000" dirty="0" err="1">
                <a:solidFill>
                  <a:schemeClr val="tx1"/>
                </a:solidFill>
                <a:latin typeface="Times New Roman" panose="02020603050405020304" pitchFamily="18" charset="0"/>
                <a:cs typeface="Times New Roman" panose="02020603050405020304" pitchFamily="18" charset="0"/>
              </a:rPr>
              <a:t>З</a:t>
            </a:r>
            <a:r>
              <a:rPr lang="ru-RU" sz="2000" b="1" dirty="0" err="1">
                <a:solidFill>
                  <a:schemeClr val="tx1"/>
                </a:solidFill>
                <a:latin typeface="Times New Roman" panose="02020603050405020304" pitchFamily="18" charset="0"/>
                <a:cs typeface="Times New Roman" panose="02020603050405020304" pitchFamily="18" charset="0"/>
              </a:rPr>
              <a:t>міст</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поняття</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розумної</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економічної</a:t>
            </a:r>
            <a:r>
              <a:rPr lang="ru-RU" sz="2000" b="1" dirty="0">
                <a:solidFill>
                  <a:schemeClr val="tx1"/>
                </a:solidFill>
                <a:latin typeface="Times New Roman" panose="02020603050405020304" pitchFamily="18" charset="0"/>
                <a:cs typeface="Times New Roman" panose="02020603050405020304" pitchFamily="18" charset="0"/>
              </a:rPr>
              <a:t> причини (</a:t>
            </a:r>
            <a:r>
              <a:rPr lang="ru-RU" sz="2000" b="1" dirty="0" err="1">
                <a:solidFill>
                  <a:schemeClr val="tx1"/>
                </a:solidFill>
                <a:latin typeface="Times New Roman" panose="02020603050405020304" pitchFamily="18" charset="0"/>
                <a:cs typeface="Times New Roman" panose="02020603050405020304" pitchFamily="18" charset="0"/>
              </a:rPr>
              <a:t>ділової</a:t>
            </a:r>
            <a:r>
              <a:rPr lang="ru-RU" sz="2000" b="1" dirty="0">
                <a:solidFill>
                  <a:schemeClr val="tx1"/>
                </a:solidFill>
                <a:latin typeface="Times New Roman" panose="02020603050405020304" pitchFamily="18" charset="0"/>
                <a:cs typeface="Times New Roman" panose="02020603050405020304" pitchFamily="18" charset="0"/>
              </a:rPr>
              <a:t> мети) </a:t>
            </a:r>
            <a:r>
              <a:rPr lang="ru-RU" sz="2000" b="1" dirty="0" err="1">
                <a:solidFill>
                  <a:schemeClr val="tx1"/>
                </a:solidFill>
                <a:latin typeface="Times New Roman" panose="02020603050405020304" pitchFamily="18" charset="0"/>
                <a:cs typeface="Times New Roman" panose="02020603050405020304" pitchFamily="18" charset="0"/>
              </a:rPr>
              <a:t>передбачає</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обов'язкову</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спрямованість</a:t>
            </a:r>
            <a:r>
              <a:rPr lang="ru-RU" sz="2000" b="1" dirty="0">
                <a:solidFill>
                  <a:schemeClr val="tx1"/>
                </a:solidFill>
                <a:latin typeface="Times New Roman" panose="02020603050405020304" pitchFamily="18" charset="0"/>
                <a:cs typeface="Times New Roman" panose="02020603050405020304" pitchFamily="18" charset="0"/>
              </a:rPr>
              <a:t> будь-</a:t>
            </a:r>
            <a:r>
              <a:rPr lang="ru-RU" sz="2000" b="1" dirty="0" err="1">
                <a:solidFill>
                  <a:schemeClr val="tx1"/>
                </a:solidFill>
                <a:latin typeface="Times New Roman" panose="02020603050405020304" pitchFamily="18" charset="0"/>
                <a:cs typeface="Times New Roman" panose="02020603050405020304" pitchFamily="18" charset="0"/>
              </a:rPr>
              <a:t>якої</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операції</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платника</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податків</a:t>
            </a:r>
            <a:r>
              <a:rPr lang="ru-RU" sz="2000" b="1" dirty="0">
                <a:solidFill>
                  <a:schemeClr val="tx1"/>
                </a:solidFill>
                <a:latin typeface="Times New Roman" panose="02020603050405020304" pitchFamily="18" charset="0"/>
                <a:cs typeface="Times New Roman" panose="02020603050405020304" pitchFamily="18" charset="0"/>
              </a:rPr>
              <a:t> на </a:t>
            </a:r>
            <a:r>
              <a:rPr lang="ru-RU" sz="2000" b="1" dirty="0" err="1">
                <a:solidFill>
                  <a:schemeClr val="tx1"/>
                </a:solidFill>
                <a:latin typeface="Times New Roman" panose="02020603050405020304" pitchFamily="18" charset="0"/>
                <a:cs typeface="Times New Roman" panose="02020603050405020304" pitchFamily="18" charset="0"/>
              </a:rPr>
              <a:t>отримання</a:t>
            </a:r>
            <a:r>
              <a:rPr lang="ru-RU" sz="2000" b="1" dirty="0">
                <a:solidFill>
                  <a:schemeClr val="tx1"/>
                </a:solidFill>
                <a:latin typeface="Times New Roman" panose="02020603050405020304" pitchFamily="18" charset="0"/>
                <a:cs typeface="Times New Roman" panose="02020603050405020304" pitchFamily="18" charset="0"/>
              </a:rPr>
              <a:t> позитивного </a:t>
            </a:r>
            <a:r>
              <a:rPr lang="ru-RU" sz="2000" b="1" dirty="0" err="1">
                <a:solidFill>
                  <a:schemeClr val="tx1"/>
                </a:solidFill>
                <a:latin typeface="Times New Roman" panose="02020603050405020304" pitchFamily="18" charset="0"/>
                <a:cs typeface="Times New Roman" panose="02020603050405020304" pitchFamily="18" charset="0"/>
              </a:rPr>
              <a:t>економічного</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ефекту</a:t>
            </a:r>
            <a:r>
              <a:rPr lang="ru-RU" sz="2000" b="1"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Поняття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економічного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ефекту</a:t>
            </a:r>
            <a:r>
              <a:rPr lang="ru-RU" sz="2000" dirty="0">
                <a:solidFill>
                  <a:schemeClr val="tx1"/>
                </a:solidFill>
                <a:latin typeface="Times New Roman" panose="02020603050405020304" pitchFamily="18" charset="0"/>
                <a:cs typeface="Times New Roman" panose="02020603050405020304" pitchFamily="18" charset="0"/>
              </a:rPr>
              <a:t> не </a:t>
            </a:r>
            <a:r>
              <a:rPr lang="ru-RU" sz="2000" dirty="0" err="1">
                <a:solidFill>
                  <a:schemeClr val="tx1"/>
                </a:solidFill>
                <a:latin typeface="Times New Roman" panose="02020603050405020304" pitchFamily="18" charset="0"/>
                <a:cs typeface="Times New Roman" panose="02020603050405020304" pitchFamily="18" charset="0"/>
              </a:rPr>
              <a:t>розкрито</a:t>
            </a:r>
            <a:r>
              <a:rPr lang="ru-RU" sz="2000" dirty="0">
                <a:solidFill>
                  <a:schemeClr val="tx1"/>
                </a:solidFill>
                <a:latin typeface="Times New Roman" panose="02020603050405020304" pitchFamily="18" charset="0"/>
                <a:cs typeface="Times New Roman" panose="02020603050405020304" pitchFamily="18" charset="0"/>
              </a:rPr>
              <a:t> в ПК </a:t>
            </a:r>
            <a:r>
              <a:rPr lang="ru-RU" sz="2000" dirty="0" err="1">
                <a:solidFill>
                  <a:schemeClr val="tx1"/>
                </a:solidFill>
                <a:latin typeface="Times New Roman" panose="02020603050405020304" pitchFamily="18" charset="0"/>
                <a:cs typeface="Times New Roman" panose="02020603050405020304" pitchFamily="18" charset="0"/>
              </a:rPr>
              <a:t>України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Однак</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із</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загального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розуміння</a:t>
            </a:r>
            <a:r>
              <a:rPr lang="ru-RU" sz="2000" dirty="0">
                <a:solidFill>
                  <a:schemeClr val="tx1"/>
                </a:solidFill>
                <a:latin typeface="Times New Roman" panose="02020603050405020304" pitchFamily="18" charset="0"/>
                <a:cs typeface="Times New Roman" panose="02020603050405020304" pitchFamily="18" charset="0"/>
              </a:rPr>
              <a:t> характеру </a:t>
            </a:r>
            <a:r>
              <a:rPr lang="ru-RU" sz="2000" dirty="0" err="1">
                <a:solidFill>
                  <a:schemeClr val="tx1"/>
                </a:solidFill>
                <a:latin typeface="Times New Roman" panose="02020603050405020304" pitchFamily="18" charset="0"/>
                <a:cs typeface="Times New Roman" panose="02020603050405020304" pitchFamily="18" charset="0"/>
              </a:rPr>
              <a:t>економічної</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діяльності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можна</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дійти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висновку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що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економічний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ефект</a:t>
            </a:r>
            <a:r>
              <a:rPr lang="ru-RU" sz="2000" dirty="0">
                <a:solidFill>
                  <a:schemeClr val="tx1"/>
                </a:solidFill>
                <a:latin typeface="Times New Roman" panose="02020603050405020304" pitchFamily="18" charset="0"/>
                <a:cs typeface="Times New Roman" panose="02020603050405020304" pitchFamily="18" charset="0"/>
              </a:rPr>
              <a:t> - </a:t>
            </a:r>
            <a:r>
              <a:rPr lang="ru-RU" sz="2000" b="1" dirty="0" err="1">
                <a:solidFill>
                  <a:schemeClr val="tx1"/>
                </a:solidFill>
                <a:latin typeface="Times New Roman" panose="02020603050405020304" pitchFamily="18" charset="0"/>
                <a:cs typeface="Times New Roman" panose="02020603050405020304" pitchFamily="18" charset="0"/>
              </a:rPr>
              <a:t>це</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приріст</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збереження</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активів</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платника</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податків</a:t>
            </a:r>
            <a:r>
              <a:rPr lang="ru-RU" sz="2000" b="1" dirty="0">
                <a:solidFill>
                  <a:schemeClr val="tx1"/>
                </a:solidFill>
                <a:latin typeface="Times New Roman" panose="02020603050405020304" pitchFamily="18" charset="0"/>
                <a:cs typeface="Times New Roman" panose="02020603050405020304" pitchFamily="18" charset="0"/>
              </a:rPr>
              <a:t> та/</a:t>
            </a:r>
            <a:r>
              <a:rPr lang="ru-RU" sz="2000" b="1" dirty="0" err="1">
                <a:solidFill>
                  <a:schemeClr val="tx1"/>
                </a:solidFill>
                <a:latin typeface="Times New Roman" panose="02020603050405020304" pitchFamily="18" charset="0"/>
                <a:cs typeface="Times New Roman" panose="02020603050405020304" pitchFamily="18" charset="0"/>
              </a:rPr>
              <a:t>або</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їх</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вартості</a:t>
            </a:r>
            <a:r>
              <a:rPr lang="ru-RU" sz="2000" b="1" dirty="0">
                <a:solidFill>
                  <a:schemeClr val="tx1"/>
                </a:solidFill>
                <a:latin typeface="Times New Roman" panose="02020603050405020304" pitchFamily="18" charset="0"/>
                <a:cs typeface="Times New Roman" panose="02020603050405020304" pitchFamily="18" charset="0"/>
              </a:rPr>
              <a:t>, а так само </a:t>
            </a:r>
            <a:r>
              <a:rPr lang="ru-RU" sz="2000" b="1" dirty="0" err="1">
                <a:solidFill>
                  <a:schemeClr val="tx1"/>
                </a:solidFill>
                <a:latin typeface="Times New Roman" panose="02020603050405020304" pitchFamily="18" charset="0"/>
                <a:cs typeface="Times New Roman" panose="02020603050405020304" pitchFamily="18" charset="0"/>
              </a:rPr>
              <a:t>створення</a:t>
            </a:r>
            <a:r>
              <a:rPr lang="ru-RU" sz="2000" b="1" dirty="0">
                <a:solidFill>
                  <a:schemeClr val="tx1"/>
                </a:solidFill>
                <a:latin typeface="Times New Roman" panose="02020603050405020304" pitchFamily="18" charset="0"/>
                <a:cs typeface="Times New Roman" panose="02020603050405020304" pitchFamily="18" charset="0"/>
              </a:rPr>
              <a:t> умов для такого приросту (</a:t>
            </a:r>
            <a:r>
              <a:rPr lang="ru-RU" sz="2000" b="1" dirty="0" err="1">
                <a:solidFill>
                  <a:schemeClr val="tx1"/>
                </a:solidFill>
                <a:latin typeface="Times New Roman" panose="02020603050405020304" pitchFamily="18" charset="0"/>
                <a:cs typeface="Times New Roman" panose="02020603050405020304" pitchFamily="18" charset="0"/>
              </a:rPr>
              <a:t>збереження</a:t>
            </a:r>
            <a:r>
              <a:rPr lang="ru-RU" sz="2000" b="1" dirty="0">
                <a:solidFill>
                  <a:schemeClr val="tx1"/>
                </a:solidFill>
                <a:latin typeface="Times New Roman" panose="02020603050405020304" pitchFamily="18" charset="0"/>
                <a:cs typeface="Times New Roman" panose="02020603050405020304" pitchFamily="18" charset="0"/>
              </a:rPr>
              <a:t>) в </a:t>
            </a:r>
            <a:r>
              <a:rPr lang="ru-RU" sz="2000" b="1" dirty="0" err="1">
                <a:solidFill>
                  <a:schemeClr val="tx1"/>
                </a:solidFill>
                <a:latin typeface="Times New Roman" panose="02020603050405020304" pitchFamily="18" charset="0"/>
                <a:cs typeface="Times New Roman" panose="02020603050405020304" pitchFamily="18" charset="0"/>
              </a:rPr>
              <a:t>майбутньому</a:t>
            </a:r>
            <a:r>
              <a:rPr lang="ru-RU" sz="2000" b="1" dirty="0">
                <a:solidFill>
                  <a:schemeClr val="tx1"/>
                </a:solidFill>
                <a:latin typeface="Times New Roman" panose="02020603050405020304" pitchFamily="18" charset="0"/>
                <a:cs typeface="Times New Roman" panose="02020603050405020304" pitchFamily="18" charset="0"/>
              </a:rPr>
              <a:t>.</a:t>
            </a:r>
          </a:p>
          <a:p>
            <a:pPr marL="45720" indent="457200" algn="just">
              <a:buNone/>
            </a:pPr>
            <a:r>
              <a:rPr lang="ru-RU" sz="2000" dirty="0">
                <a:solidFill>
                  <a:schemeClr val="tx1"/>
                </a:solidFill>
                <a:latin typeface="Times New Roman" panose="02020603050405020304" pitchFamily="18" charset="0"/>
                <a:cs typeface="Times New Roman" panose="02020603050405020304" pitchFamily="18" charset="0"/>
              </a:rPr>
              <a:t>При </a:t>
            </a:r>
            <a:r>
              <a:rPr lang="ru-RU" sz="2000" dirty="0" err="1">
                <a:solidFill>
                  <a:schemeClr val="tx1"/>
                </a:solidFill>
                <a:latin typeface="Times New Roman" panose="02020603050405020304" pitchFamily="18" charset="0"/>
                <a:cs typeface="Times New Roman" panose="02020603050405020304" pitchFamily="18" charset="0"/>
              </a:rPr>
              <a:t>цьому</a:t>
            </a:r>
            <a:r>
              <a:rPr lang="ru-RU" sz="2000" dirty="0">
                <a:solidFill>
                  <a:schemeClr val="tx1"/>
                </a:solidFill>
                <a:latin typeface="Times New Roman" panose="02020603050405020304" pitchFamily="18" charset="0"/>
                <a:cs typeface="Times New Roman" panose="02020603050405020304" pitchFamily="18" charset="0"/>
              </a:rPr>
              <a:t> </a:t>
            </a:r>
            <a:r>
              <a:rPr lang="ru-RU" sz="2000" b="1" dirty="0">
                <a:solidFill>
                  <a:schemeClr val="tx1"/>
                </a:solidFill>
                <a:latin typeface="Times New Roman" panose="02020603050405020304" pitchFamily="18" charset="0"/>
                <a:cs typeface="Times New Roman" panose="02020603050405020304" pitchFamily="18" charset="0"/>
              </a:rPr>
              <a:t>не </a:t>
            </a:r>
            <a:r>
              <a:rPr lang="ru-RU" sz="2000" b="1" dirty="0" err="1">
                <a:solidFill>
                  <a:schemeClr val="tx1"/>
                </a:solidFill>
                <a:latin typeface="Times New Roman" panose="02020603050405020304" pitchFamily="18" charset="0"/>
                <a:cs typeface="Times New Roman" panose="02020603050405020304" pitchFamily="18" charset="0"/>
              </a:rPr>
              <a:t>обов'язково</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щоб</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економічний</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ефект</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спостерігався</a:t>
            </a:r>
            <a:r>
              <a:rPr lang="ru-RU" sz="2000" b="1" dirty="0">
                <a:solidFill>
                  <a:schemeClr val="tx1"/>
                </a:solidFill>
                <a:latin typeface="Times New Roman" panose="02020603050405020304" pitchFamily="18" charset="0"/>
                <a:cs typeface="Times New Roman" panose="02020603050405020304" pitchFamily="18" charset="0"/>
              </a:rPr>
              <a:t> </a:t>
            </a:r>
            <a:r>
              <a:rPr lang="ru-RU" sz="2000" b="1" dirty="0" err="1">
                <a:solidFill>
                  <a:schemeClr val="tx1"/>
                </a:solidFill>
                <a:latin typeface="Times New Roman" panose="02020603050405020304" pitchFamily="18" charset="0"/>
                <a:cs typeface="Times New Roman" panose="02020603050405020304" pitchFamily="18" charset="0"/>
              </a:rPr>
              <a:t>негайно</a:t>
            </a:r>
            <a:r>
              <a:rPr lang="ru-RU" sz="2000" b="1"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після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вчинення</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операції</a:t>
            </a:r>
            <a:r>
              <a:rPr lang="ru-RU" sz="2000" dirty="0">
                <a:solidFill>
                  <a:schemeClr val="tx1"/>
                </a:solidFill>
                <a:latin typeface="Times New Roman" panose="02020603050405020304" pitchFamily="18" charset="0"/>
                <a:cs typeface="Times New Roman" panose="02020603050405020304" pitchFamily="18" charset="0"/>
              </a:rPr>
              <a:t>. Не </a:t>
            </a:r>
            <a:r>
              <a:rPr lang="ru-RU" sz="2000" dirty="0" err="1">
                <a:solidFill>
                  <a:schemeClr val="tx1"/>
                </a:solidFill>
                <a:latin typeface="Times New Roman" panose="02020603050405020304" pitchFamily="18" charset="0"/>
                <a:cs typeface="Times New Roman" panose="02020603050405020304" pitchFamily="18" charset="0"/>
              </a:rPr>
              <a:t>виключено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що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такий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ефект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настане</a:t>
            </a:r>
            <a:r>
              <a:rPr lang="ru-RU" sz="2000" dirty="0">
                <a:solidFill>
                  <a:schemeClr val="tx1"/>
                </a:solidFill>
                <a:latin typeface="Times New Roman" panose="02020603050405020304" pitchFamily="18" charset="0"/>
                <a:cs typeface="Times New Roman" panose="02020603050405020304" pitchFamily="18" charset="0"/>
              </a:rPr>
              <a:t> в </a:t>
            </a:r>
            <a:r>
              <a:rPr lang="ru-RU" sz="2000" dirty="0" err="1">
                <a:solidFill>
                  <a:schemeClr val="tx1"/>
                </a:solidFill>
                <a:latin typeface="Times New Roman" panose="02020603050405020304" pitchFamily="18" charset="0"/>
                <a:cs typeface="Times New Roman" panose="02020603050405020304" pitchFamily="18" charset="0"/>
              </a:rPr>
              <a:t>майбутньому</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Також</a:t>
            </a:r>
            <a:r>
              <a:rPr lang="ru-RU" sz="2000" dirty="0">
                <a:solidFill>
                  <a:schemeClr val="tx1"/>
                </a:solidFill>
                <a:latin typeface="Times New Roman" panose="02020603050405020304" pitchFamily="18" charset="0"/>
                <a:cs typeface="Times New Roman" panose="02020603050405020304" pitchFamily="18" charset="0"/>
              </a:rPr>
              <a:t> не </a:t>
            </a:r>
            <a:r>
              <a:rPr lang="ru-RU" sz="2000" dirty="0" err="1">
                <a:solidFill>
                  <a:schemeClr val="tx1"/>
                </a:solidFill>
                <a:latin typeface="Times New Roman" panose="02020603050405020304" pitchFamily="18" charset="0"/>
                <a:cs typeface="Times New Roman" panose="02020603050405020304" pitchFamily="18" charset="0"/>
              </a:rPr>
              <a:t>виключено</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що</a:t>
            </a:r>
            <a:r>
              <a:rPr lang="ru-RU" sz="2000" dirty="0">
                <a:solidFill>
                  <a:schemeClr val="tx1"/>
                </a:solidFill>
                <a:latin typeface="Times New Roman" panose="02020603050405020304" pitchFamily="18" charset="0"/>
                <a:cs typeface="Times New Roman" panose="02020603050405020304" pitchFamily="18" charset="0"/>
              </a:rPr>
              <a:t> в </a:t>
            </a:r>
            <a:r>
              <a:rPr lang="ru-RU" sz="2000" dirty="0" err="1">
                <a:solidFill>
                  <a:schemeClr val="tx1"/>
                </a:solidFill>
                <a:latin typeface="Times New Roman" panose="02020603050405020304" pitchFamily="18" charset="0"/>
                <a:cs typeface="Times New Roman" panose="02020603050405020304" pitchFamily="18" charset="0"/>
              </a:rPr>
              <a:t>результаті</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об'єктивних</a:t>
            </a:r>
            <a:r>
              <a:rPr lang="ru-RU" sz="2000" dirty="0">
                <a:solidFill>
                  <a:schemeClr val="tx1"/>
                </a:solidFill>
                <a:latin typeface="Times New Roman" panose="02020603050405020304" pitchFamily="18" charset="0"/>
                <a:cs typeface="Times New Roman" panose="02020603050405020304" pitchFamily="18" charset="0"/>
              </a:rPr>
              <a:t> причин </a:t>
            </a:r>
            <a:r>
              <a:rPr lang="ru-RU" sz="2000" dirty="0" err="1">
                <a:solidFill>
                  <a:schemeClr val="tx1"/>
                </a:solidFill>
                <a:latin typeface="Times New Roman" panose="02020603050405020304" pitchFamily="18" charset="0"/>
                <a:cs typeface="Times New Roman" panose="02020603050405020304" pitchFamily="18" charset="0"/>
              </a:rPr>
              <a:t>економічний</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ефект</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від</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господарської</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операції</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може</a:t>
            </a:r>
            <a:r>
              <a:rPr lang="ru-RU" sz="2000" dirty="0">
                <a:solidFill>
                  <a:schemeClr val="tx1"/>
                </a:solidFill>
                <a:latin typeface="Times New Roman" panose="02020603050405020304" pitchFamily="18" charset="0"/>
                <a:cs typeface="Times New Roman" panose="02020603050405020304" pitchFamily="18" charset="0"/>
              </a:rPr>
              <a:t> не </a:t>
            </a:r>
            <a:r>
              <a:rPr lang="ru-RU" sz="2000" dirty="0" err="1">
                <a:solidFill>
                  <a:schemeClr val="tx1"/>
                </a:solidFill>
                <a:latin typeface="Times New Roman" panose="02020603050405020304" pitchFamily="18" charset="0"/>
                <a:cs typeface="Times New Roman" panose="02020603050405020304" pitchFamily="18" charset="0"/>
              </a:rPr>
              <a:t>настати</a:t>
            </a:r>
            <a:r>
              <a:rPr lang="ru-RU" sz="2000" dirty="0">
                <a:solidFill>
                  <a:schemeClr val="tx1"/>
                </a:solidFill>
                <a:latin typeface="Times New Roman" panose="02020603050405020304" pitchFamily="18" charset="0"/>
                <a:cs typeface="Times New Roman" panose="02020603050405020304" pitchFamily="18" charset="0"/>
              </a:rPr>
              <a:t> </a:t>
            </a:r>
            <a:r>
              <a:rPr lang="ru-RU" sz="2000" dirty="0" err="1">
                <a:solidFill>
                  <a:schemeClr val="tx1"/>
                </a:solidFill>
                <a:latin typeface="Times New Roman" panose="02020603050405020304" pitchFamily="18" charset="0"/>
                <a:cs typeface="Times New Roman" panose="02020603050405020304" pitchFamily="18" charset="0"/>
              </a:rPr>
              <a:t>взагалі</a:t>
            </a:r>
            <a:r>
              <a:rPr lang="ru-RU" sz="2000"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Зокрема</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операція</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може</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виявитися</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збитковою</a:t>
            </a:r>
            <a:r>
              <a:rPr lang="ru-RU" sz="2000" u="sng" dirty="0">
                <a:solidFill>
                  <a:schemeClr val="tx1"/>
                </a:solidFill>
                <a:latin typeface="Times New Roman" panose="02020603050405020304" pitchFamily="18" charset="0"/>
                <a:cs typeface="Times New Roman" panose="02020603050405020304" pitchFamily="18" charset="0"/>
              </a:rPr>
              <a:t>, і </a:t>
            </a:r>
            <a:r>
              <a:rPr lang="ru-RU" sz="2000" u="sng" dirty="0" err="1">
                <a:solidFill>
                  <a:schemeClr val="tx1"/>
                </a:solidFill>
                <a:latin typeface="Times New Roman" panose="02020603050405020304" pitchFamily="18" charset="0"/>
                <a:cs typeface="Times New Roman" panose="02020603050405020304" pitchFamily="18" charset="0"/>
              </a:rPr>
              <a:t>це</a:t>
            </a:r>
            <a:r>
              <a:rPr lang="ru-RU" sz="2000" u="sng" dirty="0">
                <a:solidFill>
                  <a:schemeClr val="tx1"/>
                </a:solidFill>
                <a:latin typeface="Times New Roman" panose="02020603050405020304" pitchFamily="18" charset="0"/>
                <a:cs typeface="Times New Roman" panose="02020603050405020304" pitchFamily="18" charset="0"/>
              </a:rPr>
              <a:t> є одним </a:t>
            </a:r>
            <a:r>
              <a:rPr lang="ru-RU" sz="2000" u="sng" dirty="0" err="1">
                <a:solidFill>
                  <a:schemeClr val="tx1"/>
                </a:solidFill>
                <a:latin typeface="Times New Roman" panose="02020603050405020304" pitchFamily="18" charset="0"/>
                <a:cs typeface="Times New Roman" panose="02020603050405020304" pitchFamily="18" charset="0"/>
              </a:rPr>
              <a:t>із</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варіантів</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об'єктивного</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перебігу</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подій</a:t>
            </a:r>
            <a:r>
              <a:rPr lang="ru-RU" sz="2000" u="sng" dirty="0">
                <a:solidFill>
                  <a:schemeClr val="tx1"/>
                </a:solidFill>
                <a:latin typeface="Times New Roman" panose="02020603050405020304" pitchFamily="18" charset="0"/>
                <a:cs typeface="Times New Roman" panose="02020603050405020304" pitchFamily="18" charset="0"/>
              </a:rPr>
              <a:t> при </a:t>
            </a:r>
            <a:r>
              <a:rPr lang="ru-RU" sz="2000" u="sng" dirty="0" err="1">
                <a:solidFill>
                  <a:schemeClr val="tx1"/>
                </a:solidFill>
                <a:latin typeface="Times New Roman" panose="02020603050405020304" pitchFamily="18" charset="0"/>
                <a:cs typeface="Times New Roman" panose="02020603050405020304" pitchFamily="18" charset="0"/>
              </a:rPr>
              <a:t>здійсненні</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господарської</a:t>
            </a:r>
            <a:r>
              <a:rPr lang="ru-RU" sz="2000" u="sng" dirty="0">
                <a:solidFill>
                  <a:schemeClr val="tx1"/>
                </a:solidFill>
                <a:latin typeface="Times New Roman" panose="02020603050405020304" pitchFamily="18" charset="0"/>
                <a:cs typeface="Times New Roman" panose="02020603050405020304" pitchFamily="18" charset="0"/>
              </a:rPr>
              <a:t> </a:t>
            </a:r>
            <a:r>
              <a:rPr lang="ru-RU" sz="2000" u="sng" dirty="0" err="1">
                <a:solidFill>
                  <a:schemeClr val="tx1"/>
                </a:solidFill>
                <a:latin typeface="Times New Roman" panose="02020603050405020304" pitchFamily="18" charset="0"/>
                <a:cs typeface="Times New Roman" panose="02020603050405020304" pitchFamily="18" charset="0"/>
              </a:rPr>
              <a:t>діяльності</a:t>
            </a:r>
            <a:r>
              <a:rPr lang="ru-RU" sz="2000" u="sng" dirty="0">
                <a:solidFill>
                  <a:schemeClr val="tx1"/>
                </a:solidFill>
                <a:latin typeface="Times New Roman" panose="02020603050405020304" pitchFamily="18" charset="0"/>
                <a:cs typeface="Times New Roman" panose="02020603050405020304" pitchFamily="18" charset="0"/>
              </a:rPr>
              <a:t>».</a:t>
            </a:r>
          </a:p>
          <a:p>
            <a:pPr marL="45720" indent="457200" algn="just">
              <a:buNone/>
            </a:pPr>
            <a:endParaRPr lang="ru-RU" sz="2000" u="sng" dirty="0">
              <a:solidFill>
                <a:schemeClr val="tx1"/>
              </a:solidFill>
              <a:latin typeface="Times New Roman" panose="02020603050405020304" pitchFamily="18" charset="0"/>
              <a:cs typeface="Times New Roman" panose="02020603050405020304" pitchFamily="18" charset="0"/>
            </a:endParaRPr>
          </a:p>
          <a:p>
            <a:pPr marL="45720" indent="457200" algn="r">
              <a:buNone/>
            </a:pPr>
            <a:r>
              <a:rPr lang="uk-UA" sz="2000" i="1" dirty="0">
                <a:latin typeface="Times New Roman" panose="02020603050405020304" pitchFamily="18" charset="0"/>
                <a:cs typeface="Times New Roman" panose="02020603050405020304" pitchFamily="18" charset="0"/>
              </a:rPr>
              <a:t>П</a:t>
            </a:r>
            <a:r>
              <a:rPr lang="uk-UA" sz="2000" i="1" dirty="0">
                <a:solidFill>
                  <a:schemeClr val="tx1"/>
                </a:solidFill>
                <a:latin typeface="Times New Roman" panose="02020603050405020304" pitchFamily="18" charset="0"/>
                <a:cs typeface="Times New Roman" panose="02020603050405020304" pitchFamily="18" charset="0"/>
              </a:rPr>
              <a:t>останова Касаційного адміністративного суду у складі Верховного суду </a:t>
            </a:r>
          </a:p>
          <a:p>
            <a:pPr marL="45720" indent="457200" algn="r">
              <a:buNone/>
            </a:pPr>
            <a:r>
              <a:rPr lang="uk-UA" sz="2000" i="1" dirty="0">
                <a:solidFill>
                  <a:schemeClr val="tx1"/>
                </a:solidFill>
                <a:latin typeface="Times New Roman" panose="02020603050405020304" pitchFamily="18" charset="0"/>
                <a:cs typeface="Times New Roman" panose="02020603050405020304" pitchFamily="18" charset="0"/>
              </a:rPr>
              <a:t>від 26.04.2019 по справі № </a:t>
            </a:r>
            <a:r>
              <a:rPr lang="ru-RU" sz="2000" i="1" dirty="0">
                <a:solidFill>
                  <a:schemeClr val="tx1"/>
                </a:solidFill>
                <a:latin typeface="Times New Roman" panose="02020603050405020304" pitchFamily="18" charset="0"/>
                <a:cs typeface="Times New Roman" panose="02020603050405020304" pitchFamily="18" charset="0"/>
              </a:rPr>
              <a:t>803/173/18</a:t>
            </a:r>
            <a:endParaRPr lang="ru-RU" sz="2000" i="1" u="sng" dirty="0">
              <a:latin typeface="Times New Roman" panose="02020603050405020304" pitchFamily="18" charset="0"/>
              <a:cs typeface="Times New Roman" panose="02020603050405020304" pitchFamily="18" charset="0"/>
            </a:endParaRPr>
          </a:p>
          <a:p>
            <a:pPr marL="45720" indent="457200" algn="just">
              <a:buNone/>
            </a:pPr>
            <a:endParaRPr lang="ru-RU" sz="2000" u="sng"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0340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67</a:t>
            </a:fld>
            <a:endParaRPr lang="ru-RU" dirty="0">
              <a:solidFill>
                <a:srgbClr val="007832"/>
              </a:solidFill>
            </a:endParaRPr>
          </a:p>
        </p:txBody>
      </p:sp>
      <p:sp>
        <p:nvSpPr>
          <p:cNvPr id="5" name="Объект 2">
            <a:extLst>
              <a:ext uri="{FF2B5EF4-FFF2-40B4-BE49-F238E27FC236}">
                <a16:creationId xmlns:a16="http://schemas.microsoft.com/office/drawing/2014/main" id="{84837F4E-9CDA-794F-8184-F99DCE79B12C}"/>
              </a:ext>
            </a:extLst>
          </p:cNvPr>
          <p:cNvSpPr>
            <a:spLocks noGrp="1"/>
          </p:cNvSpPr>
          <p:nvPr>
            <p:ph idx="1"/>
          </p:nvPr>
        </p:nvSpPr>
        <p:spPr>
          <a:xfrm>
            <a:off x="1740665" y="341523"/>
            <a:ext cx="10069043" cy="5027799"/>
          </a:xfrm>
        </p:spPr>
        <p:txBody>
          <a:bodyPr>
            <a:noAutofit/>
          </a:bodyPr>
          <a:lstStyle/>
          <a:p>
            <a:pPr algn="just"/>
            <a:r>
              <a:rPr lang="ru-RU" sz="2000" dirty="0"/>
              <a:t>У правовому </a:t>
            </a:r>
            <a:r>
              <a:rPr lang="ru-RU" sz="2000" dirty="0" err="1"/>
              <a:t>висновку</a:t>
            </a:r>
            <a:r>
              <a:rPr lang="ru-RU" sz="2000" dirty="0"/>
              <a:t> Верховного Суду </a:t>
            </a:r>
            <a:r>
              <a:rPr lang="ru-RU" sz="2000" dirty="0" err="1"/>
              <a:t>України</a:t>
            </a:r>
            <a:r>
              <a:rPr lang="ru-RU" sz="2000" dirty="0"/>
              <a:t>, </a:t>
            </a:r>
            <a:r>
              <a:rPr lang="ru-RU" sz="2000" dirty="0" err="1"/>
              <a:t>що</a:t>
            </a:r>
            <a:r>
              <a:rPr lang="ru-RU" sz="2000" dirty="0"/>
              <a:t> </a:t>
            </a:r>
            <a:r>
              <a:rPr lang="ru-RU" sz="2000" dirty="0" err="1"/>
              <a:t>викладений</a:t>
            </a:r>
            <a:r>
              <a:rPr lang="ru-RU" sz="2000" dirty="0"/>
              <a:t> у </a:t>
            </a:r>
            <a:r>
              <a:rPr lang="ru-RU" sz="2000" dirty="0" err="1"/>
              <a:t>постанові</a:t>
            </a:r>
            <a:r>
              <a:rPr lang="ru-RU" sz="2000" dirty="0"/>
              <a:t> </a:t>
            </a:r>
            <a:r>
              <a:rPr lang="ru-RU" sz="2000" dirty="0" err="1"/>
              <a:t>від</a:t>
            </a:r>
            <a:r>
              <a:rPr lang="ru-RU" sz="2000" dirty="0"/>
              <a:t> 09.06.2015р. у </a:t>
            </a:r>
            <a:r>
              <a:rPr lang="ru-RU" sz="2000" dirty="0" err="1"/>
              <a:t>справі</a:t>
            </a:r>
            <a:r>
              <a:rPr lang="ru-RU" sz="2000" dirty="0"/>
              <a:t> №817/2197/13-а, </a:t>
            </a:r>
            <a:r>
              <a:rPr lang="ru-RU" sz="2000" dirty="0" err="1"/>
              <a:t>зазначено</a:t>
            </a:r>
            <a:r>
              <a:rPr lang="ru-RU" sz="2000" dirty="0"/>
              <a:t>, </a:t>
            </a:r>
            <a:r>
              <a:rPr lang="ru-RU" sz="2000" dirty="0" err="1"/>
              <a:t>що</a:t>
            </a:r>
            <a:r>
              <a:rPr lang="ru-RU" sz="2000" dirty="0"/>
              <a:t> при </a:t>
            </a:r>
            <a:r>
              <a:rPr lang="ru-RU" sz="2000" dirty="0" err="1"/>
              <a:t>здійсненні</a:t>
            </a:r>
            <a:r>
              <a:rPr lang="ru-RU" sz="2000" dirty="0"/>
              <a:t> </a:t>
            </a:r>
            <a:r>
              <a:rPr lang="ru-RU" sz="2000" dirty="0" err="1"/>
              <a:t>платником</a:t>
            </a:r>
            <a:r>
              <a:rPr lang="ru-RU" sz="2000" dirty="0"/>
              <a:t> </a:t>
            </a:r>
            <a:r>
              <a:rPr lang="ru-RU" sz="2000" dirty="0" err="1"/>
              <a:t>податку</a:t>
            </a:r>
            <a:r>
              <a:rPr lang="ru-RU" sz="2000" dirty="0"/>
              <a:t> </a:t>
            </a:r>
            <a:r>
              <a:rPr lang="ru-RU" sz="2000" dirty="0" err="1"/>
              <a:t>господарської</a:t>
            </a:r>
            <a:r>
              <a:rPr lang="ru-RU" sz="2000" dirty="0"/>
              <a:t> </a:t>
            </a:r>
            <a:r>
              <a:rPr lang="ru-RU" sz="2000" dirty="0" err="1"/>
              <a:t>діяльності</a:t>
            </a:r>
            <a:r>
              <a:rPr lang="ru-RU" sz="2000" dirty="0"/>
              <a:t> </a:t>
            </a:r>
            <a:r>
              <a:rPr lang="ru-RU" sz="2000" dirty="0" err="1"/>
              <a:t>можливі</a:t>
            </a:r>
            <a:r>
              <a:rPr lang="ru-RU" sz="2000" dirty="0"/>
              <a:t> </a:t>
            </a:r>
            <a:r>
              <a:rPr lang="ru-RU" sz="2000" dirty="0" err="1"/>
              <a:t>збиткові</a:t>
            </a:r>
            <a:r>
              <a:rPr lang="ru-RU" sz="2000" dirty="0"/>
              <a:t> </a:t>
            </a:r>
            <a:r>
              <a:rPr lang="ru-RU" sz="2000" dirty="0" err="1"/>
              <a:t>операції</a:t>
            </a:r>
            <a:r>
              <a:rPr lang="ru-RU" sz="2000" dirty="0"/>
              <a:t>. </a:t>
            </a:r>
            <a:r>
              <a:rPr lang="ru-RU" sz="2000" dirty="0" err="1"/>
              <a:t>Віднесення</a:t>
            </a:r>
            <a:r>
              <a:rPr lang="ru-RU" sz="2000" dirty="0"/>
              <a:t> таких </a:t>
            </a:r>
            <a:r>
              <a:rPr lang="ru-RU" sz="2000" dirty="0" err="1"/>
              <a:t>операцій</a:t>
            </a:r>
            <a:r>
              <a:rPr lang="ru-RU" sz="2000" dirty="0"/>
              <a:t> до </a:t>
            </a:r>
            <a:r>
              <a:rPr lang="ru-RU" sz="2000" dirty="0" err="1"/>
              <a:t>господарських</a:t>
            </a:r>
            <a:r>
              <a:rPr lang="ru-RU" sz="2000" dirty="0"/>
              <a:t> </a:t>
            </a:r>
            <a:r>
              <a:rPr lang="ru-RU" sz="2000" b="1" dirty="0" err="1"/>
              <a:t>можливе</a:t>
            </a:r>
            <a:r>
              <a:rPr lang="ru-RU" sz="2000" b="1" dirty="0"/>
              <a:t> у </a:t>
            </a:r>
            <a:r>
              <a:rPr lang="ru-RU" sz="2000" b="1" dirty="0" err="1"/>
              <a:t>випадках</a:t>
            </a:r>
            <a:r>
              <a:rPr lang="ru-RU" sz="2000" b="1" dirty="0"/>
              <a:t> </a:t>
            </a:r>
            <a:r>
              <a:rPr lang="ru-RU" sz="2000" b="1" dirty="0" err="1"/>
              <a:t>обґрунтування</a:t>
            </a:r>
            <a:r>
              <a:rPr lang="ru-RU" sz="2000" b="1" dirty="0"/>
              <a:t> </a:t>
            </a:r>
            <a:r>
              <a:rPr lang="ru-RU" sz="2000" b="1" dirty="0" err="1"/>
              <a:t>платником</a:t>
            </a:r>
            <a:r>
              <a:rPr lang="ru-RU" sz="2000" b="1" dirty="0"/>
              <a:t> </a:t>
            </a:r>
            <a:r>
              <a:rPr lang="ru-RU" sz="2000" b="1" dirty="0" err="1"/>
              <a:t>податку</a:t>
            </a:r>
            <a:r>
              <a:rPr lang="ru-RU" sz="2000" b="1" dirty="0"/>
              <a:t> </a:t>
            </a:r>
            <a:r>
              <a:rPr lang="ru-RU" sz="2000" b="1" dirty="0" err="1"/>
              <a:t>економічних</a:t>
            </a:r>
            <a:r>
              <a:rPr lang="ru-RU" sz="2000" b="1" dirty="0"/>
              <a:t> причин </a:t>
            </a:r>
            <a:r>
              <a:rPr lang="ru-RU" sz="2000" b="1" dirty="0" err="1"/>
              <a:t>чи</a:t>
            </a:r>
            <a:r>
              <a:rPr lang="ru-RU" sz="2000" b="1" dirty="0"/>
              <a:t> </a:t>
            </a:r>
            <a:r>
              <a:rPr lang="ru-RU" sz="2000" b="1" dirty="0" err="1"/>
              <a:t>ділової</a:t>
            </a:r>
            <a:r>
              <a:rPr lang="ru-RU" sz="2000" b="1" dirty="0"/>
              <a:t> мети </a:t>
            </a:r>
            <a:r>
              <a:rPr lang="ru-RU" sz="2000" dirty="0"/>
              <a:t>(</a:t>
            </a:r>
            <a:r>
              <a:rPr lang="ru-RU" sz="2000" dirty="0" err="1"/>
              <a:t>зважаючи</a:t>
            </a:r>
            <a:r>
              <a:rPr lang="ru-RU" sz="2000" dirty="0"/>
              <a:t> на </a:t>
            </a:r>
            <a:r>
              <a:rPr lang="ru-RU" sz="2000" dirty="0" err="1"/>
              <a:t>ризики</a:t>
            </a:r>
            <a:r>
              <a:rPr lang="ru-RU" sz="2000" dirty="0"/>
              <a:t> </a:t>
            </a:r>
            <a:r>
              <a:rPr lang="ru-RU" sz="2000" dirty="0" err="1"/>
              <a:t>підприємницької</a:t>
            </a:r>
            <a:r>
              <a:rPr lang="ru-RU" sz="2000" dirty="0"/>
              <a:t> </a:t>
            </a:r>
            <a:r>
              <a:rPr lang="ru-RU" sz="2000" dirty="0" err="1"/>
              <a:t>діяльності</a:t>
            </a:r>
            <a:r>
              <a:rPr lang="ru-RU" sz="2000" dirty="0"/>
              <a:t>) </a:t>
            </a:r>
            <a:r>
              <a:rPr lang="ru-RU" sz="2000" dirty="0" err="1"/>
              <a:t>укладення</a:t>
            </a:r>
            <a:r>
              <a:rPr lang="ru-RU" sz="2000" dirty="0"/>
              <a:t> </a:t>
            </a:r>
            <a:r>
              <a:rPr lang="ru-RU" sz="2000" dirty="0" err="1"/>
              <a:t>угод</a:t>
            </a:r>
            <a:r>
              <a:rPr lang="ru-RU" sz="2000" dirty="0"/>
              <a:t> за </a:t>
            </a:r>
            <a:r>
              <a:rPr lang="ru-RU" sz="2000" dirty="0" err="1"/>
              <a:t>ціною</a:t>
            </a:r>
            <a:r>
              <a:rPr lang="ru-RU" sz="2000" dirty="0"/>
              <a:t> </a:t>
            </a:r>
            <a:r>
              <a:rPr lang="ru-RU" sz="2000" dirty="0" err="1"/>
              <a:t>нижчою</a:t>
            </a:r>
            <a:r>
              <a:rPr lang="ru-RU" sz="2000" dirty="0"/>
              <a:t> за </a:t>
            </a:r>
            <a:r>
              <a:rPr lang="ru-RU" sz="2000" dirty="0" err="1"/>
              <a:t>виробничу</a:t>
            </a:r>
            <a:r>
              <a:rPr lang="ru-RU" sz="2000" dirty="0"/>
              <a:t> </a:t>
            </a:r>
            <a:r>
              <a:rPr lang="ru-RU" sz="2000" dirty="0" err="1"/>
              <a:t>собівартість</a:t>
            </a:r>
            <a:r>
              <a:rPr lang="ru-RU" sz="2000" dirty="0"/>
              <a:t>.</a:t>
            </a:r>
          </a:p>
          <a:p>
            <a:pPr algn="just"/>
            <a:br>
              <a:rPr lang="ru-RU" sz="2000" dirty="0"/>
            </a:br>
            <a:r>
              <a:rPr lang="ru-RU" sz="2000" dirty="0"/>
              <a:t>У </a:t>
            </a:r>
            <a:r>
              <a:rPr lang="ru-RU" sz="2000" dirty="0" err="1"/>
              <a:t>постанові</a:t>
            </a:r>
            <a:r>
              <a:rPr lang="ru-RU" sz="2000" dirty="0"/>
              <a:t> </a:t>
            </a:r>
            <a:r>
              <a:rPr lang="ru-RU" sz="2000" dirty="0" err="1"/>
              <a:t>від</a:t>
            </a:r>
            <a:r>
              <a:rPr lang="ru-RU" sz="2000" dirty="0"/>
              <a:t> 12.02.2019р. у </a:t>
            </a:r>
            <a:r>
              <a:rPr lang="ru-RU" sz="2000" dirty="0" err="1"/>
              <a:t>справі</a:t>
            </a:r>
            <a:r>
              <a:rPr lang="ru-RU" sz="2000" dirty="0"/>
              <a:t> №809/1385/13-а </a:t>
            </a:r>
            <a:r>
              <a:rPr lang="ru-RU" sz="2000" dirty="0" err="1"/>
              <a:t>Верховний</a:t>
            </a:r>
            <a:r>
              <a:rPr lang="ru-RU" sz="2000" dirty="0"/>
              <a:t> Суд </a:t>
            </a:r>
            <a:r>
              <a:rPr lang="ru-RU" sz="2000" dirty="0" err="1"/>
              <a:t>зробив</a:t>
            </a:r>
            <a:r>
              <a:rPr lang="ru-RU" sz="2000" dirty="0"/>
              <a:t> </a:t>
            </a:r>
            <a:r>
              <a:rPr lang="ru-RU" sz="2000" dirty="0" err="1"/>
              <a:t>висновок</a:t>
            </a:r>
            <a:r>
              <a:rPr lang="ru-RU" sz="2000" dirty="0"/>
              <a:t> про те, </a:t>
            </a:r>
            <a:r>
              <a:rPr lang="ru-RU" sz="2000" dirty="0" err="1"/>
              <a:t>що</a:t>
            </a:r>
            <a:r>
              <a:rPr lang="ru-RU" sz="2000" dirty="0"/>
              <a:t> </a:t>
            </a:r>
            <a:r>
              <a:rPr lang="ru-RU" sz="2000" dirty="0" err="1"/>
              <a:t>збитковість</a:t>
            </a:r>
            <a:r>
              <a:rPr lang="ru-RU" sz="2000" dirty="0"/>
              <a:t> </a:t>
            </a:r>
            <a:r>
              <a:rPr lang="ru-RU" sz="2000" dirty="0" err="1"/>
              <a:t>господарської</a:t>
            </a:r>
            <a:r>
              <a:rPr lang="ru-RU" sz="2000" dirty="0"/>
              <a:t> </a:t>
            </a:r>
            <a:r>
              <a:rPr lang="ru-RU" sz="2000" dirty="0" err="1"/>
              <a:t>діяльності</a:t>
            </a:r>
            <a:r>
              <a:rPr lang="ru-RU" sz="2000" dirty="0"/>
              <a:t> не </a:t>
            </a:r>
            <a:r>
              <a:rPr lang="ru-RU" sz="2000" dirty="0" err="1"/>
              <a:t>є</a:t>
            </a:r>
            <a:r>
              <a:rPr lang="ru-RU" sz="2000" dirty="0"/>
              <a:t> </a:t>
            </a:r>
            <a:r>
              <a:rPr lang="ru-RU" sz="2000" dirty="0" err="1"/>
              <a:t>ознакою</a:t>
            </a:r>
            <a:r>
              <a:rPr lang="ru-RU" sz="2000" dirty="0"/>
              <a:t> </a:t>
            </a:r>
            <a:r>
              <a:rPr lang="ru-RU" sz="2000" dirty="0" err="1"/>
              <a:t>відсутності</a:t>
            </a:r>
            <a:r>
              <a:rPr lang="ru-RU" sz="2000" dirty="0"/>
              <a:t> </a:t>
            </a:r>
            <a:r>
              <a:rPr lang="ru-RU" sz="2000" dirty="0" err="1"/>
              <a:t>розумних</a:t>
            </a:r>
            <a:r>
              <a:rPr lang="ru-RU" sz="2000" dirty="0"/>
              <a:t> </a:t>
            </a:r>
            <a:r>
              <a:rPr lang="ru-RU" sz="2000" dirty="0" err="1"/>
              <a:t>цілей</a:t>
            </a:r>
            <a:r>
              <a:rPr lang="ru-RU" sz="2000" dirty="0"/>
              <a:t> </a:t>
            </a:r>
            <a:r>
              <a:rPr lang="ru-RU" sz="2000" dirty="0" err="1"/>
              <a:t>економічного</a:t>
            </a:r>
            <a:r>
              <a:rPr lang="ru-RU" sz="2000" dirty="0"/>
              <a:t> характеру у </a:t>
            </a:r>
            <a:r>
              <a:rPr lang="ru-RU" sz="2000" dirty="0" err="1"/>
              <a:t>господарської</a:t>
            </a:r>
            <a:r>
              <a:rPr lang="ru-RU" sz="2000" dirty="0"/>
              <a:t> </a:t>
            </a:r>
            <a:r>
              <a:rPr lang="ru-RU" sz="2000" dirty="0" err="1"/>
              <a:t>операції</a:t>
            </a:r>
            <a:r>
              <a:rPr lang="ru-RU" sz="2000" dirty="0"/>
              <a:t>.  </a:t>
            </a:r>
            <a:r>
              <a:rPr lang="ru-RU" sz="2000" dirty="0">
                <a:hlinkClick r:id="rId4" tooltip="Податковий кодекс України (ред. з 01.01.2017); нормативно-правовий акт № 2755-VI від 02.12.2010"/>
              </a:rPr>
              <a:t>Податковий кодекс України</a:t>
            </a:r>
            <a:r>
              <a:rPr lang="ru-RU" sz="2000" dirty="0"/>
              <a:t>  не </a:t>
            </a:r>
            <a:r>
              <a:rPr lang="ru-RU" sz="2000" dirty="0" err="1"/>
              <a:t>містить</a:t>
            </a:r>
            <a:r>
              <a:rPr lang="ru-RU" sz="2000" dirty="0"/>
              <a:t> </a:t>
            </a:r>
            <a:r>
              <a:rPr lang="ru-RU" sz="2000" dirty="0" err="1"/>
              <a:t>положень</a:t>
            </a:r>
            <a:r>
              <a:rPr lang="ru-RU" sz="2000" dirty="0"/>
              <a:t>, </a:t>
            </a:r>
            <a:r>
              <a:rPr lang="ru-RU" sz="2000" dirty="0" err="1"/>
              <a:t>що</a:t>
            </a:r>
            <a:r>
              <a:rPr lang="ru-RU" sz="2000" dirty="0"/>
              <a:t> </a:t>
            </a:r>
            <a:r>
              <a:rPr lang="ru-RU" sz="2000" dirty="0" err="1"/>
              <a:t>дають</a:t>
            </a:r>
            <a:r>
              <a:rPr lang="ru-RU" sz="2000" dirty="0"/>
              <a:t> </a:t>
            </a:r>
            <a:r>
              <a:rPr lang="ru-RU" sz="2000" dirty="0" err="1"/>
              <a:t>можливість</a:t>
            </a:r>
            <a:r>
              <a:rPr lang="ru-RU" sz="2000" dirty="0"/>
              <a:t> </a:t>
            </a:r>
            <a:r>
              <a:rPr lang="ru-RU" sz="2000" dirty="0" err="1"/>
              <a:t>податковому</a:t>
            </a:r>
            <a:r>
              <a:rPr lang="ru-RU" sz="2000" dirty="0"/>
              <a:t> органу </a:t>
            </a:r>
            <a:r>
              <a:rPr lang="ru-RU" sz="2000" dirty="0" err="1"/>
              <a:t>оцінювати</a:t>
            </a:r>
            <a:r>
              <a:rPr lang="ru-RU" sz="2000" dirty="0"/>
              <a:t> </a:t>
            </a:r>
            <a:r>
              <a:rPr lang="ru-RU" sz="2000" dirty="0" err="1"/>
              <a:t>здійснені</a:t>
            </a:r>
            <a:r>
              <a:rPr lang="ru-RU" sz="2000" dirty="0"/>
              <a:t> </a:t>
            </a:r>
            <a:r>
              <a:rPr lang="ru-RU" sz="2000" dirty="0" err="1"/>
              <a:t>платником</a:t>
            </a:r>
            <a:r>
              <a:rPr lang="ru-RU" sz="2000" dirty="0"/>
              <a:t> </a:t>
            </a:r>
            <a:r>
              <a:rPr lang="ru-RU" sz="2000" dirty="0" err="1"/>
              <a:t>витрати</a:t>
            </a:r>
            <a:r>
              <a:rPr lang="ru-RU" sz="2000" dirty="0"/>
              <a:t> з </a:t>
            </a:r>
            <a:r>
              <a:rPr lang="ru-RU" sz="2000" dirty="0" err="1"/>
              <a:t>позиції</a:t>
            </a:r>
            <a:r>
              <a:rPr lang="ru-RU" sz="2000" dirty="0"/>
              <a:t> </a:t>
            </a:r>
            <a:r>
              <a:rPr lang="ru-RU" sz="2000" dirty="0" err="1"/>
              <a:t>їх</a:t>
            </a:r>
            <a:r>
              <a:rPr lang="ru-RU" sz="2000" dirty="0"/>
              <a:t> </a:t>
            </a:r>
            <a:r>
              <a:rPr lang="ru-RU" sz="2000" dirty="0" err="1"/>
              <a:t>економічної</a:t>
            </a:r>
            <a:r>
              <a:rPr lang="ru-RU" sz="2000" dirty="0"/>
              <a:t> </a:t>
            </a:r>
            <a:r>
              <a:rPr lang="ru-RU" sz="2000" dirty="0" err="1"/>
              <a:t>доцільності</a:t>
            </a:r>
            <a:r>
              <a:rPr lang="ru-RU" sz="2000" dirty="0"/>
              <a:t>, </a:t>
            </a:r>
            <a:r>
              <a:rPr lang="ru-RU" sz="2000" dirty="0" err="1"/>
              <a:t>раціональності</a:t>
            </a:r>
            <a:r>
              <a:rPr lang="ru-RU" sz="2000" dirty="0"/>
              <a:t> та </a:t>
            </a:r>
            <a:r>
              <a:rPr lang="ru-RU" sz="2000" dirty="0" err="1"/>
              <a:t>ефективності</a:t>
            </a:r>
            <a:r>
              <a:rPr lang="ru-RU" sz="2000" dirty="0"/>
              <a:t> </a:t>
            </a:r>
            <a:r>
              <a:rPr lang="ru-RU" sz="2000" dirty="0" err="1"/>
              <a:t>господарських</a:t>
            </a:r>
            <a:r>
              <a:rPr lang="ru-RU" sz="2000" dirty="0"/>
              <a:t> </a:t>
            </a:r>
            <a:r>
              <a:rPr lang="ru-RU" sz="2000" dirty="0" err="1"/>
              <a:t>взаємовідносин</a:t>
            </a:r>
            <a:r>
              <a:rPr lang="ru-RU" sz="2000" dirty="0"/>
              <a:t>, </a:t>
            </a:r>
            <a:r>
              <a:rPr lang="ru-RU" sz="2000" b="1" dirty="0"/>
              <a:t>у </a:t>
            </a:r>
            <a:r>
              <a:rPr lang="ru-RU" sz="2000" b="1" dirty="0" err="1"/>
              <a:t>зв`язку</a:t>
            </a:r>
            <a:r>
              <a:rPr lang="ru-RU" sz="2000" b="1" dirty="0"/>
              <a:t> з </a:t>
            </a:r>
            <a:r>
              <a:rPr lang="ru-RU" sz="2000" b="1" dirty="0" err="1"/>
              <a:t>чим</a:t>
            </a:r>
            <a:r>
              <a:rPr lang="ru-RU" sz="2000" b="1" dirty="0"/>
              <a:t> </a:t>
            </a:r>
            <a:r>
              <a:rPr lang="ru-RU" sz="2000" b="1" dirty="0" err="1"/>
              <a:t>прибутковість</a:t>
            </a:r>
            <a:r>
              <a:rPr lang="ru-RU" sz="2000" b="1" dirty="0"/>
              <a:t> </a:t>
            </a:r>
            <a:r>
              <a:rPr lang="ru-RU" sz="2000" b="1" dirty="0" err="1"/>
              <a:t>або</a:t>
            </a:r>
            <a:r>
              <a:rPr lang="ru-RU" sz="2000" b="1" dirty="0"/>
              <a:t> </a:t>
            </a:r>
            <a:r>
              <a:rPr lang="ru-RU" sz="2000" b="1" dirty="0" err="1"/>
              <a:t>збитковість</a:t>
            </a:r>
            <a:r>
              <a:rPr lang="ru-RU" sz="2000" b="1" dirty="0"/>
              <a:t> </a:t>
            </a:r>
            <a:r>
              <a:rPr lang="ru-RU" sz="2000" b="1" dirty="0" err="1"/>
              <a:t>конкретних</a:t>
            </a:r>
            <a:r>
              <a:rPr lang="ru-RU" sz="2000" b="1" dirty="0"/>
              <a:t> </a:t>
            </a:r>
            <a:r>
              <a:rPr lang="ru-RU" sz="2000" b="1" dirty="0" err="1"/>
              <a:t>господарських</a:t>
            </a:r>
            <a:r>
              <a:rPr lang="ru-RU" sz="2000" b="1" dirty="0"/>
              <a:t> </a:t>
            </a:r>
            <a:r>
              <a:rPr lang="ru-RU" sz="2000" b="1" dirty="0" err="1"/>
              <a:t>операцій</a:t>
            </a:r>
            <a:r>
              <a:rPr lang="ru-RU" sz="2000" b="1" dirty="0"/>
              <a:t> </a:t>
            </a:r>
            <a:r>
              <a:rPr lang="ru-RU" sz="2000" b="1" dirty="0" err="1"/>
              <a:t>або</a:t>
            </a:r>
            <a:r>
              <a:rPr lang="ru-RU" sz="2000" b="1" dirty="0"/>
              <a:t> </a:t>
            </a:r>
            <a:r>
              <a:rPr lang="ru-RU" sz="2000" b="1" dirty="0" err="1"/>
              <a:t>діяльність</a:t>
            </a:r>
            <a:r>
              <a:rPr lang="ru-RU" sz="2000" b="1" dirty="0"/>
              <a:t> </a:t>
            </a:r>
            <a:r>
              <a:rPr lang="ru-RU" sz="2000" b="1" dirty="0" err="1"/>
              <a:t>платника</a:t>
            </a:r>
            <a:r>
              <a:rPr lang="ru-RU" sz="2000" b="1" dirty="0"/>
              <a:t> в </a:t>
            </a:r>
            <a:r>
              <a:rPr lang="ru-RU" sz="2000" b="1" dirty="0" err="1"/>
              <a:t>цілому</a:t>
            </a:r>
            <a:r>
              <a:rPr lang="ru-RU" sz="2000" b="1" dirty="0"/>
              <a:t> за один </a:t>
            </a:r>
            <a:r>
              <a:rPr lang="ru-RU" sz="2000" b="1" dirty="0" err="1"/>
              <a:t>податковий</a:t>
            </a:r>
            <a:r>
              <a:rPr lang="ru-RU" sz="2000" b="1" dirty="0"/>
              <a:t> </a:t>
            </a:r>
            <a:r>
              <a:rPr lang="ru-RU" sz="2000" b="1" dirty="0" err="1"/>
              <a:t>період</a:t>
            </a:r>
            <a:r>
              <a:rPr lang="ru-RU" sz="2000" b="1" dirty="0"/>
              <a:t> не </a:t>
            </a:r>
            <a:r>
              <a:rPr lang="ru-RU" sz="2000" b="1" dirty="0" err="1"/>
              <a:t>може</a:t>
            </a:r>
            <a:r>
              <a:rPr lang="ru-RU" sz="2000" b="1" dirty="0"/>
              <a:t> </a:t>
            </a:r>
            <a:r>
              <a:rPr lang="ru-RU" sz="2000" b="1" dirty="0" err="1"/>
              <a:t>слугувати</a:t>
            </a:r>
            <a:r>
              <a:rPr lang="ru-RU" sz="2000" b="1" dirty="0"/>
              <a:t> </a:t>
            </a:r>
            <a:r>
              <a:rPr lang="ru-RU" sz="2000" b="1" dirty="0" err="1"/>
              <a:t>підставою</a:t>
            </a:r>
            <a:r>
              <a:rPr lang="ru-RU" sz="2000" b="1" dirty="0"/>
              <a:t> для </a:t>
            </a:r>
            <a:r>
              <a:rPr lang="ru-RU" sz="2000" b="1" dirty="0" err="1"/>
              <a:t>висновку</a:t>
            </a:r>
            <a:r>
              <a:rPr lang="ru-RU" sz="2000" b="1" dirty="0"/>
              <a:t> про </a:t>
            </a:r>
            <a:r>
              <a:rPr lang="ru-RU" sz="2000" b="1" dirty="0" err="1"/>
              <a:t>відсутність</a:t>
            </a:r>
            <a:r>
              <a:rPr lang="ru-RU" sz="2000" b="1" dirty="0"/>
              <a:t> </a:t>
            </a:r>
            <a:r>
              <a:rPr lang="ru-RU" sz="2000" b="1" dirty="0" err="1"/>
              <a:t>ділової</a:t>
            </a:r>
            <a:r>
              <a:rPr lang="ru-RU" sz="2000" b="1" dirty="0"/>
              <a:t> мети </a:t>
            </a:r>
            <a:r>
              <a:rPr lang="ru-RU" sz="2000" b="1" dirty="0" err="1"/>
              <a:t>або</a:t>
            </a:r>
            <a:r>
              <a:rPr lang="ru-RU" sz="2000" b="1" dirty="0"/>
              <a:t> </a:t>
            </a:r>
            <a:r>
              <a:rPr lang="ru-RU" sz="2000" b="1" dirty="0" err="1"/>
              <a:t>спрямованості</a:t>
            </a:r>
            <a:r>
              <a:rPr lang="ru-RU" sz="2000" b="1" dirty="0"/>
              <a:t> </a:t>
            </a:r>
            <a:r>
              <a:rPr lang="ru-RU" sz="2000" b="1" dirty="0" err="1"/>
              <a:t>діяльності</a:t>
            </a:r>
            <a:r>
              <a:rPr lang="ru-RU" sz="2000" b="1" dirty="0"/>
              <a:t> не на </a:t>
            </a:r>
            <a:r>
              <a:rPr lang="ru-RU" sz="2000" b="1" dirty="0" err="1"/>
              <a:t>отримання</a:t>
            </a:r>
            <a:r>
              <a:rPr lang="ru-RU" sz="2000" b="1" dirty="0"/>
              <a:t> </a:t>
            </a:r>
            <a:r>
              <a:rPr lang="ru-RU" sz="2000" b="1" dirty="0" err="1"/>
              <a:t>прибутку</a:t>
            </a:r>
            <a:r>
              <a:rPr lang="ru-RU" sz="2000" b="1" dirty="0"/>
              <a:t>, </a:t>
            </a:r>
            <a:r>
              <a:rPr lang="ru-RU" sz="2000" b="1" dirty="0" err="1"/>
              <a:t>тобто</a:t>
            </a:r>
            <a:r>
              <a:rPr lang="ru-RU" sz="2000" b="1" dirty="0"/>
              <a:t> для </a:t>
            </a:r>
            <a:r>
              <a:rPr lang="ru-RU" sz="2000" b="1" dirty="0" err="1"/>
              <a:t>одержання</a:t>
            </a:r>
            <a:r>
              <a:rPr lang="ru-RU" sz="2000" b="1" dirty="0"/>
              <a:t> </a:t>
            </a:r>
            <a:r>
              <a:rPr lang="ru-RU" sz="2000" b="1" dirty="0" err="1"/>
              <a:t>необґрунтованої</a:t>
            </a:r>
            <a:r>
              <a:rPr lang="ru-RU" sz="2000" b="1" dirty="0"/>
              <a:t> </a:t>
            </a:r>
            <a:r>
              <a:rPr lang="ru-RU" sz="2000" b="1" dirty="0" err="1"/>
              <a:t>податкової</a:t>
            </a:r>
            <a:r>
              <a:rPr lang="ru-RU" sz="2000" b="1" dirty="0"/>
              <a:t> </a:t>
            </a:r>
            <a:r>
              <a:rPr lang="ru-RU" sz="2000" b="1" dirty="0" err="1"/>
              <a:t>вигоди</a:t>
            </a:r>
            <a:r>
              <a:rPr lang="ru-RU" sz="2000" dirty="0"/>
              <a:t>.</a:t>
            </a:r>
            <a:endParaRPr lang="ru-RU" sz="2000" i="1" dirty="0">
              <a:solidFill>
                <a:schemeClr val="tx1">
                  <a:lumMod val="95000"/>
                  <a:lumOff val="5000"/>
                </a:schemeClr>
              </a:solidFill>
              <a:cs typeface="Times New Roman" panose="02020603050405020304" pitchFamily="18" charset="0"/>
            </a:endParaRPr>
          </a:p>
        </p:txBody>
      </p:sp>
    </p:spTree>
    <p:extLst>
      <p:ext uri="{BB962C8B-B14F-4D97-AF65-F5344CB8AC3E}">
        <p14:creationId xmlns:p14="http://schemas.microsoft.com/office/powerpoint/2010/main" val="12310463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68</a:t>
            </a:fld>
            <a:endParaRPr lang="ru-RU" dirty="0">
              <a:solidFill>
                <a:srgbClr val="007832"/>
              </a:solidFill>
            </a:endParaRPr>
          </a:p>
        </p:txBody>
      </p:sp>
      <p:sp>
        <p:nvSpPr>
          <p:cNvPr id="3" name="Прямоугольник 2">
            <a:extLst>
              <a:ext uri="{FF2B5EF4-FFF2-40B4-BE49-F238E27FC236}">
                <a16:creationId xmlns:a16="http://schemas.microsoft.com/office/drawing/2014/main" id="{D36BC3FE-8519-894F-AD7F-BF3B356AABA9}"/>
              </a:ext>
            </a:extLst>
          </p:cNvPr>
          <p:cNvSpPr/>
          <p:nvPr/>
        </p:nvSpPr>
        <p:spPr>
          <a:xfrm>
            <a:off x="1782637" y="372598"/>
            <a:ext cx="9604098" cy="5847755"/>
          </a:xfrm>
          <a:prstGeom prst="rect">
            <a:avLst/>
          </a:prstGeom>
        </p:spPr>
        <p:txBody>
          <a:bodyPr wrap="square">
            <a:spAutoFit/>
          </a:bodyPr>
          <a:lstStyle/>
          <a:p>
            <a:pPr algn="just"/>
            <a:r>
              <a:rPr lang="ru-RU" b="0" i="0" u="none" strike="noStrike" dirty="0">
                <a:solidFill>
                  <a:srgbClr val="000000"/>
                </a:solidFill>
                <a:effectLst/>
              </a:rPr>
              <a:t>4. В той же час, сама </a:t>
            </a:r>
            <a:r>
              <a:rPr lang="ru-RU" b="1" i="0" u="none" strike="noStrike" dirty="0">
                <a:solidFill>
                  <a:srgbClr val="000000"/>
                </a:solidFill>
                <a:effectLst/>
              </a:rPr>
              <a:t>собою </a:t>
            </a:r>
            <a:r>
              <a:rPr lang="ru-RU" b="1" i="0" u="none" strike="noStrike" dirty="0" err="1">
                <a:solidFill>
                  <a:srgbClr val="000000"/>
                </a:solidFill>
                <a:effectLst/>
              </a:rPr>
              <a:t>наявність</a:t>
            </a:r>
            <a:r>
              <a:rPr lang="ru-RU" b="1" i="0" u="none" strike="noStrike" dirty="0">
                <a:solidFill>
                  <a:srgbClr val="000000"/>
                </a:solidFill>
                <a:effectLst/>
              </a:rPr>
              <a:t> </a:t>
            </a:r>
            <a:r>
              <a:rPr lang="ru-RU" b="1" i="0" u="none" strike="noStrike" dirty="0" err="1">
                <a:solidFill>
                  <a:srgbClr val="000000"/>
                </a:solidFill>
                <a:effectLst/>
              </a:rPr>
              <a:t>або</a:t>
            </a:r>
            <a:r>
              <a:rPr lang="ru-RU" b="1" i="0" u="none" strike="noStrike" dirty="0">
                <a:solidFill>
                  <a:srgbClr val="000000"/>
                </a:solidFill>
                <a:effectLst/>
              </a:rPr>
              <a:t> </a:t>
            </a:r>
            <a:r>
              <a:rPr lang="ru-RU" b="1" i="0" u="none" strike="noStrike" dirty="0" err="1">
                <a:solidFill>
                  <a:srgbClr val="000000"/>
                </a:solidFill>
                <a:effectLst/>
              </a:rPr>
              <a:t>відсутність</a:t>
            </a:r>
            <a:r>
              <a:rPr lang="ru-RU" b="1" i="0" u="none" strike="noStrike" dirty="0">
                <a:solidFill>
                  <a:srgbClr val="000000"/>
                </a:solidFill>
                <a:effectLst/>
              </a:rPr>
              <a:t> </a:t>
            </a:r>
            <a:r>
              <a:rPr lang="ru-RU" b="1" i="0" u="none" strike="noStrike" dirty="0" err="1">
                <a:solidFill>
                  <a:srgbClr val="000000"/>
                </a:solidFill>
                <a:effectLst/>
              </a:rPr>
              <a:t>окремих</a:t>
            </a:r>
            <a:r>
              <a:rPr lang="ru-RU" b="1" i="0" u="none" strike="noStrike" dirty="0">
                <a:solidFill>
                  <a:srgbClr val="000000"/>
                </a:solidFill>
                <a:effectLst/>
              </a:rPr>
              <a:t> </a:t>
            </a:r>
            <a:r>
              <a:rPr lang="ru-RU" b="1" i="0" u="none" strike="noStrike" dirty="0" err="1">
                <a:solidFill>
                  <a:srgbClr val="000000"/>
                </a:solidFill>
                <a:effectLst/>
              </a:rPr>
              <a:t>документів</a:t>
            </a:r>
            <a:r>
              <a:rPr lang="ru-RU" b="1" i="0" u="none" strike="noStrike" dirty="0">
                <a:solidFill>
                  <a:srgbClr val="000000"/>
                </a:solidFill>
                <a:effectLst/>
              </a:rPr>
              <a:t>, а </a:t>
            </a:r>
            <a:r>
              <a:rPr lang="ru-RU" b="1" i="0" u="none" strike="noStrike" dirty="0" err="1">
                <a:solidFill>
                  <a:srgbClr val="000000"/>
                </a:solidFill>
                <a:effectLst/>
              </a:rPr>
              <a:t>також</a:t>
            </a:r>
            <a:r>
              <a:rPr lang="ru-RU" b="1" i="0" u="none" strike="noStrike" dirty="0">
                <a:solidFill>
                  <a:srgbClr val="000000"/>
                </a:solidFill>
                <a:effectLst/>
              </a:rPr>
              <a:t> </a:t>
            </a:r>
            <a:r>
              <a:rPr lang="ru-RU" b="1" i="0" u="none" strike="noStrike" dirty="0" err="1">
                <a:solidFill>
                  <a:srgbClr val="000000"/>
                </a:solidFill>
                <a:effectLst/>
              </a:rPr>
              <a:t>недоліки</a:t>
            </a:r>
            <a:r>
              <a:rPr lang="ru-RU" b="1" i="0" u="none" strike="noStrike" dirty="0">
                <a:solidFill>
                  <a:srgbClr val="000000"/>
                </a:solidFill>
                <a:effectLst/>
              </a:rPr>
              <a:t> в </a:t>
            </a:r>
            <a:r>
              <a:rPr lang="ru-RU" b="1" i="0" u="none" strike="noStrike" dirty="0" err="1">
                <a:solidFill>
                  <a:srgbClr val="000000"/>
                </a:solidFill>
                <a:effectLst/>
              </a:rPr>
              <a:t>їх</a:t>
            </a:r>
            <a:r>
              <a:rPr lang="ru-RU" b="1" i="0" u="none" strike="noStrike" dirty="0">
                <a:solidFill>
                  <a:srgbClr val="000000"/>
                </a:solidFill>
                <a:effectLst/>
              </a:rPr>
              <a:t> </a:t>
            </a:r>
            <a:r>
              <a:rPr lang="ru-RU" b="1" i="0" u="none" strike="noStrike" dirty="0" err="1">
                <a:solidFill>
                  <a:srgbClr val="000000"/>
                </a:solidFill>
                <a:effectLst/>
              </a:rPr>
              <a:t>оформленні</a:t>
            </a:r>
            <a:r>
              <a:rPr lang="ru-RU" b="1" i="0" u="none" strike="noStrike" dirty="0">
                <a:solidFill>
                  <a:srgbClr val="000000"/>
                </a:solidFill>
                <a:effectLst/>
              </a:rPr>
              <a:t> не </a:t>
            </a:r>
            <a:r>
              <a:rPr lang="ru-RU" b="1" i="0" u="none" strike="noStrike" dirty="0" err="1">
                <a:solidFill>
                  <a:srgbClr val="000000"/>
                </a:solidFill>
                <a:effectLst/>
              </a:rPr>
              <a:t>можуть</a:t>
            </a:r>
            <a:r>
              <a:rPr lang="ru-RU" b="1" i="0" u="none" strike="noStrike" dirty="0">
                <a:solidFill>
                  <a:srgbClr val="000000"/>
                </a:solidFill>
                <a:effectLst/>
              </a:rPr>
              <a:t> бути </a:t>
            </a:r>
            <a:r>
              <a:rPr lang="ru-RU" b="1" i="0" u="none" strike="noStrike" dirty="0" err="1">
                <a:solidFill>
                  <a:srgbClr val="000000"/>
                </a:solidFill>
                <a:effectLst/>
              </a:rPr>
              <a:t>підставою</a:t>
            </a:r>
            <a:r>
              <a:rPr lang="ru-RU" b="0" i="0" u="none" strike="noStrike" dirty="0">
                <a:solidFill>
                  <a:srgbClr val="000000"/>
                </a:solidFill>
                <a:effectLst/>
              </a:rPr>
              <a:t> для </a:t>
            </a:r>
            <a:r>
              <a:rPr lang="ru-RU" b="0" i="0" u="none" strike="noStrike" dirty="0" err="1">
                <a:solidFill>
                  <a:srgbClr val="000000"/>
                </a:solidFill>
                <a:effectLst/>
              </a:rPr>
              <a:t>висновку</a:t>
            </a:r>
            <a:r>
              <a:rPr lang="ru-RU" b="0" i="0" u="none" strike="noStrike" dirty="0">
                <a:solidFill>
                  <a:srgbClr val="000000"/>
                </a:solidFill>
                <a:effectLst/>
              </a:rPr>
              <a:t> про </a:t>
            </a:r>
            <a:r>
              <a:rPr lang="ru-RU" b="0" i="0" u="none" strike="noStrike" dirty="0" err="1">
                <a:solidFill>
                  <a:srgbClr val="000000"/>
                </a:solidFill>
                <a:effectLst/>
              </a:rPr>
              <a:t>відсутність</a:t>
            </a:r>
            <a:r>
              <a:rPr lang="ru-RU" b="0" i="0" u="none" strike="noStrike" dirty="0">
                <a:solidFill>
                  <a:srgbClr val="000000"/>
                </a:solidFill>
                <a:effectLst/>
              </a:rPr>
              <a:t> </a:t>
            </a:r>
            <a:r>
              <a:rPr lang="ru-RU" b="0" i="0" u="none" strike="noStrike" dirty="0" err="1">
                <a:solidFill>
                  <a:srgbClr val="000000"/>
                </a:solidFill>
                <a:effectLst/>
              </a:rPr>
              <a:t>господарських</a:t>
            </a:r>
            <a:r>
              <a:rPr lang="ru-RU" b="0" i="0" u="none" strike="noStrike" dirty="0">
                <a:solidFill>
                  <a:srgbClr val="000000"/>
                </a:solidFill>
                <a:effectLst/>
              </a:rPr>
              <a:t> </a:t>
            </a:r>
            <a:r>
              <a:rPr lang="ru-RU" b="0" i="0" u="none" strike="noStrike" dirty="0" err="1">
                <a:solidFill>
                  <a:srgbClr val="000000"/>
                </a:solidFill>
                <a:effectLst/>
              </a:rPr>
              <a:t>операцій</a:t>
            </a:r>
            <a:r>
              <a:rPr lang="ru-RU" b="0" i="0" u="none" strike="noStrike" dirty="0">
                <a:solidFill>
                  <a:srgbClr val="000000"/>
                </a:solidFill>
                <a:effectLst/>
              </a:rPr>
              <a:t> та </a:t>
            </a:r>
            <a:r>
              <a:rPr lang="ru-RU" b="0" i="0" u="none" strike="noStrike" dirty="0" err="1">
                <a:solidFill>
                  <a:srgbClr val="000000"/>
                </a:solidFill>
                <a:effectLst/>
              </a:rPr>
              <a:t>відмови</a:t>
            </a:r>
            <a:r>
              <a:rPr lang="ru-RU" b="0" i="0" u="none" strike="noStrike" dirty="0">
                <a:solidFill>
                  <a:srgbClr val="000000"/>
                </a:solidFill>
                <a:effectLst/>
              </a:rPr>
              <a:t> у </a:t>
            </a:r>
            <a:r>
              <a:rPr lang="ru-RU" b="0" i="0" u="none" strike="noStrike" dirty="0" err="1">
                <a:solidFill>
                  <a:srgbClr val="000000"/>
                </a:solidFill>
                <a:effectLst/>
              </a:rPr>
              <a:t>формуванні</a:t>
            </a:r>
            <a:r>
              <a:rPr lang="ru-RU" b="0" i="0" u="none" strike="noStrike" dirty="0">
                <a:solidFill>
                  <a:srgbClr val="000000"/>
                </a:solidFill>
                <a:effectLst/>
              </a:rPr>
              <a:t> </a:t>
            </a:r>
            <a:r>
              <a:rPr lang="ru-RU" b="0" i="0" u="none" strike="noStrike" dirty="0" err="1">
                <a:solidFill>
                  <a:srgbClr val="000000"/>
                </a:solidFill>
                <a:effectLst/>
              </a:rPr>
              <a:t>податкового</a:t>
            </a:r>
            <a:r>
              <a:rPr lang="ru-RU" b="0" i="0" u="none" strike="noStrike" dirty="0">
                <a:solidFill>
                  <a:srgbClr val="000000"/>
                </a:solidFill>
                <a:effectLst/>
              </a:rPr>
              <a:t> кредиту, </a:t>
            </a:r>
            <a:r>
              <a:rPr lang="ru-RU" b="0" i="0" u="none" strike="noStrike" dirty="0" err="1">
                <a:solidFill>
                  <a:srgbClr val="000000"/>
                </a:solidFill>
                <a:effectLst/>
              </a:rPr>
              <a:t>якщо</a:t>
            </a:r>
            <a:r>
              <a:rPr lang="ru-RU" b="0" i="0" u="none" strike="noStrike" dirty="0">
                <a:solidFill>
                  <a:srgbClr val="000000"/>
                </a:solidFill>
                <a:effectLst/>
              </a:rPr>
              <a:t> з </a:t>
            </a:r>
            <a:r>
              <a:rPr lang="ru-RU" b="0" i="0" u="none" strike="noStrike" dirty="0" err="1">
                <a:solidFill>
                  <a:srgbClr val="000000"/>
                </a:solidFill>
                <a:effectLst/>
              </a:rPr>
              <a:t>інших</a:t>
            </a:r>
            <a:r>
              <a:rPr lang="ru-RU" b="0" i="0" u="none" strike="noStrike" dirty="0">
                <a:solidFill>
                  <a:srgbClr val="000000"/>
                </a:solidFill>
                <a:effectLst/>
              </a:rPr>
              <a:t> </a:t>
            </a:r>
            <a:r>
              <a:rPr lang="ru-RU" b="0" i="0" u="none" strike="noStrike" dirty="0" err="1">
                <a:solidFill>
                  <a:srgbClr val="000000"/>
                </a:solidFill>
                <a:effectLst/>
              </a:rPr>
              <a:t>даних</a:t>
            </a:r>
            <a:r>
              <a:rPr lang="ru-RU" b="0" i="0" u="none" strike="noStrike" dirty="0">
                <a:solidFill>
                  <a:srgbClr val="000000"/>
                </a:solidFill>
                <a:effectLst/>
              </a:rPr>
              <a:t> </a:t>
            </a:r>
            <a:r>
              <a:rPr lang="ru-RU" b="0" i="0" u="none" strike="noStrike" dirty="0" err="1">
                <a:solidFill>
                  <a:srgbClr val="000000"/>
                </a:solidFill>
                <a:effectLst/>
              </a:rPr>
              <a:t>вбачаються</a:t>
            </a:r>
            <a:r>
              <a:rPr lang="ru-RU" b="0" i="0" u="none" strike="noStrike" dirty="0">
                <a:solidFill>
                  <a:srgbClr val="000000"/>
                </a:solidFill>
                <a:effectLst/>
              </a:rPr>
              <a:t> </a:t>
            </a:r>
            <a:r>
              <a:rPr lang="ru-RU" b="0" i="0" u="none" strike="noStrike" dirty="0" err="1">
                <a:solidFill>
                  <a:srgbClr val="000000"/>
                </a:solidFill>
                <a:effectLst/>
              </a:rPr>
              <a:t>зміни</a:t>
            </a:r>
            <a:r>
              <a:rPr lang="ru-RU" b="0" i="0" u="none" strike="noStrike" dirty="0">
                <a:solidFill>
                  <a:srgbClr val="000000"/>
                </a:solidFill>
                <a:effectLst/>
              </a:rPr>
              <a:t> в </a:t>
            </a:r>
            <a:r>
              <a:rPr lang="ru-RU" b="0" i="0" u="none" strike="noStrike" dirty="0" err="1">
                <a:solidFill>
                  <a:srgbClr val="000000"/>
                </a:solidFill>
                <a:effectLst/>
              </a:rPr>
              <a:t>структурі</a:t>
            </a:r>
            <a:r>
              <a:rPr lang="ru-RU" b="0" i="0" u="none" strike="noStrike" dirty="0">
                <a:solidFill>
                  <a:srgbClr val="000000"/>
                </a:solidFill>
                <a:effectLst/>
              </a:rPr>
              <a:t> </a:t>
            </a:r>
            <a:r>
              <a:rPr lang="ru-RU" b="0" i="0" u="none" strike="noStrike" dirty="0" err="1">
                <a:solidFill>
                  <a:srgbClr val="000000"/>
                </a:solidFill>
                <a:effectLst/>
              </a:rPr>
              <a:t>активів</a:t>
            </a:r>
            <a:r>
              <a:rPr lang="ru-RU" b="0" i="0" u="none" strike="noStrike" dirty="0">
                <a:solidFill>
                  <a:srgbClr val="000000"/>
                </a:solidFill>
                <a:effectLst/>
              </a:rPr>
              <a:t> та </a:t>
            </a:r>
            <a:r>
              <a:rPr lang="ru-RU" b="0" i="0" u="none" strike="noStrike" dirty="0" err="1">
                <a:solidFill>
                  <a:srgbClr val="000000"/>
                </a:solidFill>
                <a:effectLst/>
              </a:rPr>
              <a:t>зобов`язань</a:t>
            </a:r>
            <a:r>
              <a:rPr lang="ru-RU" b="0" i="0" u="none" strike="noStrike" dirty="0">
                <a:solidFill>
                  <a:srgbClr val="000000"/>
                </a:solidFill>
                <a:effectLst/>
              </a:rPr>
              <a:t>, у </a:t>
            </a:r>
            <a:r>
              <a:rPr lang="ru-RU" b="0" i="0" u="none" strike="noStrike" dirty="0" err="1">
                <a:solidFill>
                  <a:srgbClr val="000000"/>
                </a:solidFill>
                <a:effectLst/>
              </a:rPr>
              <a:t>власному</a:t>
            </a:r>
            <a:r>
              <a:rPr lang="ru-RU" b="0" i="0" u="none" strike="noStrike" dirty="0">
                <a:solidFill>
                  <a:srgbClr val="000000"/>
                </a:solidFill>
                <a:effectLst/>
              </a:rPr>
              <a:t> </a:t>
            </a:r>
            <a:r>
              <a:rPr lang="ru-RU" b="0" i="0" u="none" strike="noStrike" dirty="0" err="1">
                <a:solidFill>
                  <a:srgbClr val="000000"/>
                </a:solidFill>
                <a:effectLst/>
              </a:rPr>
              <a:t>капіталі</a:t>
            </a:r>
            <a:r>
              <a:rPr lang="ru-RU" b="0" i="0" u="none" strike="noStrike" dirty="0">
                <a:solidFill>
                  <a:srgbClr val="000000"/>
                </a:solidFill>
                <a:effectLst/>
              </a:rPr>
              <a:t> </a:t>
            </a:r>
            <a:r>
              <a:rPr lang="ru-RU" b="0" i="0" u="none" strike="noStrike" dirty="0" err="1">
                <a:solidFill>
                  <a:srgbClr val="000000"/>
                </a:solidFill>
                <a:effectLst/>
              </a:rPr>
              <a:t>підприємства</a:t>
            </a:r>
            <a:r>
              <a:rPr lang="ru-RU" b="0" i="0" u="none" strike="noStrike" dirty="0">
                <a:solidFill>
                  <a:srgbClr val="000000"/>
                </a:solidFill>
                <a:effectLst/>
              </a:rPr>
              <a:t> у </a:t>
            </a:r>
            <a:r>
              <a:rPr lang="ru-RU" b="0" i="0" u="none" strike="noStrike" dirty="0" err="1">
                <a:solidFill>
                  <a:srgbClr val="000000"/>
                </a:solidFill>
                <a:effectLst/>
              </a:rPr>
              <a:t>зв`язку</a:t>
            </a:r>
            <a:r>
              <a:rPr lang="ru-RU" b="0" i="0" u="none" strike="noStrike" dirty="0">
                <a:solidFill>
                  <a:srgbClr val="000000"/>
                </a:solidFill>
                <a:effectLst/>
              </a:rPr>
              <a:t> з </a:t>
            </a:r>
            <a:r>
              <a:rPr lang="ru-RU" b="0" i="0" u="none" strike="noStrike" dirty="0" err="1">
                <a:solidFill>
                  <a:srgbClr val="000000"/>
                </a:solidFill>
                <a:effectLst/>
              </a:rPr>
              <a:t>його</a:t>
            </a:r>
            <a:r>
              <a:rPr lang="ru-RU" b="0" i="0" u="none" strike="noStrike" dirty="0">
                <a:solidFill>
                  <a:srgbClr val="000000"/>
                </a:solidFill>
                <a:effectLst/>
              </a:rPr>
              <a:t> </a:t>
            </a:r>
            <a:r>
              <a:rPr lang="ru-RU" b="0" i="0" u="none" strike="noStrike" dirty="0" err="1">
                <a:solidFill>
                  <a:srgbClr val="000000"/>
                </a:solidFill>
                <a:effectLst/>
              </a:rPr>
              <a:t>господарською</a:t>
            </a:r>
            <a:r>
              <a:rPr lang="ru-RU" b="0" i="0" u="none" strike="noStrike" dirty="0">
                <a:solidFill>
                  <a:srgbClr val="000000"/>
                </a:solidFill>
                <a:effectLst/>
              </a:rPr>
              <a:t> </a:t>
            </a:r>
            <a:r>
              <a:rPr lang="ru-RU" b="0" i="0" u="none" strike="noStrike" dirty="0" err="1">
                <a:solidFill>
                  <a:srgbClr val="000000"/>
                </a:solidFill>
                <a:effectLst/>
              </a:rPr>
              <a:t>діяльністю</a:t>
            </a:r>
            <a:r>
              <a:rPr lang="ru-RU" b="0" i="0" u="none" strike="noStrike" dirty="0">
                <a:solidFill>
                  <a:srgbClr val="000000"/>
                </a:solidFill>
                <a:effectLst/>
              </a:rPr>
              <a:t>.</a:t>
            </a:r>
          </a:p>
          <a:p>
            <a:pPr algn="just"/>
            <a:endParaRPr lang="ru-RU" b="0" i="0" u="none" strike="noStrike" dirty="0">
              <a:solidFill>
                <a:srgbClr val="000000"/>
              </a:solidFill>
              <a:effectLst/>
            </a:endParaRPr>
          </a:p>
          <a:p>
            <a:pPr algn="just"/>
            <a:r>
              <a:rPr lang="ru-RU" b="0" i="0" u="none" strike="noStrike" dirty="0">
                <a:solidFill>
                  <a:srgbClr val="000000"/>
                </a:solidFill>
                <a:effectLst/>
              </a:rPr>
              <a:t>15. </a:t>
            </a:r>
            <a:r>
              <a:rPr lang="ru-RU" b="0" i="0" u="none" strike="noStrike" dirty="0" err="1">
                <a:solidFill>
                  <a:srgbClr val="000000"/>
                </a:solidFill>
                <a:effectLst/>
              </a:rPr>
              <a:t>Норми</a:t>
            </a:r>
            <a:r>
              <a:rPr lang="ru-RU" b="0" i="0" u="none" strike="noStrike" dirty="0">
                <a:solidFill>
                  <a:srgbClr val="000000"/>
                </a:solidFill>
                <a:effectLst/>
              </a:rPr>
              <a:t> </a:t>
            </a:r>
            <a:r>
              <a:rPr lang="ru-RU" b="0" i="0" u="none" strike="noStrike" dirty="0" err="1">
                <a:solidFill>
                  <a:srgbClr val="000000"/>
                </a:solidFill>
                <a:effectLst/>
              </a:rPr>
              <a:t>податкового</a:t>
            </a:r>
            <a:r>
              <a:rPr lang="ru-RU" b="0" i="0" u="none" strike="noStrike" dirty="0">
                <a:solidFill>
                  <a:srgbClr val="000000"/>
                </a:solidFill>
                <a:effectLst/>
              </a:rPr>
              <a:t> </a:t>
            </a:r>
            <a:r>
              <a:rPr lang="ru-RU" b="0" i="0" u="none" strike="noStrike" dirty="0" err="1">
                <a:solidFill>
                  <a:srgbClr val="000000"/>
                </a:solidFill>
                <a:effectLst/>
              </a:rPr>
              <a:t>законодавства</a:t>
            </a:r>
            <a:r>
              <a:rPr lang="ru-RU" b="0" i="0" u="none" strike="noStrike" dirty="0">
                <a:solidFill>
                  <a:srgbClr val="000000"/>
                </a:solidFill>
                <a:effectLst/>
              </a:rPr>
              <a:t> </a:t>
            </a:r>
            <a:r>
              <a:rPr lang="ru-RU" b="1" i="0" u="none" strike="noStrike" dirty="0">
                <a:solidFill>
                  <a:srgbClr val="000000"/>
                </a:solidFill>
                <a:effectLst/>
              </a:rPr>
              <a:t>не </a:t>
            </a:r>
            <a:r>
              <a:rPr lang="ru-RU" b="1" i="0" u="none" strike="noStrike" dirty="0" err="1">
                <a:solidFill>
                  <a:srgbClr val="000000"/>
                </a:solidFill>
                <a:effectLst/>
              </a:rPr>
              <a:t>ставлять</a:t>
            </a:r>
            <a:r>
              <a:rPr lang="ru-RU" b="1" i="0" u="none" strike="noStrike" dirty="0">
                <a:solidFill>
                  <a:srgbClr val="000000"/>
                </a:solidFill>
                <a:effectLst/>
              </a:rPr>
              <a:t> у </a:t>
            </a:r>
            <a:r>
              <a:rPr lang="ru-RU" b="1" i="0" u="none" strike="noStrike" dirty="0" err="1">
                <a:solidFill>
                  <a:srgbClr val="000000"/>
                </a:solidFill>
                <a:effectLst/>
              </a:rPr>
              <a:t>залежність</a:t>
            </a:r>
            <a:r>
              <a:rPr lang="ru-RU" b="1" i="0" u="none" strike="noStrike" dirty="0">
                <a:solidFill>
                  <a:srgbClr val="000000"/>
                </a:solidFill>
                <a:effectLst/>
              </a:rPr>
              <a:t> </a:t>
            </a:r>
            <a:r>
              <a:rPr lang="ru-RU" b="1" i="0" u="none" strike="noStrike" dirty="0" err="1">
                <a:solidFill>
                  <a:srgbClr val="000000"/>
                </a:solidFill>
                <a:effectLst/>
              </a:rPr>
              <a:t>достовірність</a:t>
            </a:r>
            <a:r>
              <a:rPr lang="ru-RU" b="1" i="0" u="none" strike="noStrike" dirty="0">
                <a:solidFill>
                  <a:srgbClr val="000000"/>
                </a:solidFill>
                <a:effectLst/>
              </a:rPr>
              <a:t> </a:t>
            </a:r>
            <a:r>
              <a:rPr lang="ru-RU" b="1" i="0" u="none" strike="noStrike" dirty="0" err="1">
                <a:solidFill>
                  <a:srgbClr val="000000"/>
                </a:solidFill>
                <a:effectLst/>
              </a:rPr>
              <a:t>даних</a:t>
            </a:r>
            <a:r>
              <a:rPr lang="ru-RU" b="1" i="0" u="none" strike="noStrike" dirty="0">
                <a:solidFill>
                  <a:srgbClr val="000000"/>
                </a:solidFill>
                <a:effectLst/>
              </a:rPr>
              <a:t> </a:t>
            </a:r>
            <a:r>
              <a:rPr lang="ru-RU" b="1" i="0" u="none" strike="noStrike" dirty="0" err="1">
                <a:solidFill>
                  <a:srgbClr val="000000"/>
                </a:solidFill>
                <a:effectLst/>
              </a:rPr>
              <a:t>податкового</a:t>
            </a:r>
            <a:r>
              <a:rPr lang="ru-RU" b="1" i="0" u="none" strike="noStrike" dirty="0">
                <a:solidFill>
                  <a:srgbClr val="000000"/>
                </a:solidFill>
                <a:effectLst/>
              </a:rPr>
              <a:t> </a:t>
            </a:r>
            <a:r>
              <a:rPr lang="ru-RU" b="1" i="0" u="none" strike="noStrike" dirty="0" err="1">
                <a:solidFill>
                  <a:srgbClr val="000000"/>
                </a:solidFill>
                <a:effectLst/>
              </a:rPr>
              <a:t>обліку</a:t>
            </a:r>
            <a:r>
              <a:rPr lang="ru-RU" b="1" i="0" u="none" strike="noStrike" dirty="0">
                <a:solidFill>
                  <a:srgbClr val="000000"/>
                </a:solidFill>
                <a:effectLst/>
              </a:rPr>
              <a:t> </a:t>
            </a:r>
            <a:r>
              <a:rPr lang="ru-RU" b="1" i="0" u="none" strike="noStrike" dirty="0" err="1">
                <a:solidFill>
                  <a:srgbClr val="000000"/>
                </a:solidFill>
                <a:effectLst/>
              </a:rPr>
              <a:t>платника</a:t>
            </a:r>
            <a:r>
              <a:rPr lang="ru-RU" b="1" i="0" u="none" strike="noStrike" dirty="0">
                <a:solidFill>
                  <a:srgbClr val="000000"/>
                </a:solidFill>
                <a:effectLst/>
              </a:rPr>
              <a:t> </a:t>
            </a:r>
            <a:r>
              <a:rPr lang="ru-RU" b="1" i="0" u="none" strike="noStrike" dirty="0" err="1">
                <a:solidFill>
                  <a:srgbClr val="000000"/>
                </a:solidFill>
                <a:effectLst/>
              </a:rPr>
              <a:t>податків</a:t>
            </a:r>
            <a:r>
              <a:rPr lang="ru-RU" b="1" i="0" u="none" strike="noStrike" dirty="0">
                <a:solidFill>
                  <a:srgbClr val="000000"/>
                </a:solidFill>
                <a:effectLst/>
              </a:rPr>
              <a:t> </a:t>
            </a:r>
            <a:r>
              <a:rPr lang="ru-RU" b="1" i="0" u="none" strike="noStrike" dirty="0" err="1">
                <a:solidFill>
                  <a:srgbClr val="000000"/>
                </a:solidFill>
                <a:effectLst/>
              </a:rPr>
              <a:t>від</a:t>
            </a:r>
            <a:r>
              <a:rPr lang="ru-RU" b="1" i="0" u="none" strike="noStrike" dirty="0">
                <a:solidFill>
                  <a:srgbClr val="000000"/>
                </a:solidFill>
                <a:effectLst/>
              </a:rPr>
              <a:t> </a:t>
            </a:r>
            <a:r>
              <a:rPr lang="ru-RU" b="1" i="0" u="none" strike="noStrike" dirty="0" err="1">
                <a:solidFill>
                  <a:srgbClr val="000000"/>
                </a:solidFill>
                <a:effectLst/>
              </a:rPr>
              <a:t>дотримання</a:t>
            </a:r>
            <a:r>
              <a:rPr lang="ru-RU" b="1" i="0" u="none" strike="noStrike" dirty="0">
                <a:solidFill>
                  <a:srgbClr val="000000"/>
                </a:solidFill>
                <a:effectLst/>
              </a:rPr>
              <a:t> </a:t>
            </a:r>
            <a:r>
              <a:rPr lang="ru-RU" b="1" i="0" u="none" strike="noStrike" dirty="0" err="1">
                <a:solidFill>
                  <a:srgbClr val="000000"/>
                </a:solidFill>
                <a:effectLst/>
              </a:rPr>
              <a:t>податкової</a:t>
            </a:r>
            <a:r>
              <a:rPr lang="ru-RU" b="1" i="0" u="none" strike="noStrike" dirty="0">
                <a:solidFill>
                  <a:srgbClr val="000000"/>
                </a:solidFill>
                <a:effectLst/>
              </a:rPr>
              <a:t> </a:t>
            </a:r>
            <a:r>
              <a:rPr lang="ru-RU" b="1" i="0" u="none" strike="noStrike" dirty="0" err="1">
                <a:solidFill>
                  <a:srgbClr val="000000"/>
                </a:solidFill>
                <a:effectLst/>
              </a:rPr>
              <a:t>дисципліни</a:t>
            </a:r>
            <a:r>
              <a:rPr lang="ru-RU" b="1" i="0" u="none" strike="noStrike" dirty="0">
                <a:solidFill>
                  <a:srgbClr val="000000"/>
                </a:solidFill>
                <a:effectLst/>
              </a:rPr>
              <a:t> </a:t>
            </a:r>
            <a:r>
              <a:rPr lang="ru-RU" b="1" i="0" u="none" strike="noStrike" dirty="0" err="1">
                <a:solidFill>
                  <a:srgbClr val="000000"/>
                </a:solidFill>
                <a:effectLst/>
              </a:rPr>
              <a:t>його</a:t>
            </a:r>
            <a:r>
              <a:rPr lang="ru-RU" b="1" i="0" u="none" strike="noStrike" dirty="0">
                <a:solidFill>
                  <a:srgbClr val="000000"/>
                </a:solidFill>
                <a:effectLst/>
              </a:rPr>
              <a:t> контрагентами, </a:t>
            </a:r>
            <a:r>
              <a:rPr lang="ru-RU" b="1" i="0" u="none" strike="noStrike" dirty="0" err="1">
                <a:solidFill>
                  <a:srgbClr val="000000"/>
                </a:solidFill>
                <a:effectLst/>
              </a:rPr>
              <a:t>якщо</a:t>
            </a:r>
            <a:r>
              <a:rPr lang="ru-RU" b="1" i="0" u="none" strike="noStrike" dirty="0">
                <a:solidFill>
                  <a:srgbClr val="000000"/>
                </a:solidFill>
                <a:effectLst/>
              </a:rPr>
              <a:t> </a:t>
            </a:r>
            <a:r>
              <a:rPr lang="ru-RU" b="1" i="0" u="none" strike="noStrike" dirty="0" err="1">
                <a:solidFill>
                  <a:srgbClr val="000000"/>
                </a:solidFill>
                <a:effectLst/>
              </a:rPr>
              <a:t>цей</a:t>
            </a:r>
            <a:r>
              <a:rPr lang="ru-RU" b="1" i="0" u="none" strike="noStrike" dirty="0">
                <a:solidFill>
                  <a:srgbClr val="000000"/>
                </a:solidFill>
                <a:effectLst/>
              </a:rPr>
              <a:t> </a:t>
            </a:r>
            <a:r>
              <a:rPr lang="ru-RU" b="1" i="0" u="none" strike="noStrike" dirty="0" err="1">
                <a:solidFill>
                  <a:srgbClr val="000000"/>
                </a:solidFill>
                <a:effectLst/>
              </a:rPr>
              <a:t>платник</a:t>
            </a:r>
            <a:r>
              <a:rPr lang="ru-RU" b="1" i="0" u="none" strike="noStrike" dirty="0">
                <a:solidFill>
                  <a:srgbClr val="000000"/>
                </a:solidFill>
                <a:effectLst/>
              </a:rPr>
              <a:t> (</a:t>
            </a:r>
            <a:r>
              <a:rPr lang="ru-RU" b="1" i="0" u="none" strike="noStrike" dirty="0" err="1">
                <a:solidFill>
                  <a:srgbClr val="000000"/>
                </a:solidFill>
                <a:effectLst/>
              </a:rPr>
              <a:t>покупець</a:t>
            </a:r>
            <a:r>
              <a:rPr lang="ru-RU" b="1" i="0" u="none" strike="noStrike" dirty="0">
                <a:solidFill>
                  <a:srgbClr val="000000"/>
                </a:solidFill>
                <a:effectLst/>
              </a:rPr>
              <a:t>) </a:t>
            </a:r>
            <a:r>
              <a:rPr lang="ru-RU" b="1" i="0" u="none" strike="noStrike" dirty="0" err="1">
                <a:solidFill>
                  <a:srgbClr val="000000"/>
                </a:solidFill>
                <a:effectLst/>
              </a:rPr>
              <a:t>мав</a:t>
            </a:r>
            <a:r>
              <a:rPr lang="ru-RU" b="1" i="0" u="none" strike="noStrike" dirty="0">
                <a:solidFill>
                  <a:srgbClr val="000000"/>
                </a:solidFill>
                <a:effectLst/>
              </a:rPr>
              <a:t> </a:t>
            </a:r>
            <a:r>
              <a:rPr lang="ru-RU" b="1" i="0" u="none" strike="noStrike" dirty="0" err="1">
                <a:solidFill>
                  <a:srgbClr val="000000"/>
                </a:solidFill>
                <a:effectLst/>
              </a:rPr>
              <a:t>реальні</a:t>
            </a:r>
            <a:r>
              <a:rPr lang="ru-RU" b="1" i="0" u="none" strike="noStrike" dirty="0">
                <a:solidFill>
                  <a:srgbClr val="000000"/>
                </a:solidFill>
                <a:effectLst/>
              </a:rPr>
              <a:t> </a:t>
            </a:r>
            <a:r>
              <a:rPr lang="ru-RU" b="1" i="0" u="none" strike="noStrike" dirty="0" err="1">
                <a:solidFill>
                  <a:srgbClr val="000000"/>
                </a:solidFill>
                <a:effectLst/>
              </a:rPr>
              <a:t>витрати</a:t>
            </a:r>
            <a:r>
              <a:rPr lang="ru-RU" b="1" i="0" u="none" strike="noStrike" dirty="0">
                <a:solidFill>
                  <a:srgbClr val="000000"/>
                </a:solidFill>
                <a:effectLst/>
              </a:rPr>
              <a:t> у </a:t>
            </a:r>
            <a:r>
              <a:rPr lang="ru-RU" b="1" i="0" u="none" strike="noStrike" dirty="0" err="1">
                <a:solidFill>
                  <a:srgbClr val="000000"/>
                </a:solidFill>
                <a:effectLst/>
              </a:rPr>
              <a:t>зв`язку</a:t>
            </a:r>
            <a:r>
              <a:rPr lang="ru-RU" b="1" i="0" u="none" strike="noStrike" dirty="0">
                <a:solidFill>
                  <a:srgbClr val="000000"/>
                </a:solidFill>
                <a:effectLst/>
              </a:rPr>
              <a:t> з </a:t>
            </a:r>
            <a:r>
              <a:rPr lang="ru-RU" b="1" i="0" u="none" strike="noStrike" dirty="0" err="1">
                <a:solidFill>
                  <a:srgbClr val="000000"/>
                </a:solidFill>
                <a:effectLst/>
              </a:rPr>
              <a:t>придбанням</a:t>
            </a:r>
            <a:r>
              <a:rPr lang="ru-RU" b="1" i="0" u="none" strike="noStrike" dirty="0">
                <a:solidFill>
                  <a:srgbClr val="000000"/>
                </a:solidFill>
                <a:effectLst/>
              </a:rPr>
              <a:t> </a:t>
            </a:r>
            <a:r>
              <a:rPr lang="ru-RU" b="1" i="0" u="none" strike="noStrike" dirty="0" err="1">
                <a:solidFill>
                  <a:srgbClr val="000000"/>
                </a:solidFill>
                <a:effectLst/>
              </a:rPr>
              <a:t>товарів</a:t>
            </a:r>
            <a:r>
              <a:rPr lang="ru-RU" b="1" i="0" u="none" strike="noStrike" dirty="0">
                <a:solidFill>
                  <a:srgbClr val="000000"/>
                </a:solidFill>
                <a:effectLst/>
              </a:rPr>
              <a:t> (</a:t>
            </a:r>
            <a:r>
              <a:rPr lang="ru-RU" b="1" i="0" u="none" strike="noStrike" dirty="0" err="1">
                <a:solidFill>
                  <a:srgbClr val="000000"/>
                </a:solidFill>
                <a:effectLst/>
              </a:rPr>
              <a:t>робіт</a:t>
            </a:r>
            <a:r>
              <a:rPr lang="ru-RU" b="1" i="0" u="none" strike="noStrike" dirty="0">
                <a:solidFill>
                  <a:srgbClr val="000000"/>
                </a:solidFill>
                <a:effectLst/>
              </a:rPr>
              <a:t>, </a:t>
            </a:r>
            <a:r>
              <a:rPr lang="ru-RU" b="1" i="0" u="none" strike="noStrike" dirty="0" err="1">
                <a:solidFill>
                  <a:srgbClr val="000000"/>
                </a:solidFill>
                <a:effectLst/>
              </a:rPr>
              <a:t>послуг</a:t>
            </a:r>
            <a:r>
              <a:rPr lang="ru-RU" b="1" i="0" u="none" strike="noStrike" dirty="0">
                <a:solidFill>
                  <a:srgbClr val="000000"/>
                </a:solidFill>
                <a:effectLst/>
              </a:rPr>
              <a:t>), </a:t>
            </a:r>
            <a:r>
              <a:rPr lang="ru-RU" b="0" i="0" u="none" strike="noStrike" dirty="0" err="1">
                <a:solidFill>
                  <a:srgbClr val="000000"/>
                </a:solidFill>
                <a:effectLst/>
              </a:rPr>
              <a:t>призначених</a:t>
            </a:r>
            <a:r>
              <a:rPr lang="ru-RU" b="0" i="0" u="none" strike="noStrike" dirty="0">
                <a:solidFill>
                  <a:srgbClr val="000000"/>
                </a:solidFill>
                <a:effectLst/>
              </a:rPr>
              <a:t> для </a:t>
            </a:r>
            <a:r>
              <a:rPr lang="ru-RU" b="0" i="0" u="none" strike="noStrike" dirty="0" err="1">
                <a:solidFill>
                  <a:srgbClr val="000000"/>
                </a:solidFill>
                <a:effectLst/>
              </a:rPr>
              <a:t>використання</a:t>
            </a:r>
            <a:r>
              <a:rPr lang="ru-RU" b="0" i="0" u="none" strike="noStrike" dirty="0">
                <a:solidFill>
                  <a:srgbClr val="000000"/>
                </a:solidFill>
                <a:effectLst/>
              </a:rPr>
              <a:t> у </a:t>
            </a:r>
            <a:r>
              <a:rPr lang="ru-RU" b="0" i="0" u="none" strike="noStrike" dirty="0" err="1">
                <a:solidFill>
                  <a:srgbClr val="000000"/>
                </a:solidFill>
                <a:effectLst/>
              </a:rPr>
              <a:t>його</a:t>
            </a:r>
            <a:r>
              <a:rPr lang="ru-RU" b="0" i="0" u="none" strike="noStrike" dirty="0">
                <a:solidFill>
                  <a:srgbClr val="000000"/>
                </a:solidFill>
                <a:effectLst/>
              </a:rPr>
              <a:t> </a:t>
            </a:r>
            <a:r>
              <a:rPr lang="ru-RU" b="0" i="0" u="none" strike="noStrike" dirty="0" err="1">
                <a:solidFill>
                  <a:srgbClr val="000000"/>
                </a:solidFill>
                <a:effectLst/>
              </a:rPr>
              <a:t>господарській</a:t>
            </a:r>
            <a:r>
              <a:rPr lang="ru-RU" b="0" i="0" u="none" strike="noStrike" dirty="0">
                <a:solidFill>
                  <a:srgbClr val="000000"/>
                </a:solidFill>
                <a:effectLst/>
              </a:rPr>
              <a:t> </a:t>
            </a:r>
            <a:r>
              <a:rPr lang="ru-RU" b="0" i="0" u="none" strike="noStrike" dirty="0" err="1">
                <a:solidFill>
                  <a:srgbClr val="000000"/>
                </a:solidFill>
                <a:effectLst/>
              </a:rPr>
              <a:t>діяльності</a:t>
            </a:r>
            <a:r>
              <a:rPr lang="ru-RU" b="0" i="0" u="none" strike="noStrike" dirty="0">
                <a:solidFill>
                  <a:srgbClr val="000000"/>
                </a:solidFill>
                <a:effectLst/>
              </a:rPr>
              <a:t>. </a:t>
            </a:r>
            <a:r>
              <a:rPr lang="ru-RU" b="0" i="0" u="none" strike="noStrike" dirty="0" err="1">
                <a:solidFill>
                  <a:srgbClr val="000000"/>
                </a:solidFill>
                <a:effectLst/>
              </a:rPr>
              <a:t>Порушення</a:t>
            </a:r>
            <a:r>
              <a:rPr lang="ru-RU" b="0" i="0" u="none" strike="noStrike" dirty="0">
                <a:solidFill>
                  <a:srgbClr val="000000"/>
                </a:solidFill>
                <a:effectLst/>
              </a:rPr>
              <a:t> </a:t>
            </a:r>
            <a:r>
              <a:rPr lang="ru-RU" b="0" i="0" u="none" strike="noStrike" dirty="0" err="1">
                <a:solidFill>
                  <a:srgbClr val="000000"/>
                </a:solidFill>
                <a:effectLst/>
              </a:rPr>
              <a:t>певними</a:t>
            </a:r>
            <a:r>
              <a:rPr lang="ru-RU" b="0" i="0" u="none" strike="noStrike" dirty="0">
                <a:solidFill>
                  <a:srgbClr val="000000"/>
                </a:solidFill>
                <a:effectLst/>
              </a:rPr>
              <a:t> </a:t>
            </a:r>
            <a:r>
              <a:rPr lang="ru-RU" b="0" i="0" u="none" strike="noStrike" dirty="0" err="1">
                <a:solidFill>
                  <a:srgbClr val="000000"/>
                </a:solidFill>
                <a:effectLst/>
              </a:rPr>
              <a:t>постачальниками</a:t>
            </a:r>
            <a:r>
              <a:rPr lang="ru-RU" b="0" i="0" u="none" strike="noStrike" dirty="0">
                <a:solidFill>
                  <a:srgbClr val="000000"/>
                </a:solidFill>
                <a:effectLst/>
              </a:rPr>
              <a:t> товару (</a:t>
            </a:r>
            <a:r>
              <a:rPr lang="ru-RU" b="0" i="0" u="none" strike="noStrike" dirty="0" err="1">
                <a:solidFill>
                  <a:srgbClr val="000000"/>
                </a:solidFill>
                <a:effectLst/>
              </a:rPr>
              <a:t>робіт</a:t>
            </a:r>
            <a:r>
              <a:rPr lang="ru-RU" b="0" i="0" u="none" strike="noStrike" dirty="0">
                <a:solidFill>
                  <a:srgbClr val="000000"/>
                </a:solidFill>
                <a:effectLst/>
              </a:rPr>
              <a:t>, </a:t>
            </a:r>
            <a:r>
              <a:rPr lang="ru-RU" b="0" i="0" u="none" strike="noStrike" dirty="0" err="1">
                <a:solidFill>
                  <a:srgbClr val="000000"/>
                </a:solidFill>
                <a:effectLst/>
              </a:rPr>
              <a:t>послуг</a:t>
            </a:r>
            <a:r>
              <a:rPr lang="ru-RU" b="0" i="0" u="none" strike="noStrike" dirty="0">
                <a:solidFill>
                  <a:srgbClr val="000000"/>
                </a:solidFill>
                <a:effectLst/>
              </a:rPr>
              <a:t>) у </a:t>
            </a:r>
            <a:r>
              <a:rPr lang="ru-RU" b="0" i="0" u="none" strike="noStrike" dirty="0" err="1">
                <a:solidFill>
                  <a:srgbClr val="000000"/>
                </a:solidFill>
                <a:effectLst/>
              </a:rPr>
              <a:t>ланцюгу</a:t>
            </a:r>
            <a:r>
              <a:rPr lang="ru-RU" b="0" i="0" u="none" strike="noStrike" dirty="0">
                <a:solidFill>
                  <a:srgbClr val="000000"/>
                </a:solidFill>
                <a:effectLst/>
              </a:rPr>
              <a:t> </a:t>
            </a:r>
            <a:r>
              <a:rPr lang="ru-RU" b="0" i="0" u="none" strike="noStrike" dirty="0" err="1">
                <a:solidFill>
                  <a:srgbClr val="000000"/>
                </a:solidFill>
                <a:effectLst/>
              </a:rPr>
              <a:t>постачання</a:t>
            </a:r>
            <a:r>
              <a:rPr lang="ru-RU" b="0" i="0" u="none" strike="noStrike" dirty="0">
                <a:solidFill>
                  <a:srgbClr val="000000"/>
                </a:solidFill>
                <a:effectLst/>
              </a:rPr>
              <a:t> </a:t>
            </a:r>
            <a:r>
              <a:rPr lang="ru-RU" b="0" i="0" u="none" strike="noStrike" dirty="0" err="1">
                <a:solidFill>
                  <a:srgbClr val="000000"/>
                </a:solidFill>
                <a:effectLst/>
              </a:rPr>
              <a:t>вимог</a:t>
            </a:r>
            <a:r>
              <a:rPr lang="ru-RU" b="0" i="0" u="none" strike="noStrike" dirty="0">
                <a:solidFill>
                  <a:srgbClr val="000000"/>
                </a:solidFill>
                <a:effectLst/>
              </a:rPr>
              <a:t> </a:t>
            </a:r>
            <a:r>
              <a:rPr lang="ru-RU" b="0" i="0" u="none" strike="noStrike" dirty="0" err="1">
                <a:solidFill>
                  <a:srgbClr val="000000"/>
                </a:solidFill>
                <a:effectLst/>
              </a:rPr>
              <a:t>податкового</a:t>
            </a:r>
            <a:r>
              <a:rPr lang="ru-RU" b="0" i="0" u="none" strike="noStrike" dirty="0">
                <a:solidFill>
                  <a:srgbClr val="000000"/>
                </a:solidFill>
                <a:effectLst/>
              </a:rPr>
              <a:t> </a:t>
            </a:r>
            <a:r>
              <a:rPr lang="ru-RU" b="0" i="0" u="none" strike="noStrike" dirty="0" err="1">
                <a:solidFill>
                  <a:srgbClr val="000000"/>
                </a:solidFill>
                <a:effectLst/>
              </a:rPr>
              <a:t>законодавства</a:t>
            </a:r>
            <a:r>
              <a:rPr lang="ru-RU" b="0" i="0" u="none" strike="noStrike" dirty="0">
                <a:solidFill>
                  <a:srgbClr val="000000"/>
                </a:solidFill>
                <a:effectLst/>
              </a:rPr>
              <a:t> </a:t>
            </a:r>
            <a:r>
              <a:rPr lang="ru-RU" b="0" i="0" u="none" strike="noStrike" dirty="0" err="1">
                <a:solidFill>
                  <a:srgbClr val="000000"/>
                </a:solidFill>
                <a:effectLst/>
              </a:rPr>
              <a:t>чи</a:t>
            </a:r>
            <a:r>
              <a:rPr lang="ru-RU" b="0" i="0" u="none" strike="noStrike" dirty="0">
                <a:solidFill>
                  <a:srgbClr val="000000"/>
                </a:solidFill>
                <a:effectLst/>
              </a:rPr>
              <a:t> правил </a:t>
            </a:r>
            <a:r>
              <a:rPr lang="ru-RU" b="0" i="0" u="none" strike="noStrike" dirty="0" err="1">
                <a:solidFill>
                  <a:srgbClr val="000000"/>
                </a:solidFill>
                <a:effectLst/>
              </a:rPr>
              <a:t>ведення</a:t>
            </a:r>
            <a:r>
              <a:rPr lang="ru-RU" b="0" i="0" u="none" strike="noStrike" dirty="0">
                <a:solidFill>
                  <a:srgbClr val="000000"/>
                </a:solidFill>
                <a:effectLst/>
              </a:rPr>
              <a:t> </a:t>
            </a:r>
            <a:r>
              <a:rPr lang="ru-RU" b="0" i="0" u="none" strike="noStrike" dirty="0" err="1">
                <a:solidFill>
                  <a:srgbClr val="000000"/>
                </a:solidFill>
                <a:effectLst/>
              </a:rPr>
              <a:t>господарської</a:t>
            </a:r>
            <a:r>
              <a:rPr lang="ru-RU" b="0" i="0" u="none" strike="noStrike" dirty="0">
                <a:solidFill>
                  <a:srgbClr val="000000"/>
                </a:solidFill>
                <a:effectLst/>
              </a:rPr>
              <a:t> </a:t>
            </a:r>
            <a:r>
              <a:rPr lang="ru-RU" b="0" i="0" u="none" strike="noStrike" dirty="0" err="1">
                <a:solidFill>
                  <a:srgbClr val="000000"/>
                </a:solidFill>
                <a:effectLst/>
              </a:rPr>
              <a:t>діяльності</a:t>
            </a:r>
            <a:r>
              <a:rPr lang="ru-RU" b="0" i="0" u="none" strike="noStrike" dirty="0">
                <a:solidFill>
                  <a:srgbClr val="000000"/>
                </a:solidFill>
                <a:effectLst/>
              </a:rPr>
              <a:t> не </a:t>
            </a:r>
            <a:r>
              <a:rPr lang="ru-RU" b="0" i="0" u="none" strike="noStrike" dirty="0" err="1">
                <a:solidFill>
                  <a:srgbClr val="000000"/>
                </a:solidFill>
                <a:effectLst/>
              </a:rPr>
              <a:t>може</a:t>
            </a:r>
            <a:r>
              <a:rPr lang="ru-RU" b="0" i="0" u="none" strike="noStrike" dirty="0">
                <a:solidFill>
                  <a:srgbClr val="000000"/>
                </a:solidFill>
                <a:effectLst/>
              </a:rPr>
              <a:t> бути </a:t>
            </a:r>
            <a:r>
              <a:rPr lang="ru-RU" b="0" i="0" u="none" strike="noStrike" dirty="0" err="1">
                <a:solidFill>
                  <a:srgbClr val="000000"/>
                </a:solidFill>
                <a:effectLst/>
              </a:rPr>
              <a:t>підставою</a:t>
            </a:r>
            <a:r>
              <a:rPr lang="ru-RU" b="0" i="0" u="none" strike="noStrike" dirty="0">
                <a:solidFill>
                  <a:srgbClr val="000000"/>
                </a:solidFill>
                <a:effectLst/>
              </a:rPr>
              <a:t> для </a:t>
            </a:r>
            <a:r>
              <a:rPr lang="ru-RU" b="0" i="0" u="none" strike="noStrike" dirty="0" err="1">
                <a:solidFill>
                  <a:srgbClr val="000000"/>
                </a:solidFill>
                <a:effectLst/>
              </a:rPr>
              <a:t>висновку</a:t>
            </a:r>
            <a:r>
              <a:rPr lang="ru-RU" b="0" i="0" u="none" strike="noStrike" dirty="0">
                <a:solidFill>
                  <a:srgbClr val="000000"/>
                </a:solidFill>
                <a:effectLst/>
              </a:rPr>
              <a:t> про </a:t>
            </a:r>
            <a:r>
              <a:rPr lang="ru-RU" b="0" i="0" u="none" strike="noStrike" dirty="0" err="1">
                <a:solidFill>
                  <a:srgbClr val="000000"/>
                </a:solidFill>
                <a:effectLst/>
              </a:rPr>
              <a:t>порушення</a:t>
            </a:r>
            <a:r>
              <a:rPr lang="ru-RU" b="0" i="0" u="none" strike="noStrike" dirty="0">
                <a:solidFill>
                  <a:srgbClr val="000000"/>
                </a:solidFill>
                <a:effectLst/>
              </a:rPr>
              <a:t> </a:t>
            </a:r>
            <a:r>
              <a:rPr lang="ru-RU" b="0" i="0" u="none" strike="noStrike" dirty="0" err="1">
                <a:solidFill>
                  <a:srgbClr val="000000"/>
                </a:solidFill>
                <a:effectLst/>
              </a:rPr>
              <a:t>покупцем</a:t>
            </a:r>
            <a:r>
              <a:rPr lang="ru-RU" b="0" i="0" u="none" strike="noStrike" dirty="0">
                <a:solidFill>
                  <a:srgbClr val="000000"/>
                </a:solidFill>
                <a:effectLst/>
              </a:rPr>
              <a:t> товару (</a:t>
            </a:r>
            <a:r>
              <a:rPr lang="ru-RU" b="0" i="0" u="none" strike="noStrike" dirty="0" err="1">
                <a:solidFill>
                  <a:srgbClr val="000000"/>
                </a:solidFill>
                <a:effectLst/>
              </a:rPr>
              <a:t>робіт</a:t>
            </a:r>
            <a:r>
              <a:rPr lang="ru-RU" b="0" i="0" u="none" strike="noStrike" dirty="0">
                <a:solidFill>
                  <a:srgbClr val="000000"/>
                </a:solidFill>
                <a:effectLst/>
              </a:rPr>
              <a:t>, </a:t>
            </a:r>
            <a:r>
              <a:rPr lang="ru-RU" b="0" i="0" u="none" strike="noStrike" dirty="0" err="1">
                <a:solidFill>
                  <a:srgbClr val="000000"/>
                </a:solidFill>
                <a:effectLst/>
              </a:rPr>
              <a:t>послуг</a:t>
            </a:r>
            <a:r>
              <a:rPr lang="ru-RU" b="0" i="0" u="none" strike="noStrike" dirty="0">
                <a:solidFill>
                  <a:srgbClr val="000000"/>
                </a:solidFill>
                <a:effectLst/>
              </a:rPr>
              <a:t>) </a:t>
            </a:r>
            <a:r>
              <a:rPr lang="ru-RU" b="0" i="0" u="none" strike="noStrike" dirty="0" err="1">
                <a:solidFill>
                  <a:srgbClr val="000000"/>
                </a:solidFill>
                <a:effectLst/>
              </a:rPr>
              <a:t>вимог</a:t>
            </a:r>
            <a:r>
              <a:rPr lang="ru-RU" b="0" i="0" u="none" strike="noStrike" dirty="0">
                <a:solidFill>
                  <a:srgbClr val="000000"/>
                </a:solidFill>
                <a:effectLst/>
              </a:rPr>
              <a:t> закону </a:t>
            </a:r>
            <a:r>
              <a:rPr lang="ru-RU" b="0" i="0" u="none" strike="noStrike" dirty="0" err="1">
                <a:solidFill>
                  <a:srgbClr val="000000"/>
                </a:solidFill>
                <a:effectLst/>
              </a:rPr>
              <a:t>щодо</a:t>
            </a:r>
            <a:r>
              <a:rPr lang="ru-RU" b="0" i="0" u="none" strike="noStrike" dirty="0">
                <a:solidFill>
                  <a:srgbClr val="000000"/>
                </a:solidFill>
                <a:effectLst/>
              </a:rPr>
              <a:t> </a:t>
            </a:r>
            <a:r>
              <a:rPr lang="ru-RU" b="0" i="0" u="none" strike="noStrike" dirty="0" err="1">
                <a:solidFill>
                  <a:srgbClr val="000000"/>
                </a:solidFill>
                <a:effectLst/>
              </a:rPr>
              <a:t>формування</a:t>
            </a:r>
            <a:r>
              <a:rPr lang="ru-RU" b="0" i="0" u="none" strike="noStrike" dirty="0">
                <a:solidFill>
                  <a:srgbClr val="000000"/>
                </a:solidFill>
                <a:effectLst/>
              </a:rPr>
              <a:t> </a:t>
            </a:r>
            <a:r>
              <a:rPr lang="ru-RU" b="0" i="0" u="none" strike="noStrike" dirty="0" err="1">
                <a:solidFill>
                  <a:srgbClr val="000000"/>
                </a:solidFill>
                <a:effectLst/>
              </a:rPr>
              <a:t>об`єкта</a:t>
            </a:r>
            <a:r>
              <a:rPr lang="ru-RU" b="0" i="0" u="none" strike="noStrike" dirty="0">
                <a:solidFill>
                  <a:srgbClr val="000000"/>
                </a:solidFill>
                <a:effectLst/>
              </a:rPr>
              <a:t> </a:t>
            </a:r>
            <a:r>
              <a:rPr lang="ru-RU" b="0" i="0" u="none" strike="noStrike" dirty="0" err="1">
                <a:solidFill>
                  <a:srgbClr val="000000"/>
                </a:solidFill>
                <a:effectLst/>
              </a:rPr>
              <a:t>оподаткування</a:t>
            </a:r>
            <a:r>
              <a:rPr lang="ru-RU" b="0" i="0" u="none" strike="noStrike" dirty="0">
                <a:solidFill>
                  <a:srgbClr val="000000"/>
                </a:solidFill>
                <a:effectLst/>
              </a:rPr>
              <a:t> </a:t>
            </a:r>
            <a:r>
              <a:rPr lang="ru-RU" b="0" i="0" u="none" strike="noStrike" dirty="0" err="1">
                <a:solidFill>
                  <a:srgbClr val="000000"/>
                </a:solidFill>
                <a:effectLst/>
              </a:rPr>
              <a:t>податком</a:t>
            </a:r>
            <a:r>
              <a:rPr lang="ru-RU" b="0" i="0" u="none" strike="noStrike" dirty="0">
                <a:solidFill>
                  <a:srgbClr val="000000"/>
                </a:solidFill>
                <a:effectLst/>
              </a:rPr>
              <a:t> на </a:t>
            </a:r>
            <a:r>
              <a:rPr lang="ru-RU" b="0" i="0" u="none" strike="noStrike" dirty="0" err="1">
                <a:solidFill>
                  <a:srgbClr val="000000"/>
                </a:solidFill>
                <a:effectLst/>
              </a:rPr>
              <a:t>прибуток</a:t>
            </a:r>
            <a:r>
              <a:rPr lang="ru-RU" b="0" i="0" u="none" strike="noStrike" dirty="0">
                <a:solidFill>
                  <a:srgbClr val="000000"/>
                </a:solidFill>
                <a:effectLst/>
              </a:rPr>
              <a:t>, </a:t>
            </a:r>
            <a:r>
              <a:rPr lang="ru-RU" b="0" i="0" u="none" strike="noStrike" dirty="0" err="1">
                <a:solidFill>
                  <a:srgbClr val="000000"/>
                </a:solidFill>
                <a:effectLst/>
              </a:rPr>
              <a:t>витрат</a:t>
            </a:r>
            <a:r>
              <a:rPr lang="ru-RU" b="0" i="0" u="none" strike="noStrike" dirty="0">
                <a:solidFill>
                  <a:srgbClr val="000000"/>
                </a:solidFill>
                <a:effectLst/>
              </a:rPr>
              <a:t> та </a:t>
            </a:r>
            <a:r>
              <a:rPr lang="ru-RU" b="0" i="0" u="none" strike="noStrike" dirty="0" err="1">
                <a:solidFill>
                  <a:srgbClr val="000000"/>
                </a:solidFill>
                <a:effectLst/>
              </a:rPr>
              <a:t>податкового</a:t>
            </a:r>
            <a:r>
              <a:rPr lang="ru-RU" b="0" i="0" u="none" strike="noStrike" dirty="0">
                <a:solidFill>
                  <a:srgbClr val="000000"/>
                </a:solidFill>
                <a:effectLst/>
              </a:rPr>
              <a:t> кредиту, тому </a:t>
            </a:r>
            <a:r>
              <a:rPr lang="ru-RU" b="0" i="0" u="none" strike="noStrike" dirty="0" err="1">
                <a:solidFill>
                  <a:srgbClr val="000000"/>
                </a:solidFill>
                <a:effectLst/>
              </a:rPr>
              <a:t>платник</a:t>
            </a:r>
            <a:r>
              <a:rPr lang="ru-RU" b="0" i="0" u="none" strike="noStrike" dirty="0">
                <a:solidFill>
                  <a:srgbClr val="000000"/>
                </a:solidFill>
                <a:effectLst/>
              </a:rPr>
              <a:t> </a:t>
            </a:r>
            <a:r>
              <a:rPr lang="ru-RU" b="0" i="0" u="none" strike="noStrike" dirty="0" err="1">
                <a:solidFill>
                  <a:srgbClr val="000000"/>
                </a:solidFill>
                <a:effectLst/>
              </a:rPr>
              <a:t>податків</a:t>
            </a:r>
            <a:r>
              <a:rPr lang="ru-RU" b="0" i="0" u="none" strike="noStrike" dirty="0">
                <a:solidFill>
                  <a:srgbClr val="000000"/>
                </a:solidFill>
                <a:effectLst/>
              </a:rPr>
              <a:t> (</a:t>
            </a:r>
            <a:r>
              <a:rPr lang="ru-RU" b="0" i="0" u="none" strike="noStrike" dirty="0" err="1">
                <a:solidFill>
                  <a:srgbClr val="000000"/>
                </a:solidFill>
                <a:effectLst/>
              </a:rPr>
              <a:t>покупець</a:t>
            </a:r>
            <a:r>
              <a:rPr lang="ru-RU" b="0" i="0" u="none" strike="noStrike" dirty="0">
                <a:solidFill>
                  <a:srgbClr val="000000"/>
                </a:solidFill>
                <a:effectLst/>
              </a:rPr>
              <a:t> </a:t>
            </a:r>
            <a:r>
              <a:rPr lang="ru-RU" b="0" i="0" u="none" strike="noStrike" dirty="0" err="1">
                <a:solidFill>
                  <a:srgbClr val="000000"/>
                </a:solidFill>
                <a:effectLst/>
              </a:rPr>
              <a:t>товарів</a:t>
            </a:r>
            <a:r>
              <a:rPr lang="ru-RU" b="0" i="0" u="none" strike="noStrike" dirty="0">
                <a:solidFill>
                  <a:srgbClr val="000000"/>
                </a:solidFill>
                <a:effectLst/>
              </a:rPr>
              <a:t> (</a:t>
            </a:r>
            <a:r>
              <a:rPr lang="ru-RU" b="0" i="0" u="none" strike="noStrike" dirty="0" err="1">
                <a:solidFill>
                  <a:srgbClr val="000000"/>
                </a:solidFill>
                <a:effectLst/>
              </a:rPr>
              <a:t>робіт</a:t>
            </a:r>
            <a:r>
              <a:rPr lang="ru-RU" b="0" i="0" u="none" strike="noStrike" dirty="0">
                <a:solidFill>
                  <a:srgbClr val="000000"/>
                </a:solidFill>
                <a:effectLst/>
              </a:rPr>
              <a:t>, </a:t>
            </a:r>
            <a:r>
              <a:rPr lang="ru-RU" b="0" i="0" u="none" strike="noStrike" dirty="0" err="1">
                <a:solidFill>
                  <a:srgbClr val="000000"/>
                </a:solidFill>
                <a:effectLst/>
              </a:rPr>
              <a:t>послуг</a:t>
            </a:r>
            <a:r>
              <a:rPr lang="ru-RU" b="0" i="0" u="none" strike="noStrike" dirty="0">
                <a:solidFill>
                  <a:srgbClr val="000000"/>
                </a:solidFill>
                <a:effectLst/>
              </a:rPr>
              <a:t>)) не повинен </a:t>
            </a:r>
            <a:r>
              <a:rPr lang="ru-RU" b="0" i="0" u="none" strike="noStrike" dirty="0" err="1">
                <a:solidFill>
                  <a:srgbClr val="000000"/>
                </a:solidFill>
                <a:effectLst/>
              </a:rPr>
              <a:t>зазнавати</a:t>
            </a:r>
            <a:r>
              <a:rPr lang="ru-RU" b="0" i="0" u="none" strike="noStrike" dirty="0">
                <a:solidFill>
                  <a:srgbClr val="000000"/>
                </a:solidFill>
                <a:effectLst/>
              </a:rPr>
              <a:t> </a:t>
            </a:r>
            <a:r>
              <a:rPr lang="ru-RU" b="0" i="0" u="none" strike="noStrike" dirty="0" err="1">
                <a:solidFill>
                  <a:srgbClr val="000000"/>
                </a:solidFill>
                <a:effectLst/>
              </a:rPr>
              <a:t>негативних</a:t>
            </a:r>
            <a:r>
              <a:rPr lang="ru-RU" b="0" i="0" u="none" strike="noStrike" dirty="0">
                <a:solidFill>
                  <a:srgbClr val="000000"/>
                </a:solidFill>
                <a:effectLst/>
              </a:rPr>
              <a:t> </a:t>
            </a:r>
            <a:r>
              <a:rPr lang="ru-RU" b="0" i="0" u="none" strike="noStrike" dirty="0" err="1">
                <a:solidFill>
                  <a:srgbClr val="000000"/>
                </a:solidFill>
                <a:effectLst/>
              </a:rPr>
              <a:t>наслідків</a:t>
            </a:r>
            <a:r>
              <a:rPr lang="ru-RU" b="0" i="0" u="none" strike="noStrike" dirty="0">
                <a:solidFill>
                  <a:srgbClr val="000000"/>
                </a:solidFill>
                <a:effectLst/>
              </a:rPr>
              <a:t>, </a:t>
            </a:r>
            <a:r>
              <a:rPr lang="ru-RU" b="0" i="0" u="none" strike="noStrike" dirty="0" err="1">
                <a:solidFill>
                  <a:srgbClr val="000000"/>
                </a:solidFill>
                <a:effectLst/>
              </a:rPr>
              <a:t>зокрема</a:t>
            </a:r>
            <a:r>
              <a:rPr lang="ru-RU" b="0" i="0" u="none" strike="noStrike" dirty="0">
                <a:solidFill>
                  <a:srgbClr val="000000"/>
                </a:solidFill>
                <a:effectLst/>
              </a:rPr>
              <a:t> у </a:t>
            </a:r>
            <a:r>
              <a:rPr lang="ru-RU" b="0" i="0" u="none" strike="noStrike" dirty="0" err="1">
                <a:solidFill>
                  <a:srgbClr val="000000"/>
                </a:solidFill>
                <a:effectLst/>
              </a:rPr>
              <a:t>вигляді</a:t>
            </a:r>
            <a:r>
              <a:rPr lang="ru-RU" b="0" i="0" u="none" strike="noStrike" dirty="0">
                <a:solidFill>
                  <a:srgbClr val="000000"/>
                </a:solidFill>
                <a:effectLst/>
              </a:rPr>
              <a:t> </a:t>
            </a:r>
            <a:r>
              <a:rPr lang="ru-RU" b="0" i="0" u="none" strike="noStrike" dirty="0" err="1">
                <a:solidFill>
                  <a:srgbClr val="000000"/>
                </a:solidFill>
                <a:effectLst/>
              </a:rPr>
              <a:t>позбавлення</a:t>
            </a:r>
            <a:r>
              <a:rPr lang="ru-RU" b="0" i="0" u="none" strike="noStrike" dirty="0">
                <a:solidFill>
                  <a:srgbClr val="000000"/>
                </a:solidFill>
                <a:effectLst/>
              </a:rPr>
              <a:t> права на </a:t>
            </a:r>
            <a:r>
              <a:rPr lang="ru-RU" b="0" i="0" u="none" strike="noStrike" dirty="0" err="1">
                <a:solidFill>
                  <a:srgbClr val="000000"/>
                </a:solidFill>
                <a:effectLst/>
              </a:rPr>
              <a:t>формування</a:t>
            </a:r>
            <a:r>
              <a:rPr lang="ru-RU" b="0" i="0" u="none" strike="noStrike" dirty="0">
                <a:solidFill>
                  <a:srgbClr val="000000"/>
                </a:solidFill>
                <a:effectLst/>
              </a:rPr>
              <a:t> </a:t>
            </a:r>
            <a:r>
              <a:rPr lang="ru-RU" b="0" i="0" u="none" strike="noStrike" dirty="0" err="1">
                <a:solidFill>
                  <a:srgbClr val="000000"/>
                </a:solidFill>
                <a:effectLst/>
              </a:rPr>
              <a:t>витрат</a:t>
            </a:r>
            <a:r>
              <a:rPr lang="ru-RU" b="0" i="0" u="none" strike="noStrike" dirty="0">
                <a:solidFill>
                  <a:srgbClr val="000000"/>
                </a:solidFill>
                <a:effectLst/>
              </a:rPr>
              <a:t> та </a:t>
            </a:r>
            <a:r>
              <a:rPr lang="ru-RU" b="0" i="0" u="none" strike="noStrike" dirty="0" err="1">
                <a:solidFill>
                  <a:srgbClr val="000000"/>
                </a:solidFill>
                <a:effectLst/>
              </a:rPr>
              <a:t>податкового</a:t>
            </a:r>
            <a:r>
              <a:rPr lang="ru-RU" b="0" i="0" u="none" strike="noStrike" dirty="0">
                <a:solidFill>
                  <a:srgbClr val="000000"/>
                </a:solidFill>
                <a:effectLst/>
              </a:rPr>
              <a:t> кредиту, за </a:t>
            </a:r>
            <a:r>
              <a:rPr lang="ru-RU" b="0" i="0" u="none" strike="noStrike" dirty="0" err="1">
                <a:solidFill>
                  <a:srgbClr val="000000"/>
                </a:solidFill>
                <a:effectLst/>
              </a:rPr>
              <a:t>можливу</a:t>
            </a:r>
            <a:r>
              <a:rPr lang="ru-RU" b="0" i="0" u="none" strike="noStrike" dirty="0">
                <a:solidFill>
                  <a:srgbClr val="000000"/>
                </a:solidFill>
                <a:effectLst/>
              </a:rPr>
              <a:t> </a:t>
            </a:r>
            <a:r>
              <a:rPr lang="ru-RU" b="0" i="0" u="none" strike="noStrike" dirty="0" err="1">
                <a:solidFill>
                  <a:srgbClr val="000000"/>
                </a:solidFill>
                <a:effectLst/>
              </a:rPr>
              <a:t>неправомірну</a:t>
            </a:r>
            <a:r>
              <a:rPr lang="ru-RU" b="0" i="0" u="none" strike="noStrike" dirty="0">
                <a:solidFill>
                  <a:srgbClr val="000000"/>
                </a:solidFill>
                <a:effectLst/>
              </a:rPr>
              <a:t> </a:t>
            </a:r>
            <a:r>
              <a:rPr lang="ru-RU" b="0" i="0" u="none" strike="noStrike" dirty="0" err="1">
                <a:solidFill>
                  <a:srgbClr val="000000"/>
                </a:solidFill>
                <a:effectLst/>
              </a:rPr>
              <a:t>діяльність</a:t>
            </a:r>
            <a:r>
              <a:rPr lang="ru-RU" b="0" i="0" u="none" strike="noStrike" dirty="0">
                <a:solidFill>
                  <a:srgbClr val="000000"/>
                </a:solidFill>
                <a:effectLst/>
              </a:rPr>
              <a:t> </a:t>
            </a:r>
            <a:r>
              <a:rPr lang="ru-RU" b="0" i="0" u="none" strike="noStrike" dirty="0" err="1">
                <a:solidFill>
                  <a:srgbClr val="000000"/>
                </a:solidFill>
                <a:effectLst/>
              </a:rPr>
              <a:t>його</a:t>
            </a:r>
            <a:r>
              <a:rPr lang="ru-RU" b="0" i="0" u="none" strike="noStrike" dirty="0">
                <a:solidFill>
                  <a:srgbClr val="000000"/>
                </a:solidFill>
                <a:effectLst/>
              </a:rPr>
              <a:t> </a:t>
            </a:r>
            <a:r>
              <a:rPr lang="ru-RU" b="0" i="0" u="none" strike="noStrike" dirty="0" err="1">
                <a:solidFill>
                  <a:srgbClr val="000000"/>
                </a:solidFill>
                <a:effectLst/>
              </a:rPr>
              <a:t>контрагентів</a:t>
            </a:r>
            <a:r>
              <a:rPr lang="ru-RU" b="0" i="0" u="none" strike="noStrike" dirty="0">
                <a:solidFill>
                  <a:srgbClr val="000000"/>
                </a:solidFill>
                <a:effectLst/>
              </a:rPr>
              <a:t> за </a:t>
            </a:r>
            <a:r>
              <a:rPr lang="ru-RU" b="0" i="0" u="none" strike="noStrike" dirty="0" err="1">
                <a:solidFill>
                  <a:srgbClr val="000000"/>
                </a:solidFill>
                <a:effectLst/>
              </a:rPr>
              <a:t>умови</a:t>
            </a:r>
            <a:r>
              <a:rPr lang="ru-RU" b="0" i="0" u="none" strike="noStrike" dirty="0">
                <a:solidFill>
                  <a:srgbClr val="000000"/>
                </a:solidFill>
                <a:effectLst/>
              </a:rPr>
              <a:t>, </a:t>
            </a:r>
            <a:r>
              <a:rPr lang="ru-RU" b="0" i="0" u="none" strike="noStrike" dirty="0" err="1">
                <a:solidFill>
                  <a:srgbClr val="000000"/>
                </a:solidFill>
                <a:effectLst/>
              </a:rPr>
              <a:t>якщо</a:t>
            </a:r>
            <a:r>
              <a:rPr lang="ru-RU" b="0" i="0" u="none" strike="noStrike" dirty="0">
                <a:solidFill>
                  <a:srgbClr val="000000"/>
                </a:solidFill>
                <a:effectLst/>
              </a:rPr>
              <a:t> судом не </a:t>
            </a:r>
            <a:r>
              <a:rPr lang="ru-RU" b="0" i="0" u="none" strike="noStrike" dirty="0" err="1">
                <a:solidFill>
                  <a:srgbClr val="000000"/>
                </a:solidFill>
                <a:effectLst/>
              </a:rPr>
              <a:t>встановлено</a:t>
            </a:r>
            <a:r>
              <a:rPr lang="ru-RU" b="0" i="0" u="none" strike="noStrike" dirty="0">
                <a:solidFill>
                  <a:srgbClr val="000000"/>
                </a:solidFill>
                <a:effectLst/>
              </a:rPr>
              <a:t> </a:t>
            </a:r>
            <a:r>
              <a:rPr lang="ru-RU" b="0" i="0" u="none" strike="noStrike" dirty="0" err="1">
                <a:solidFill>
                  <a:srgbClr val="000000"/>
                </a:solidFill>
                <a:effectLst/>
              </a:rPr>
              <a:t>фактів</a:t>
            </a:r>
            <a:r>
              <a:rPr lang="ru-RU" b="0" i="0" u="none" strike="noStrike" dirty="0">
                <a:solidFill>
                  <a:srgbClr val="000000"/>
                </a:solidFill>
                <a:effectLst/>
              </a:rPr>
              <a:t>, </a:t>
            </a:r>
            <a:r>
              <a:rPr lang="ru-RU" b="0" i="0" u="none" strike="noStrike" dirty="0" err="1">
                <a:solidFill>
                  <a:srgbClr val="000000"/>
                </a:solidFill>
                <a:effectLst/>
              </a:rPr>
              <a:t>які</a:t>
            </a:r>
            <a:r>
              <a:rPr lang="ru-RU" b="0" i="0" u="none" strike="noStrike" dirty="0">
                <a:solidFill>
                  <a:srgbClr val="000000"/>
                </a:solidFill>
                <a:effectLst/>
              </a:rPr>
              <a:t> </a:t>
            </a:r>
            <a:r>
              <a:rPr lang="ru-RU" b="0" i="0" u="none" strike="noStrike" dirty="0" err="1">
                <a:solidFill>
                  <a:srgbClr val="000000"/>
                </a:solidFill>
                <a:effectLst/>
              </a:rPr>
              <a:t>свідчать</a:t>
            </a:r>
            <a:r>
              <a:rPr lang="ru-RU" b="0" i="0" u="none" strike="noStrike" dirty="0">
                <a:solidFill>
                  <a:srgbClr val="000000"/>
                </a:solidFill>
                <a:effectLst/>
              </a:rPr>
              <a:t> про </a:t>
            </a:r>
            <a:r>
              <a:rPr lang="ru-RU" b="0" i="0" u="none" strike="noStrike" dirty="0" err="1">
                <a:solidFill>
                  <a:srgbClr val="000000"/>
                </a:solidFill>
                <a:effectLst/>
              </a:rPr>
              <a:t>обізнаність</a:t>
            </a:r>
            <a:r>
              <a:rPr lang="ru-RU" b="0" i="0" u="none" strike="noStrike" dirty="0">
                <a:solidFill>
                  <a:srgbClr val="000000"/>
                </a:solidFill>
                <a:effectLst/>
              </a:rPr>
              <a:t> </a:t>
            </a:r>
            <a:r>
              <a:rPr lang="ru-RU" b="0" i="0" u="none" strike="noStrike" dirty="0" err="1">
                <a:solidFill>
                  <a:srgbClr val="000000"/>
                </a:solidFill>
                <a:effectLst/>
              </a:rPr>
              <a:t>платника</a:t>
            </a:r>
            <a:r>
              <a:rPr lang="ru-RU" b="0" i="0" u="none" strike="noStrike" dirty="0">
                <a:solidFill>
                  <a:srgbClr val="000000"/>
                </a:solidFill>
                <a:effectLst/>
              </a:rPr>
              <a:t> </a:t>
            </a:r>
            <a:r>
              <a:rPr lang="ru-RU" b="0" i="0" u="none" strike="noStrike" dirty="0" err="1">
                <a:solidFill>
                  <a:srgbClr val="000000"/>
                </a:solidFill>
                <a:effectLst/>
              </a:rPr>
              <a:t>податків</a:t>
            </a:r>
            <a:r>
              <a:rPr lang="ru-RU" b="0" i="0" u="none" strike="noStrike" dirty="0">
                <a:solidFill>
                  <a:srgbClr val="000000"/>
                </a:solidFill>
                <a:effectLst/>
              </a:rPr>
              <a:t> </a:t>
            </a:r>
            <a:r>
              <a:rPr lang="ru-RU" b="0" i="0" u="none" strike="noStrike" dirty="0" err="1">
                <a:solidFill>
                  <a:srgbClr val="000000"/>
                </a:solidFill>
                <a:effectLst/>
              </a:rPr>
              <a:t>щодо</a:t>
            </a:r>
            <a:r>
              <a:rPr lang="ru-RU" b="0" i="0" u="none" strike="noStrike" dirty="0">
                <a:solidFill>
                  <a:srgbClr val="000000"/>
                </a:solidFill>
                <a:effectLst/>
              </a:rPr>
              <a:t> </a:t>
            </a:r>
            <a:r>
              <a:rPr lang="ru-RU" b="0" i="0" u="none" strike="noStrike" dirty="0" err="1">
                <a:solidFill>
                  <a:srgbClr val="000000"/>
                </a:solidFill>
                <a:effectLst/>
              </a:rPr>
              <a:t>такої</a:t>
            </a:r>
            <a:r>
              <a:rPr lang="ru-RU" b="0" i="0" u="none" strike="noStrike" dirty="0">
                <a:solidFill>
                  <a:srgbClr val="000000"/>
                </a:solidFill>
                <a:effectLst/>
              </a:rPr>
              <a:t> </a:t>
            </a:r>
            <a:r>
              <a:rPr lang="ru-RU" b="0" i="0" u="none" strike="noStrike" dirty="0" err="1">
                <a:solidFill>
                  <a:srgbClr val="000000"/>
                </a:solidFill>
                <a:effectLst/>
              </a:rPr>
              <a:t>поведінки</a:t>
            </a:r>
            <a:r>
              <a:rPr lang="ru-RU" b="0" i="0" u="none" strike="noStrike" dirty="0">
                <a:solidFill>
                  <a:srgbClr val="000000"/>
                </a:solidFill>
                <a:effectLst/>
              </a:rPr>
              <a:t> </a:t>
            </a:r>
            <a:r>
              <a:rPr lang="ru-RU" b="0" i="0" u="none" strike="noStrike" dirty="0" err="1">
                <a:solidFill>
                  <a:srgbClr val="000000"/>
                </a:solidFill>
                <a:effectLst/>
              </a:rPr>
              <a:t>контрагентів</a:t>
            </a:r>
            <a:r>
              <a:rPr lang="ru-RU" b="0" i="0" u="none" strike="noStrike" dirty="0">
                <a:solidFill>
                  <a:srgbClr val="000000"/>
                </a:solidFill>
                <a:effectLst/>
              </a:rPr>
              <a:t> та </a:t>
            </a:r>
            <a:r>
              <a:rPr lang="ru-RU" b="0" i="0" u="none" strike="noStrike" dirty="0" err="1">
                <a:solidFill>
                  <a:srgbClr val="000000"/>
                </a:solidFill>
                <a:effectLst/>
              </a:rPr>
              <a:t>злагодженість</a:t>
            </a:r>
            <a:r>
              <a:rPr lang="ru-RU" b="0" i="0" u="none" strike="noStrike" dirty="0">
                <a:solidFill>
                  <a:srgbClr val="000000"/>
                </a:solidFill>
                <a:effectLst/>
              </a:rPr>
              <a:t> </a:t>
            </a:r>
            <a:r>
              <a:rPr lang="ru-RU" b="0" i="0" u="none" strike="noStrike" dirty="0" err="1">
                <a:solidFill>
                  <a:srgbClr val="000000"/>
                </a:solidFill>
                <a:effectLst/>
              </a:rPr>
              <a:t>дій</a:t>
            </a:r>
            <a:r>
              <a:rPr lang="ru-RU" b="0" i="0" u="none" strike="noStrike" dirty="0">
                <a:solidFill>
                  <a:srgbClr val="000000"/>
                </a:solidFill>
                <a:effectLst/>
              </a:rPr>
              <a:t> </a:t>
            </a:r>
            <a:r>
              <a:rPr lang="ru-RU" b="0" i="0" u="none" strike="noStrike" dirty="0" err="1">
                <a:solidFill>
                  <a:srgbClr val="000000"/>
                </a:solidFill>
                <a:effectLst/>
              </a:rPr>
              <a:t>між</a:t>
            </a:r>
            <a:r>
              <a:rPr lang="ru-RU" b="0" i="0" u="none" strike="noStrike" dirty="0">
                <a:solidFill>
                  <a:srgbClr val="000000"/>
                </a:solidFill>
                <a:effectLst/>
              </a:rPr>
              <a:t> ними.</a:t>
            </a:r>
            <a:endParaRPr lang="ru-RU" sz="1600" dirty="0">
              <a:solidFill>
                <a:srgbClr val="000000"/>
              </a:solidFill>
            </a:endParaRPr>
          </a:p>
          <a:p>
            <a:pPr algn="r"/>
            <a:r>
              <a:rPr lang="uk-UA" sz="1600" i="1" dirty="0">
                <a:solidFill>
                  <a:srgbClr val="000000"/>
                </a:solidFill>
              </a:rPr>
              <a:t>Постанова </a:t>
            </a:r>
            <a:r>
              <a:rPr lang="ru-RU" sz="1600" i="1" dirty="0">
                <a:solidFill>
                  <a:srgbClr val="000000"/>
                </a:solidFill>
              </a:rPr>
              <a:t>Верховного Суду у </a:t>
            </a:r>
            <a:r>
              <a:rPr lang="ru-RU" sz="1600" i="1" dirty="0" err="1">
                <a:solidFill>
                  <a:srgbClr val="000000"/>
                </a:solidFill>
              </a:rPr>
              <a:t>складі</a:t>
            </a:r>
            <a:r>
              <a:rPr lang="ru-RU" sz="1600" i="1" dirty="0">
                <a:solidFill>
                  <a:srgbClr val="000000"/>
                </a:solidFill>
              </a:rPr>
              <a:t> </a:t>
            </a:r>
            <a:r>
              <a:rPr lang="ru-RU" sz="1600" i="1" dirty="0" err="1">
                <a:solidFill>
                  <a:srgbClr val="000000"/>
                </a:solidFill>
              </a:rPr>
              <a:t>колегії</a:t>
            </a:r>
            <a:r>
              <a:rPr lang="ru-RU" sz="1600" i="1" dirty="0">
                <a:solidFill>
                  <a:srgbClr val="000000"/>
                </a:solidFill>
              </a:rPr>
              <a:t> </a:t>
            </a:r>
            <a:r>
              <a:rPr lang="ru-RU" sz="1600" i="1" dirty="0" err="1">
                <a:solidFill>
                  <a:srgbClr val="000000"/>
                </a:solidFill>
              </a:rPr>
              <a:t>суддів</a:t>
            </a:r>
            <a:r>
              <a:rPr lang="ru-RU" sz="1600" i="1" dirty="0">
                <a:solidFill>
                  <a:srgbClr val="000000"/>
                </a:solidFill>
              </a:rPr>
              <a:t> </a:t>
            </a:r>
            <a:r>
              <a:rPr lang="ru-RU" sz="1600" i="1" dirty="0" err="1">
                <a:solidFill>
                  <a:srgbClr val="000000"/>
                </a:solidFill>
              </a:rPr>
              <a:t>Касаційного</a:t>
            </a:r>
            <a:r>
              <a:rPr lang="ru-RU" sz="1600" i="1" dirty="0">
                <a:solidFill>
                  <a:srgbClr val="000000"/>
                </a:solidFill>
              </a:rPr>
              <a:t> </a:t>
            </a:r>
            <a:r>
              <a:rPr lang="ru-RU" sz="1600" i="1" dirty="0" err="1">
                <a:solidFill>
                  <a:srgbClr val="000000"/>
                </a:solidFill>
              </a:rPr>
              <a:t>адміністративного</a:t>
            </a:r>
            <a:r>
              <a:rPr lang="ru-RU" sz="1600" i="1" dirty="0">
                <a:solidFill>
                  <a:srgbClr val="000000"/>
                </a:solidFill>
              </a:rPr>
              <a:t> суду </a:t>
            </a:r>
          </a:p>
          <a:p>
            <a:pPr algn="r"/>
            <a:r>
              <a:rPr lang="ru-RU" sz="1600" i="1" dirty="0" err="1">
                <a:solidFill>
                  <a:srgbClr val="000000"/>
                </a:solidFill>
              </a:rPr>
              <a:t>від</a:t>
            </a:r>
            <a:r>
              <a:rPr lang="ru-RU" sz="1600" i="1" dirty="0">
                <a:solidFill>
                  <a:srgbClr val="000000"/>
                </a:solidFill>
              </a:rPr>
              <a:t> 05 лютого 2020 року по </a:t>
            </a:r>
            <a:r>
              <a:rPr lang="ru-RU" sz="1600" i="1" dirty="0" err="1">
                <a:solidFill>
                  <a:srgbClr val="000000"/>
                </a:solidFill>
              </a:rPr>
              <a:t>справі</a:t>
            </a:r>
            <a:r>
              <a:rPr lang="ru-RU" sz="1600" i="1" dirty="0">
                <a:solidFill>
                  <a:srgbClr val="000000"/>
                </a:solidFill>
              </a:rPr>
              <a:t> №823/1519/16</a:t>
            </a:r>
          </a:p>
        </p:txBody>
      </p:sp>
    </p:spTree>
    <p:extLst>
      <p:ext uri="{BB962C8B-B14F-4D97-AF65-F5344CB8AC3E}">
        <p14:creationId xmlns:p14="http://schemas.microsoft.com/office/powerpoint/2010/main" val="214503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69</a:t>
            </a:fld>
            <a:endParaRPr lang="ru-RU" dirty="0">
              <a:solidFill>
                <a:srgbClr val="007832"/>
              </a:solidFill>
            </a:endParaRPr>
          </a:p>
        </p:txBody>
      </p:sp>
      <p:sp>
        <p:nvSpPr>
          <p:cNvPr id="3" name="Прямоугольник 2"/>
          <p:cNvSpPr/>
          <p:nvPr/>
        </p:nvSpPr>
        <p:spPr>
          <a:xfrm>
            <a:off x="1714500" y="223964"/>
            <a:ext cx="9686563" cy="6494085"/>
          </a:xfrm>
          <a:prstGeom prst="rect">
            <a:avLst/>
          </a:prstGeom>
        </p:spPr>
        <p:txBody>
          <a:bodyPr wrap="square">
            <a:spAutoFit/>
          </a:bodyPr>
          <a:lstStyle/>
          <a:p>
            <a:pPr algn="ctr"/>
            <a:r>
              <a:rPr lang="uk-UA" sz="2000" b="1" dirty="0">
                <a:solidFill>
                  <a:srgbClr val="FF0000"/>
                </a:solidFill>
              </a:rPr>
              <a:t>ДОКУМЕНТИ СГ</a:t>
            </a:r>
          </a:p>
          <a:p>
            <a:pPr algn="ctr"/>
            <a:r>
              <a:rPr lang="uk-UA" sz="2000" b="1" dirty="0">
                <a:solidFill>
                  <a:srgbClr val="FF0000"/>
                </a:solidFill>
              </a:rPr>
              <a:t>(господарські операції з підрядних робіт)</a:t>
            </a:r>
          </a:p>
          <a:p>
            <a:r>
              <a:rPr lang="uk-UA" dirty="0"/>
              <a:t>1. Договори та акти виконаних робіт до них, рахунки-фактури; податкові накладні;</a:t>
            </a:r>
            <a:endParaRPr lang="ru-RU" dirty="0"/>
          </a:p>
          <a:p>
            <a:r>
              <a:rPr lang="uk-UA" dirty="0"/>
              <a:t>2. Податкові декларації за період перевірки з «</a:t>
            </a:r>
            <a:r>
              <a:rPr lang="uk-UA" dirty="0" err="1"/>
              <a:t>розшифровкою</a:t>
            </a:r>
            <a:r>
              <a:rPr lang="uk-UA" dirty="0"/>
              <a:t> податкових зобов’язань та податкового кредиту у розрізі контрагентів»;</a:t>
            </a:r>
            <a:endParaRPr lang="ru-RU" dirty="0"/>
          </a:p>
          <a:p>
            <a:r>
              <a:rPr lang="uk-UA" dirty="0"/>
              <a:t>3. Реєстри отриманих та виданих податкових накладних;</a:t>
            </a:r>
            <a:endParaRPr lang="ru-RU" dirty="0"/>
          </a:p>
          <a:p>
            <a:r>
              <a:rPr lang="uk-UA" dirty="0"/>
              <a:t>4. первинних документів, що підтверджують оприбуткування, зберігання на балансі Позивача та подальше списання із балансу Позивачем отриманих робіт згідно із укладеними із контрагентами договорами;</a:t>
            </a:r>
            <a:endParaRPr lang="ru-RU" dirty="0"/>
          </a:p>
          <a:p>
            <a:r>
              <a:rPr lang="uk-UA" dirty="0"/>
              <a:t>5.витягів із журналу обліку виданих довіреностей на отримання товарів (обладнання, робіт);</a:t>
            </a:r>
            <a:endParaRPr lang="ru-RU" dirty="0"/>
          </a:p>
          <a:p>
            <a:r>
              <a:rPr lang="uk-UA" dirty="0"/>
              <a:t>6. копії довіреностей уповноважених представників Позивача, які отримували ТМЦ (роботи);</a:t>
            </a:r>
            <a:endParaRPr lang="ru-RU" dirty="0"/>
          </a:p>
          <a:p>
            <a:r>
              <a:rPr lang="uk-UA" dirty="0"/>
              <a:t>7.оборотно-сальдові відомості по рахункам Позивача;</a:t>
            </a:r>
            <a:endParaRPr lang="ru-RU" dirty="0"/>
          </a:p>
          <a:p>
            <a:r>
              <a:rPr lang="uk-UA" dirty="0"/>
              <a:t>8. платіжних доручень та оригіналів виписок з розрахункових рахунків Позивача, завірених відповідними банківськими установами, що засвідчують факти сплати Позивачем вартості придбаних товарів (робіт);</a:t>
            </a:r>
            <a:endParaRPr lang="ru-RU" dirty="0"/>
          </a:p>
          <a:p>
            <a:r>
              <a:rPr lang="uk-UA" dirty="0"/>
              <a:t>9. штатний розпис товариства;</a:t>
            </a:r>
            <a:endParaRPr lang="ru-RU" dirty="0"/>
          </a:p>
          <a:p>
            <a:r>
              <a:rPr lang="uk-UA" dirty="0"/>
              <a:t>10. відповідні дозволи на початок виконання робіт;</a:t>
            </a:r>
            <a:endParaRPr lang="ru-RU" dirty="0"/>
          </a:p>
          <a:p>
            <a:r>
              <a:rPr lang="uk-UA" dirty="0"/>
              <a:t>11. документи, що засвідчують якість придбаних обладнань (експертні висновки, сертифікати);</a:t>
            </a:r>
            <a:endParaRPr lang="ru-RU" dirty="0"/>
          </a:p>
          <a:p>
            <a:r>
              <a:rPr lang="uk-UA" dirty="0"/>
              <a:t>12.платіжні чеки за придбані матеріали (товари, обладнання);</a:t>
            </a:r>
            <a:endParaRPr lang="ru-RU" dirty="0"/>
          </a:p>
          <a:p>
            <a:r>
              <a:rPr lang="uk-UA" dirty="0"/>
              <a:t>13. графіки виконання робіт; рахунки-фактури (видаткові накладні) на придбані матеріали, для виконання робіт за укладеними договорами; журнали виконаних робіт;</a:t>
            </a:r>
            <a:endParaRPr lang="ru-RU" dirty="0"/>
          </a:p>
          <a:p>
            <a:pPr algn="just"/>
            <a:endParaRPr lang="uk-UA" sz="1700" dirty="0"/>
          </a:p>
          <a:p>
            <a:pPr algn="just"/>
            <a:endParaRPr lang="uk-UA" sz="1700" dirty="0"/>
          </a:p>
        </p:txBody>
      </p:sp>
    </p:spTree>
    <p:extLst>
      <p:ext uri="{BB962C8B-B14F-4D97-AF65-F5344CB8AC3E}">
        <p14:creationId xmlns:p14="http://schemas.microsoft.com/office/powerpoint/2010/main" val="349635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6560" y="0"/>
            <a:ext cx="10483062"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a:t>
            </a:fld>
            <a:endParaRPr lang="ru-RU" dirty="0">
              <a:solidFill>
                <a:srgbClr val="007832"/>
              </a:solidFill>
            </a:endParaRPr>
          </a:p>
        </p:txBody>
      </p:sp>
      <p:graphicFrame>
        <p:nvGraphicFramePr>
          <p:cNvPr id="7" name="Таблица 6"/>
          <p:cNvGraphicFramePr>
            <a:graphicFrameLocks noGrp="1"/>
          </p:cNvGraphicFramePr>
          <p:nvPr/>
        </p:nvGraphicFramePr>
        <p:xfrm>
          <a:off x="2006240" y="309153"/>
          <a:ext cx="9623382" cy="1463040"/>
        </p:xfrm>
        <a:graphic>
          <a:graphicData uri="http://schemas.openxmlformats.org/drawingml/2006/table">
            <a:tbl>
              <a:tblPr firstRow="1" bandRow="1">
                <a:tableStyleId>{5C22544A-7EE6-4342-B048-85BDC9FD1C3A}</a:tableStyleId>
              </a:tblPr>
              <a:tblGrid>
                <a:gridCol w="3194410">
                  <a:extLst>
                    <a:ext uri="{9D8B030D-6E8A-4147-A177-3AD203B41FA5}">
                      <a16:colId xmlns:a16="http://schemas.microsoft.com/office/drawing/2014/main" val="20000"/>
                    </a:ext>
                  </a:extLst>
                </a:gridCol>
                <a:gridCol w="6428972">
                  <a:extLst>
                    <a:ext uri="{9D8B030D-6E8A-4147-A177-3AD203B41FA5}">
                      <a16:colId xmlns:a16="http://schemas.microsoft.com/office/drawing/2014/main" val="20001"/>
                    </a:ext>
                  </a:extLst>
                </a:gridCol>
              </a:tblGrid>
              <a:tr h="370840">
                <a:tc>
                  <a:txBody>
                    <a:bodyPr/>
                    <a:lstStyle/>
                    <a:p>
                      <a:pPr algn="l"/>
                      <a:r>
                        <a:rPr lang="ru-RU" b="1" dirty="0" err="1">
                          <a:solidFill>
                            <a:schemeClr val="tx1"/>
                          </a:solidFill>
                        </a:rPr>
                        <a:t>Щодо</a:t>
                      </a:r>
                      <a:r>
                        <a:rPr lang="ru-RU" b="1" dirty="0">
                          <a:solidFill>
                            <a:schemeClr val="tx1"/>
                          </a:solidFill>
                        </a:rPr>
                        <a:t> </a:t>
                      </a:r>
                      <a:r>
                        <a:rPr lang="ru-RU" b="1" dirty="0" err="1">
                          <a:solidFill>
                            <a:schemeClr val="tx1"/>
                          </a:solidFill>
                        </a:rPr>
                        <a:t>оподаткування</a:t>
                      </a:r>
                      <a:r>
                        <a:rPr lang="ru-RU" b="1" dirty="0">
                          <a:solidFill>
                            <a:schemeClr val="tx1"/>
                          </a:solidFill>
                        </a:rPr>
                        <a:t> </a:t>
                      </a:r>
                      <a:r>
                        <a:rPr lang="ru-RU" b="1" dirty="0" err="1">
                          <a:solidFill>
                            <a:schemeClr val="tx1"/>
                          </a:solidFill>
                        </a:rPr>
                        <a:t>окремих</a:t>
                      </a:r>
                      <a:r>
                        <a:rPr lang="ru-RU" b="1" dirty="0">
                          <a:solidFill>
                            <a:schemeClr val="tx1"/>
                          </a:solidFill>
                        </a:rPr>
                        <a:t> </a:t>
                      </a:r>
                      <a:r>
                        <a:rPr lang="ru-RU" b="1" dirty="0" err="1">
                          <a:solidFill>
                            <a:schemeClr val="tx1"/>
                          </a:solidFill>
                        </a:rPr>
                        <a:t>видів</a:t>
                      </a:r>
                      <a:r>
                        <a:rPr lang="ru-RU" b="1" dirty="0">
                          <a:solidFill>
                            <a:schemeClr val="tx1"/>
                          </a:solidFill>
                        </a:rPr>
                        <a:t> </a:t>
                      </a:r>
                      <a:r>
                        <a:rPr lang="ru-RU" b="1" dirty="0" err="1">
                          <a:solidFill>
                            <a:schemeClr val="tx1"/>
                          </a:solidFill>
                        </a:rPr>
                        <a:t>доходів</a:t>
                      </a:r>
                      <a:r>
                        <a:rPr lang="ru-RU" b="1" dirty="0">
                          <a:solidFill>
                            <a:schemeClr val="tx1"/>
                          </a:solidFill>
                        </a:rPr>
                        <a:t> </a:t>
                      </a:r>
                      <a:endParaRPr lang="en-US" b="1" dirty="0">
                        <a:solidFill>
                          <a:schemeClr val="tx1"/>
                        </a:solidFill>
                      </a:endParaRPr>
                    </a:p>
                    <a:p>
                      <a:pPr algn="l"/>
                      <a:r>
                        <a:rPr lang="ru-RU" b="1" dirty="0">
                          <a:solidFill>
                            <a:schemeClr val="tx1"/>
                          </a:solidFill>
                        </a:rPr>
                        <a:t>(лист ДФС </a:t>
                      </a:r>
                      <a:r>
                        <a:rPr lang="ru-RU" b="1" dirty="0" err="1">
                          <a:solidFill>
                            <a:schemeClr val="tx1"/>
                          </a:solidFill>
                        </a:rPr>
                        <a:t>від</a:t>
                      </a:r>
                      <a:r>
                        <a:rPr lang="ru-RU" b="1" dirty="0">
                          <a:solidFill>
                            <a:schemeClr val="tx1"/>
                          </a:solidFill>
                        </a:rPr>
                        <a:t> 14.11.2017 р. № 2609/К/99-99-13-02-03-14/ІПК)</a:t>
                      </a:r>
                    </a:p>
                  </a:txBody>
                  <a:tcPr>
                    <a:noFill/>
                  </a:tcPr>
                </a:tc>
                <a:tc>
                  <a:txBody>
                    <a:bodyPr/>
                    <a:lstStyle/>
                    <a:p>
                      <a:pPr marL="11113" indent="0" algn="l">
                        <a:tabLst/>
                      </a:pPr>
                      <a:r>
                        <a:rPr lang="uk-UA" dirty="0" err="1">
                          <a:solidFill>
                            <a:srgbClr val="FF0000"/>
                          </a:solidFill>
                        </a:rPr>
                        <a:t>Н</a:t>
                      </a:r>
                      <a:r>
                        <a:rPr lang="ru-RU" dirty="0" err="1">
                          <a:solidFill>
                            <a:srgbClr val="FF0000"/>
                          </a:solidFill>
                        </a:rPr>
                        <a:t>адання</a:t>
                      </a:r>
                      <a:r>
                        <a:rPr lang="ru-RU" dirty="0">
                          <a:solidFill>
                            <a:srgbClr val="FF0000"/>
                          </a:solidFill>
                        </a:rPr>
                        <a:t> </a:t>
                      </a:r>
                      <a:r>
                        <a:rPr lang="ru-RU" dirty="0" err="1">
                          <a:solidFill>
                            <a:srgbClr val="FF0000"/>
                          </a:solidFill>
                        </a:rPr>
                        <a:t>поворотної</a:t>
                      </a:r>
                      <a:r>
                        <a:rPr lang="ru-RU" dirty="0">
                          <a:solidFill>
                            <a:srgbClr val="FF0000"/>
                          </a:solidFill>
                        </a:rPr>
                        <a:t> </a:t>
                      </a:r>
                      <a:r>
                        <a:rPr lang="ru-RU" dirty="0" err="1">
                          <a:solidFill>
                            <a:srgbClr val="FF0000"/>
                          </a:solidFill>
                        </a:rPr>
                        <a:t>фінансової</a:t>
                      </a:r>
                      <a:r>
                        <a:rPr lang="ru-RU" dirty="0">
                          <a:solidFill>
                            <a:srgbClr val="FF0000"/>
                          </a:solidFill>
                        </a:rPr>
                        <a:t> </a:t>
                      </a:r>
                      <a:r>
                        <a:rPr lang="ru-RU" dirty="0" err="1">
                          <a:solidFill>
                            <a:srgbClr val="FF0000"/>
                          </a:solidFill>
                        </a:rPr>
                        <a:t>допомоги</a:t>
                      </a:r>
                      <a:r>
                        <a:rPr lang="ru-RU" dirty="0">
                          <a:solidFill>
                            <a:srgbClr val="FF0000"/>
                          </a:solidFill>
                        </a:rPr>
                        <a:t> </a:t>
                      </a:r>
                      <a:r>
                        <a:rPr lang="ru-RU" dirty="0" err="1">
                          <a:solidFill>
                            <a:srgbClr val="FF0000"/>
                          </a:solidFill>
                        </a:rPr>
                        <a:t>належить</a:t>
                      </a:r>
                      <a:r>
                        <a:rPr lang="ru-RU" dirty="0">
                          <a:solidFill>
                            <a:srgbClr val="FF0000"/>
                          </a:solidFill>
                        </a:rPr>
                        <a:t> до коду 64 "</a:t>
                      </a:r>
                      <a:r>
                        <a:rPr lang="ru-RU" dirty="0" err="1">
                          <a:solidFill>
                            <a:srgbClr val="FF0000"/>
                          </a:solidFill>
                        </a:rPr>
                        <a:t>Надання</a:t>
                      </a:r>
                      <a:r>
                        <a:rPr lang="ru-RU" dirty="0">
                          <a:solidFill>
                            <a:srgbClr val="FF0000"/>
                          </a:solidFill>
                        </a:rPr>
                        <a:t> </a:t>
                      </a:r>
                      <a:r>
                        <a:rPr lang="ru-RU" dirty="0" err="1">
                          <a:solidFill>
                            <a:srgbClr val="FF0000"/>
                          </a:solidFill>
                        </a:rPr>
                        <a:t>фінансових</a:t>
                      </a:r>
                      <a:r>
                        <a:rPr lang="ru-RU" dirty="0">
                          <a:solidFill>
                            <a:srgbClr val="FF0000"/>
                          </a:solidFill>
                        </a:rPr>
                        <a:t> </a:t>
                      </a:r>
                      <a:r>
                        <a:rPr lang="ru-RU" dirty="0" err="1">
                          <a:solidFill>
                            <a:srgbClr val="FF0000"/>
                          </a:solidFill>
                        </a:rPr>
                        <a:t>послуг</a:t>
                      </a:r>
                      <a:r>
                        <a:rPr lang="ru-RU" dirty="0">
                          <a:solidFill>
                            <a:srgbClr val="FF0000"/>
                          </a:solidFill>
                        </a:rPr>
                        <a:t>, </a:t>
                      </a:r>
                      <a:r>
                        <a:rPr lang="ru-RU" dirty="0" err="1">
                          <a:solidFill>
                            <a:srgbClr val="FF0000"/>
                          </a:solidFill>
                        </a:rPr>
                        <a:t>крім</a:t>
                      </a:r>
                      <a:r>
                        <a:rPr lang="ru-RU" dirty="0">
                          <a:solidFill>
                            <a:srgbClr val="FF0000"/>
                          </a:solidFill>
                        </a:rPr>
                        <a:t> </a:t>
                      </a:r>
                      <a:r>
                        <a:rPr lang="ru-RU" dirty="0" err="1">
                          <a:solidFill>
                            <a:srgbClr val="FF0000"/>
                          </a:solidFill>
                        </a:rPr>
                        <a:t>страхування</a:t>
                      </a:r>
                      <a:r>
                        <a:rPr lang="ru-RU" dirty="0">
                          <a:solidFill>
                            <a:srgbClr val="FF0000"/>
                          </a:solidFill>
                        </a:rPr>
                        <a:t> та </a:t>
                      </a:r>
                      <a:r>
                        <a:rPr lang="ru-RU" dirty="0" err="1">
                          <a:solidFill>
                            <a:srgbClr val="FF0000"/>
                          </a:solidFill>
                        </a:rPr>
                        <a:t>пенсійного</a:t>
                      </a:r>
                      <a:r>
                        <a:rPr lang="ru-RU" dirty="0">
                          <a:solidFill>
                            <a:srgbClr val="FF0000"/>
                          </a:solidFill>
                        </a:rPr>
                        <a:t> </a:t>
                      </a:r>
                      <a:r>
                        <a:rPr lang="ru-RU" dirty="0" err="1">
                          <a:solidFill>
                            <a:srgbClr val="FF0000"/>
                          </a:solidFill>
                        </a:rPr>
                        <a:t>забезпечення</a:t>
                      </a:r>
                      <a:r>
                        <a:rPr lang="ru-RU" dirty="0">
                          <a:solidFill>
                            <a:srgbClr val="FF0000"/>
                          </a:solidFill>
                        </a:rPr>
                        <a:t>" та </a:t>
                      </a:r>
                      <a:r>
                        <a:rPr lang="ru-RU" dirty="0" err="1">
                          <a:solidFill>
                            <a:srgbClr val="FF0000"/>
                          </a:solidFill>
                        </a:rPr>
                        <a:t>є</a:t>
                      </a:r>
                      <a:r>
                        <a:rPr lang="ru-RU" dirty="0">
                          <a:solidFill>
                            <a:srgbClr val="FF0000"/>
                          </a:solidFill>
                        </a:rPr>
                        <a:t> </a:t>
                      </a:r>
                      <a:r>
                        <a:rPr lang="ru-RU" u="sng" dirty="0" err="1">
                          <a:solidFill>
                            <a:srgbClr val="FF0000"/>
                          </a:solidFill>
                        </a:rPr>
                        <a:t>забороненим</a:t>
                      </a:r>
                      <a:r>
                        <a:rPr lang="ru-RU" dirty="0">
                          <a:solidFill>
                            <a:srgbClr val="FF0000"/>
                          </a:solidFill>
                        </a:rPr>
                        <a:t> для </a:t>
                      </a:r>
                      <a:r>
                        <a:rPr lang="ru-RU" dirty="0" err="1">
                          <a:solidFill>
                            <a:srgbClr val="FF0000"/>
                          </a:solidFill>
                        </a:rPr>
                        <a:t>здійснення</a:t>
                      </a:r>
                      <a:r>
                        <a:rPr lang="ru-RU" dirty="0">
                          <a:solidFill>
                            <a:srgbClr val="FF0000"/>
                          </a:solidFill>
                        </a:rPr>
                        <a:t> </a:t>
                      </a:r>
                      <a:r>
                        <a:rPr lang="ru-RU" dirty="0" err="1">
                          <a:solidFill>
                            <a:srgbClr val="FF0000"/>
                          </a:solidFill>
                        </a:rPr>
                        <a:t>діяльності</a:t>
                      </a:r>
                      <a:r>
                        <a:rPr lang="ru-RU" dirty="0">
                          <a:solidFill>
                            <a:srgbClr val="FF0000"/>
                          </a:solidFill>
                        </a:rPr>
                        <a:t> на </a:t>
                      </a:r>
                      <a:r>
                        <a:rPr lang="ru-RU" dirty="0" err="1">
                          <a:solidFill>
                            <a:srgbClr val="FF0000"/>
                          </a:solidFill>
                        </a:rPr>
                        <a:t>спрощеній</a:t>
                      </a:r>
                      <a:r>
                        <a:rPr lang="ru-RU" dirty="0">
                          <a:solidFill>
                            <a:srgbClr val="FF0000"/>
                          </a:solidFill>
                        </a:rPr>
                        <a:t> </a:t>
                      </a:r>
                      <a:r>
                        <a:rPr lang="ru-RU" dirty="0" err="1">
                          <a:solidFill>
                            <a:srgbClr val="FF0000"/>
                          </a:solidFill>
                        </a:rPr>
                        <a:t>системі</a:t>
                      </a:r>
                      <a:r>
                        <a:rPr lang="ru-RU" dirty="0">
                          <a:solidFill>
                            <a:srgbClr val="FF0000"/>
                          </a:solidFill>
                        </a:rPr>
                        <a:t> </a:t>
                      </a:r>
                      <a:r>
                        <a:rPr lang="ru-RU" dirty="0" err="1">
                          <a:solidFill>
                            <a:srgbClr val="FF0000"/>
                          </a:solidFill>
                        </a:rPr>
                        <a:t>оподаткування</a:t>
                      </a:r>
                      <a:r>
                        <a:rPr lang="ru-RU" dirty="0">
                          <a:solidFill>
                            <a:srgbClr val="FF0000"/>
                          </a:solidFill>
                        </a:rPr>
                        <a:t>, </a:t>
                      </a:r>
                      <a:r>
                        <a:rPr lang="ru-RU" dirty="0" err="1">
                          <a:solidFill>
                            <a:srgbClr val="FF0000"/>
                          </a:solidFill>
                        </a:rPr>
                        <a:t>обліку</a:t>
                      </a:r>
                      <a:r>
                        <a:rPr lang="ru-RU" dirty="0">
                          <a:solidFill>
                            <a:srgbClr val="FF0000"/>
                          </a:solidFill>
                        </a:rPr>
                        <a:t> та </a:t>
                      </a:r>
                      <a:r>
                        <a:rPr lang="ru-RU" dirty="0" err="1">
                          <a:solidFill>
                            <a:srgbClr val="FF0000"/>
                          </a:solidFill>
                        </a:rPr>
                        <a:t>звітності</a:t>
                      </a:r>
                      <a:r>
                        <a:rPr lang="ru-RU" dirty="0">
                          <a:solidFill>
                            <a:srgbClr val="FF0000"/>
                          </a:solidFill>
                        </a:rPr>
                        <a:t> на 1-3 </a:t>
                      </a:r>
                      <a:r>
                        <a:rPr lang="ru-RU" dirty="0" err="1">
                          <a:solidFill>
                            <a:srgbClr val="FF0000"/>
                          </a:solidFill>
                        </a:rPr>
                        <a:t>групах</a:t>
                      </a:r>
                      <a:r>
                        <a:rPr lang="ru-RU" dirty="0">
                          <a:solidFill>
                            <a:srgbClr val="FF0000"/>
                          </a:solidFill>
                        </a:rPr>
                        <a:t>.</a:t>
                      </a:r>
                    </a:p>
                  </a:txBody>
                  <a:tcPr>
                    <a:noFill/>
                  </a:tcPr>
                </a:tc>
                <a:extLst>
                  <a:ext uri="{0D108BD9-81ED-4DB2-BD59-A6C34878D82A}">
                    <a16:rowId xmlns:a16="http://schemas.microsoft.com/office/drawing/2014/main" val="10000"/>
                  </a:ext>
                </a:extLst>
              </a:tr>
            </a:tbl>
          </a:graphicData>
        </a:graphic>
      </p:graphicFrame>
      <p:sp>
        <p:nvSpPr>
          <p:cNvPr id="8" name="Прямоугольник 7"/>
          <p:cNvSpPr/>
          <p:nvPr/>
        </p:nvSpPr>
        <p:spPr>
          <a:xfrm>
            <a:off x="1668781" y="3529219"/>
            <a:ext cx="9767662" cy="923330"/>
          </a:xfrm>
          <a:prstGeom prst="rect">
            <a:avLst/>
          </a:prstGeom>
        </p:spPr>
        <p:txBody>
          <a:bodyPr wrap="square">
            <a:spAutoFit/>
          </a:bodyPr>
          <a:lstStyle/>
          <a:p>
            <a:r>
              <a:rPr lang="ru-RU" dirty="0" err="1"/>
              <a:t>Відповідно</a:t>
            </a:r>
            <a:r>
              <a:rPr lang="ru-RU" dirty="0"/>
              <a:t> до </a:t>
            </a:r>
            <a:r>
              <a:rPr lang="ru-RU" dirty="0" err="1"/>
              <a:t>частини</a:t>
            </a:r>
            <a:r>
              <a:rPr lang="ru-RU" dirty="0"/>
              <a:t> </a:t>
            </a:r>
            <a:r>
              <a:rPr lang="ru-RU" dirty="0" err="1"/>
              <a:t>шостої</a:t>
            </a:r>
            <a:r>
              <a:rPr lang="ru-RU" dirty="0"/>
              <a:t> </a:t>
            </a:r>
            <a:r>
              <a:rPr lang="ru-RU" dirty="0" err="1"/>
              <a:t>пп</a:t>
            </a:r>
            <a:r>
              <a:rPr lang="ru-RU" dirty="0"/>
              <a:t>. 291.5.1 п. 291.5 ст. 291 ПКУ не </a:t>
            </a:r>
            <a:r>
              <a:rPr lang="ru-RU" dirty="0" err="1"/>
              <a:t>можуть</a:t>
            </a:r>
            <a:r>
              <a:rPr lang="ru-RU" dirty="0"/>
              <a:t> бути </a:t>
            </a:r>
            <a:r>
              <a:rPr lang="ru-RU" dirty="0" err="1"/>
              <a:t>платниками</a:t>
            </a:r>
            <a:r>
              <a:rPr lang="ru-RU" dirty="0"/>
              <a:t> </a:t>
            </a:r>
            <a:r>
              <a:rPr lang="ru-RU" dirty="0" err="1"/>
              <a:t>єдиного</a:t>
            </a:r>
            <a:r>
              <a:rPr lang="ru-RU" dirty="0"/>
              <a:t> </a:t>
            </a:r>
            <a:r>
              <a:rPr lang="ru-RU" dirty="0" err="1"/>
              <a:t>податку</a:t>
            </a:r>
            <a:r>
              <a:rPr lang="ru-RU" dirty="0"/>
              <a:t> </a:t>
            </a:r>
            <a:r>
              <a:rPr lang="ru-RU" dirty="0" err="1"/>
              <a:t>першої</a:t>
            </a:r>
            <a:r>
              <a:rPr lang="ru-RU" dirty="0"/>
              <a:t> - </a:t>
            </a:r>
            <a:r>
              <a:rPr lang="ru-RU" dirty="0" err="1"/>
              <a:t>третьої</a:t>
            </a:r>
            <a:r>
              <a:rPr lang="ru-RU" dirty="0"/>
              <a:t> </a:t>
            </a:r>
            <a:r>
              <a:rPr lang="ru-RU" dirty="0" err="1"/>
              <a:t>груп</a:t>
            </a:r>
            <a:r>
              <a:rPr lang="ru-RU" dirty="0"/>
              <a:t> </a:t>
            </a:r>
            <a:r>
              <a:rPr lang="ru-RU" dirty="0" err="1"/>
              <a:t>суб'єкти</a:t>
            </a:r>
            <a:r>
              <a:rPr lang="ru-RU" dirty="0"/>
              <a:t> </a:t>
            </a:r>
            <a:r>
              <a:rPr lang="ru-RU" dirty="0" err="1"/>
              <a:t>господарювання</a:t>
            </a:r>
            <a:r>
              <a:rPr lang="ru-RU" dirty="0"/>
              <a:t>, </a:t>
            </a:r>
            <a:r>
              <a:rPr lang="ru-RU" u="sng" dirty="0" err="1">
                <a:solidFill>
                  <a:srgbClr val="FF0000"/>
                </a:solidFill>
              </a:rPr>
              <a:t>які</a:t>
            </a:r>
            <a:r>
              <a:rPr lang="ru-RU" u="sng" dirty="0">
                <a:solidFill>
                  <a:srgbClr val="FF0000"/>
                </a:solidFill>
              </a:rPr>
              <a:t> </a:t>
            </a:r>
            <a:r>
              <a:rPr lang="ru-RU" u="sng" dirty="0" err="1">
                <a:solidFill>
                  <a:srgbClr val="FF0000"/>
                </a:solidFill>
              </a:rPr>
              <a:t>здійснюють</a:t>
            </a:r>
            <a:r>
              <a:rPr lang="ru-RU" u="sng" dirty="0">
                <a:solidFill>
                  <a:srgbClr val="FF0000"/>
                </a:solidFill>
              </a:rPr>
              <a:t> </a:t>
            </a:r>
            <a:r>
              <a:rPr lang="ru-RU" u="sng" dirty="0" err="1">
                <a:solidFill>
                  <a:srgbClr val="FF0000"/>
                </a:solidFill>
              </a:rPr>
              <a:t>діяльність</a:t>
            </a:r>
            <a:r>
              <a:rPr lang="ru-RU" u="sng" dirty="0">
                <a:solidFill>
                  <a:srgbClr val="FF0000"/>
                </a:solidFill>
              </a:rPr>
              <a:t> у </a:t>
            </a:r>
            <a:r>
              <a:rPr lang="ru-RU" u="sng" dirty="0" err="1">
                <a:solidFill>
                  <a:srgbClr val="FF0000"/>
                </a:solidFill>
              </a:rPr>
              <a:t>сфері</a:t>
            </a:r>
            <a:r>
              <a:rPr lang="ru-RU" u="sng" dirty="0">
                <a:solidFill>
                  <a:srgbClr val="FF0000"/>
                </a:solidFill>
              </a:rPr>
              <a:t> </a:t>
            </a:r>
            <a:r>
              <a:rPr lang="ru-RU" u="sng" dirty="0" err="1">
                <a:solidFill>
                  <a:srgbClr val="FF0000"/>
                </a:solidFill>
              </a:rPr>
              <a:t>фінансового</a:t>
            </a:r>
            <a:r>
              <a:rPr lang="ru-RU" u="sng" dirty="0">
                <a:solidFill>
                  <a:srgbClr val="FF0000"/>
                </a:solidFill>
              </a:rPr>
              <a:t> </a:t>
            </a:r>
            <a:r>
              <a:rPr lang="ru-RU" u="sng" dirty="0" err="1">
                <a:solidFill>
                  <a:srgbClr val="FF0000"/>
                </a:solidFill>
              </a:rPr>
              <a:t>посередництва</a:t>
            </a:r>
            <a:endParaRPr lang="ru-RU" u="sng" dirty="0">
              <a:solidFill>
                <a:srgbClr val="FF0000"/>
              </a:solidFill>
            </a:endParaRPr>
          </a:p>
        </p:txBody>
      </p:sp>
      <p:sp>
        <p:nvSpPr>
          <p:cNvPr id="9" name="Прямоугольник 8"/>
          <p:cNvSpPr/>
          <p:nvPr/>
        </p:nvSpPr>
        <p:spPr>
          <a:xfrm>
            <a:off x="1668781" y="4877651"/>
            <a:ext cx="9832055" cy="1200329"/>
          </a:xfrm>
          <a:prstGeom prst="rect">
            <a:avLst/>
          </a:prstGeom>
        </p:spPr>
        <p:txBody>
          <a:bodyPr wrap="square">
            <a:spAutoFit/>
          </a:bodyPr>
          <a:lstStyle/>
          <a:p>
            <a:pPr algn="just"/>
            <a:r>
              <a:rPr lang="ru-RU" dirty="0" err="1"/>
              <a:t>Згідно</a:t>
            </a:r>
            <a:r>
              <a:rPr lang="ru-RU" dirty="0"/>
              <a:t> ст. 333 </a:t>
            </a:r>
            <a:r>
              <a:rPr lang="ru-RU" dirty="0" err="1"/>
              <a:t>Господарського</a:t>
            </a:r>
            <a:r>
              <a:rPr lang="ru-RU" dirty="0"/>
              <a:t> кодексу </a:t>
            </a:r>
            <a:r>
              <a:rPr lang="ru-RU" dirty="0" err="1"/>
              <a:t>України</a:t>
            </a:r>
            <a:r>
              <a:rPr lang="ru-RU" dirty="0"/>
              <a:t>, </a:t>
            </a:r>
            <a:r>
              <a:rPr lang="ru-RU" dirty="0" err="1"/>
              <a:t>фінансовим</a:t>
            </a:r>
            <a:r>
              <a:rPr lang="ru-RU" dirty="0"/>
              <a:t> </a:t>
            </a:r>
            <a:r>
              <a:rPr lang="ru-RU" dirty="0" err="1"/>
              <a:t>посередництвом</a:t>
            </a:r>
            <a:r>
              <a:rPr lang="ru-RU" dirty="0"/>
              <a:t> </a:t>
            </a:r>
            <a:r>
              <a:rPr lang="ru-RU" dirty="0" err="1"/>
              <a:t>є</a:t>
            </a:r>
            <a:r>
              <a:rPr lang="ru-RU" dirty="0"/>
              <a:t> </a:t>
            </a:r>
            <a:r>
              <a:rPr lang="ru-RU" dirty="0" err="1"/>
              <a:t>діяльність</a:t>
            </a:r>
            <a:r>
              <a:rPr lang="ru-RU" dirty="0"/>
              <a:t>, </a:t>
            </a:r>
            <a:r>
              <a:rPr lang="ru-RU" dirty="0" err="1"/>
              <a:t>пов'язана</a:t>
            </a:r>
            <a:r>
              <a:rPr lang="ru-RU" dirty="0"/>
              <a:t> з </a:t>
            </a:r>
            <a:r>
              <a:rPr lang="ru-RU" dirty="0" err="1"/>
              <a:t>отриманням</a:t>
            </a:r>
            <a:r>
              <a:rPr lang="ru-RU" dirty="0"/>
              <a:t> та </a:t>
            </a:r>
            <a:r>
              <a:rPr lang="ru-RU" dirty="0" err="1"/>
              <a:t>перерозподілом</a:t>
            </a:r>
            <a:r>
              <a:rPr lang="ru-RU" dirty="0"/>
              <a:t> </a:t>
            </a:r>
            <a:r>
              <a:rPr lang="ru-RU" dirty="0" err="1"/>
              <a:t>фінансових</a:t>
            </a:r>
            <a:r>
              <a:rPr lang="ru-RU" dirty="0"/>
              <a:t> </a:t>
            </a:r>
            <a:r>
              <a:rPr lang="ru-RU" dirty="0" err="1"/>
              <a:t>коштів</a:t>
            </a:r>
            <a:r>
              <a:rPr lang="ru-RU" dirty="0"/>
              <a:t>, </a:t>
            </a:r>
            <a:r>
              <a:rPr lang="ru-RU" dirty="0" err="1"/>
              <a:t>крім</a:t>
            </a:r>
            <a:r>
              <a:rPr lang="ru-RU" dirty="0"/>
              <a:t> </a:t>
            </a:r>
            <a:r>
              <a:rPr lang="ru-RU" dirty="0" err="1"/>
              <a:t>випадків</a:t>
            </a:r>
            <a:r>
              <a:rPr lang="ru-RU" dirty="0"/>
              <a:t>, </a:t>
            </a:r>
            <a:r>
              <a:rPr lang="ru-RU" dirty="0" err="1"/>
              <a:t>передбачених</a:t>
            </a:r>
            <a:r>
              <a:rPr lang="ru-RU" dirty="0"/>
              <a:t> </a:t>
            </a:r>
            <a:r>
              <a:rPr lang="ru-RU" dirty="0" err="1"/>
              <a:t>законодавством</a:t>
            </a:r>
            <a:r>
              <a:rPr lang="ru-RU" dirty="0"/>
              <a:t>. </a:t>
            </a:r>
            <a:r>
              <a:rPr lang="ru-RU" b="1" dirty="0" err="1">
                <a:solidFill>
                  <a:srgbClr val="056E46"/>
                </a:solidFill>
              </a:rPr>
              <a:t>Фінансове</a:t>
            </a:r>
            <a:r>
              <a:rPr lang="ru-RU" b="1" dirty="0">
                <a:solidFill>
                  <a:srgbClr val="056E46"/>
                </a:solidFill>
              </a:rPr>
              <a:t> </a:t>
            </a:r>
            <a:r>
              <a:rPr lang="ru-RU" b="1" dirty="0" err="1">
                <a:solidFill>
                  <a:srgbClr val="056E46"/>
                </a:solidFill>
              </a:rPr>
              <a:t>посередництво</a:t>
            </a:r>
            <a:r>
              <a:rPr lang="ru-RU" b="1" dirty="0">
                <a:solidFill>
                  <a:srgbClr val="056E46"/>
                </a:solidFill>
              </a:rPr>
              <a:t> </a:t>
            </a:r>
            <a:r>
              <a:rPr lang="ru-RU" b="1" dirty="0" err="1">
                <a:solidFill>
                  <a:srgbClr val="056E46"/>
                </a:solidFill>
              </a:rPr>
              <a:t>здійснюється</a:t>
            </a:r>
            <a:r>
              <a:rPr lang="ru-RU" b="1" dirty="0">
                <a:solidFill>
                  <a:srgbClr val="056E46"/>
                </a:solidFill>
              </a:rPr>
              <a:t> </a:t>
            </a:r>
            <a:r>
              <a:rPr lang="ru-RU" b="1" dirty="0" err="1">
                <a:solidFill>
                  <a:srgbClr val="056E46"/>
                </a:solidFill>
              </a:rPr>
              <a:t>установами</a:t>
            </a:r>
            <a:r>
              <a:rPr lang="ru-RU" b="1" dirty="0">
                <a:solidFill>
                  <a:srgbClr val="056E46"/>
                </a:solidFill>
              </a:rPr>
              <a:t> </a:t>
            </a:r>
            <a:r>
              <a:rPr lang="ru-RU" b="1" dirty="0" err="1">
                <a:solidFill>
                  <a:srgbClr val="056E46"/>
                </a:solidFill>
              </a:rPr>
              <a:t>банків</a:t>
            </a:r>
            <a:r>
              <a:rPr lang="ru-RU" b="1" dirty="0">
                <a:solidFill>
                  <a:srgbClr val="056E46"/>
                </a:solidFill>
              </a:rPr>
              <a:t> та </a:t>
            </a:r>
            <a:r>
              <a:rPr lang="ru-RU" b="1" dirty="0" err="1">
                <a:solidFill>
                  <a:srgbClr val="056E46"/>
                </a:solidFill>
              </a:rPr>
              <a:t>іншими</a:t>
            </a:r>
            <a:r>
              <a:rPr lang="ru-RU" b="1" dirty="0">
                <a:solidFill>
                  <a:srgbClr val="056E46"/>
                </a:solidFill>
              </a:rPr>
              <a:t> </a:t>
            </a:r>
            <a:r>
              <a:rPr lang="ru-RU" b="1" dirty="0" err="1">
                <a:solidFill>
                  <a:srgbClr val="056E46"/>
                </a:solidFill>
              </a:rPr>
              <a:t>фінансово-кредитними</a:t>
            </a:r>
            <a:r>
              <a:rPr lang="ru-RU" b="1" dirty="0">
                <a:solidFill>
                  <a:srgbClr val="056E46"/>
                </a:solidFill>
              </a:rPr>
              <a:t> </a:t>
            </a:r>
            <a:r>
              <a:rPr lang="ru-RU" b="1" dirty="0" err="1">
                <a:solidFill>
                  <a:srgbClr val="056E46"/>
                </a:solidFill>
              </a:rPr>
              <a:t>організаціями</a:t>
            </a:r>
            <a:r>
              <a:rPr lang="ru-RU" b="1" dirty="0">
                <a:solidFill>
                  <a:srgbClr val="056E46"/>
                </a:solidFill>
              </a:rPr>
              <a:t>.</a:t>
            </a:r>
          </a:p>
        </p:txBody>
      </p:sp>
      <p:graphicFrame>
        <p:nvGraphicFramePr>
          <p:cNvPr id="10" name="Таблица 9">
            <a:extLst>
              <a:ext uri="{FF2B5EF4-FFF2-40B4-BE49-F238E27FC236}">
                <a16:creationId xmlns:a16="http://schemas.microsoft.com/office/drawing/2014/main" id="{E2AD18DC-1AB2-8749-8931-036690C2F0BE}"/>
              </a:ext>
            </a:extLst>
          </p:cNvPr>
          <p:cNvGraphicFramePr>
            <a:graphicFrameLocks noGrp="1"/>
          </p:cNvGraphicFramePr>
          <p:nvPr/>
        </p:nvGraphicFramePr>
        <p:xfrm>
          <a:off x="1998620" y="2082073"/>
          <a:ext cx="9623382" cy="1463040"/>
        </p:xfrm>
        <a:graphic>
          <a:graphicData uri="http://schemas.openxmlformats.org/drawingml/2006/table">
            <a:tbl>
              <a:tblPr firstRow="1" bandRow="1">
                <a:tableStyleId>{5C22544A-7EE6-4342-B048-85BDC9FD1C3A}</a:tableStyleId>
              </a:tblPr>
              <a:tblGrid>
                <a:gridCol w="3247750">
                  <a:extLst>
                    <a:ext uri="{9D8B030D-6E8A-4147-A177-3AD203B41FA5}">
                      <a16:colId xmlns:a16="http://schemas.microsoft.com/office/drawing/2014/main" val="20000"/>
                    </a:ext>
                  </a:extLst>
                </a:gridCol>
                <a:gridCol w="6375632">
                  <a:extLst>
                    <a:ext uri="{9D8B030D-6E8A-4147-A177-3AD203B41FA5}">
                      <a16:colId xmlns:a16="http://schemas.microsoft.com/office/drawing/2014/main" val="20001"/>
                    </a:ext>
                  </a:extLst>
                </a:gridCol>
              </a:tblGrid>
              <a:tr h="0">
                <a:tc>
                  <a:txBody>
                    <a:bodyPr/>
                    <a:lstStyle/>
                    <a:p>
                      <a:pPr algn="l"/>
                      <a:r>
                        <a:rPr lang="ru-RU" b="1" dirty="0" err="1">
                          <a:solidFill>
                            <a:schemeClr val="tx1"/>
                          </a:solidFill>
                        </a:rPr>
                        <a:t>Щодо</a:t>
                      </a:r>
                      <a:r>
                        <a:rPr lang="ru-RU" b="1" dirty="0">
                          <a:solidFill>
                            <a:schemeClr val="tx1"/>
                          </a:solidFill>
                        </a:rPr>
                        <a:t> </a:t>
                      </a:r>
                      <a:r>
                        <a:rPr lang="ru-RU" b="1" dirty="0" err="1">
                          <a:solidFill>
                            <a:schemeClr val="tx1"/>
                          </a:solidFill>
                        </a:rPr>
                        <a:t>застосування</a:t>
                      </a:r>
                      <a:r>
                        <a:rPr lang="ru-RU" b="1" dirty="0">
                          <a:solidFill>
                            <a:schemeClr val="tx1"/>
                          </a:solidFill>
                        </a:rPr>
                        <a:t> </a:t>
                      </a:r>
                      <a:r>
                        <a:rPr lang="ru-RU" b="1" dirty="0" err="1">
                          <a:solidFill>
                            <a:schemeClr val="tx1"/>
                          </a:solidFill>
                        </a:rPr>
                        <a:t>спрощеної</a:t>
                      </a:r>
                      <a:r>
                        <a:rPr lang="ru-RU" b="1" dirty="0">
                          <a:solidFill>
                            <a:schemeClr val="tx1"/>
                          </a:solidFill>
                        </a:rPr>
                        <a:t> </a:t>
                      </a:r>
                      <a:r>
                        <a:rPr lang="ru-RU" b="1" dirty="0" err="1">
                          <a:solidFill>
                            <a:schemeClr val="tx1"/>
                          </a:solidFill>
                        </a:rPr>
                        <a:t>системи</a:t>
                      </a:r>
                      <a:r>
                        <a:rPr lang="ru-RU" b="1" dirty="0">
                          <a:solidFill>
                            <a:schemeClr val="tx1"/>
                          </a:solidFill>
                        </a:rPr>
                        <a:t> </a:t>
                      </a:r>
                      <a:r>
                        <a:rPr lang="ru-RU" b="1" dirty="0" err="1">
                          <a:solidFill>
                            <a:schemeClr val="tx1"/>
                          </a:solidFill>
                        </a:rPr>
                        <a:t>оподаткування</a:t>
                      </a:r>
                      <a:r>
                        <a:rPr lang="ru-RU" b="1" dirty="0">
                          <a:solidFill>
                            <a:schemeClr val="tx1"/>
                          </a:solidFill>
                        </a:rPr>
                        <a:t> </a:t>
                      </a:r>
                      <a:endParaRPr lang="en-US" b="1" dirty="0">
                        <a:solidFill>
                          <a:schemeClr val="tx1"/>
                        </a:solidFill>
                      </a:endParaRPr>
                    </a:p>
                    <a:p>
                      <a:pPr algn="l"/>
                      <a:r>
                        <a:rPr lang="ru-RU" b="1" dirty="0">
                          <a:solidFill>
                            <a:schemeClr val="tx1"/>
                          </a:solidFill>
                        </a:rPr>
                        <a:t>(ІПК </a:t>
                      </a:r>
                      <a:r>
                        <a:rPr lang="ru-RU" b="1" dirty="0" err="1">
                          <a:solidFill>
                            <a:schemeClr val="tx1"/>
                          </a:solidFill>
                        </a:rPr>
                        <a:t>від</a:t>
                      </a:r>
                      <a:r>
                        <a:rPr lang="ru-RU" b="1" dirty="0">
                          <a:solidFill>
                            <a:schemeClr val="tx1"/>
                          </a:solidFill>
                        </a:rPr>
                        <a:t> 28.02.2018 № 806/10/ІПК/14-29-12-03-22)</a:t>
                      </a:r>
                    </a:p>
                  </a:txBody>
                  <a:tcPr>
                    <a:noFill/>
                  </a:tcPr>
                </a:tc>
                <a:tc>
                  <a:txBody>
                    <a:bodyPr/>
                    <a:lstStyle/>
                    <a:p>
                      <a:pPr algn="l"/>
                      <a:r>
                        <a:rPr lang="uk-UA" dirty="0">
                          <a:solidFill>
                            <a:srgbClr val="FF0000"/>
                          </a:solidFill>
                        </a:rPr>
                        <a:t>Діяльність з надання поворотної фінансової допомоги іншим юридичним особам (фізичним особам - підприємцям) </a:t>
                      </a:r>
                      <a:r>
                        <a:rPr lang="uk-UA" u="sng" dirty="0">
                          <a:solidFill>
                            <a:srgbClr val="FF0000"/>
                          </a:solidFill>
                        </a:rPr>
                        <a:t>на постійній основі </a:t>
                      </a:r>
                      <a:r>
                        <a:rPr lang="uk-UA" dirty="0">
                          <a:solidFill>
                            <a:srgbClr val="FF0000"/>
                          </a:solidFill>
                        </a:rPr>
                        <a:t>може розглядатися як фінансове посередництво, за умови здійснення якої Товариство не має права застосовувати спрощену систему оподаткування.</a:t>
                      </a:r>
                      <a:r>
                        <a:rPr lang="ru-RU" dirty="0">
                          <a:solidFill>
                            <a:srgbClr val="FF0000"/>
                          </a:solidFill>
                        </a:rPr>
                        <a:t>.</a:t>
                      </a:r>
                    </a:p>
                  </a:txBody>
                  <a:tcPr>
                    <a:noFill/>
                  </a:tcPr>
                </a:tc>
                <a:extLst>
                  <a:ext uri="{0D108BD9-81ED-4DB2-BD59-A6C34878D82A}">
                    <a16:rowId xmlns:a16="http://schemas.microsoft.com/office/drawing/2014/main" val="10000"/>
                  </a:ext>
                </a:extLst>
              </a:tr>
            </a:tbl>
          </a:graphicData>
        </a:graphic>
      </p:graphicFrame>
      <p:cxnSp>
        <p:nvCxnSpPr>
          <p:cNvPr id="12" name="Прямая со стрелкой 11">
            <a:extLst>
              <a:ext uri="{FF2B5EF4-FFF2-40B4-BE49-F238E27FC236}">
                <a16:creationId xmlns:a16="http://schemas.microsoft.com/office/drawing/2014/main" id="{192A8445-CF83-5342-A0F2-7D6991E3B195}"/>
              </a:ext>
            </a:extLst>
          </p:cNvPr>
          <p:cNvCxnSpPr/>
          <p:nvPr/>
        </p:nvCxnSpPr>
        <p:spPr>
          <a:xfrm>
            <a:off x="6309360" y="4174697"/>
            <a:ext cx="0" cy="688641"/>
          </a:xfrm>
          <a:prstGeom prst="straightConnector1">
            <a:avLst/>
          </a:prstGeom>
          <a:ln w="63500">
            <a:solidFill>
              <a:srgbClr val="056E46"/>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99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70</a:t>
            </a:fld>
            <a:endParaRPr lang="ru-RU" dirty="0">
              <a:solidFill>
                <a:srgbClr val="007832"/>
              </a:solidFill>
            </a:endParaRPr>
          </a:p>
        </p:txBody>
      </p:sp>
      <p:sp>
        <p:nvSpPr>
          <p:cNvPr id="3" name="Прямоугольник 2"/>
          <p:cNvSpPr/>
          <p:nvPr/>
        </p:nvSpPr>
        <p:spPr>
          <a:xfrm>
            <a:off x="1714500" y="223964"/>
            <a:ext cx="9686563" cy="6586418"/>
          </a:xfrm>
          <a:prstGeom prst="rect">
            <a:avLst/>
          </a:prstGeom>
        </p:spPr>
        <p:txBody>
          <a:bodyPr wrap="square">
            <a:spAutoFit/>
          </a:bodyPr>
          <a:lstStyle/>
          <a:p>
            <a:pPr algn="ctr"/>
            <a:r>
              <a:rPr lang="uk-UA" sz="2000" b="1" dirty="0">
                <a:solidFill>
                  <a:srgbClr val="FF0000"/>
                </a:solidFill>
              </a:rPr>
              <a:t>ДОКУМЕНТИ СГ</a:t>
            </a:r>
          </a:p>
          <a:p>
            <a:pPr algn="ctr"/>
            <a:r>
              <a:rPr lang="uk-UA" sz="2000" b="1" dirty="0">
                <a:solidFill>
                  <a:srgbClr val="FF0000"/>
                </a:solidFill>
              </a:rPr>
              <a:t>(господарські операції з підрядних робіт)</a:t>
            </a:r>
          </a:p>
          <a:p>
            <a:r>
              <a:rPr lang="uk-UA" sz="1500" dirty="0"/>
              <a:t>14.  укладені договори між Позивачем та Замовниками (Забудовниками) на виконання відповідних підрядних робіт;</a:t>
            </a:r>
            <a:endParaRPr lang="ru-RU" sz="1500" dirty="0"/>
          </a:p>
          <a:p>
            <a:r>
              <a:rPr lang="uk-UA" sz="1500" dirty="0"/>
              <a:t>15. завдання від Замовників, згідно яких Позивачем були укладені договори </a:t>
            </a:r>
            <a:r>
              <a:rPr lang="uk-UA" sz="1500" dirty="0" err="1"/>
              <a:t>підряду</a:t>
            </a:r>
            <a:r>
              <a:rPr lang="uk-UA" sz="1500" dirty="0"/>
              <a:t> з контрагентами за </a:t>
            </a:r>
            <a:r>
              <a:rPr lang="uk-UA" sz="1500" dirty="0" err="1"/>
              <a:t>перевіряємий</a:t>
            </a:r>
            <a:r>
              <a:rPr lang="uk-UA" sz="1500" dirty="0"/>
              <a:t> період;</a:t>
            </a:r>
            <a:endParaRPr lang="ru-RU" sz="1500" dirty="0"/>
          </a:p>
          <a:p>
            <a:r>
              <a:rPr lang="uk-UA" sz="1500" dirty="0"/>
              <a:t>16. список працівників контрагентів, якими виконувались підрядні роботи;</a:t>
            </a:r>
            <a:endParaRPr lang="ru-RU" sz="1500" dirty="0"/>
          </a:p>
          <a:p>
            <a:r>
              <a:rPr lang="uk-UA" sz="1500" dirty="0"/>
              <a:t>17. відповідні повідомлення про готовність до передачі закінчених робіт;</a:t>
            </a:r>
            <a:endParaRPr lang="ru-RU" sz="1500" dirty="0"/>
          </a:p>
          <a:p>
            <a:r>
              <a:rPr lang="uk-UA" sz="1500" dirty="0"/>
              <a:t>18. довідки про вартість виконаних робіт;</a:t>
            </a:r>
            <a:endParaRPr lang="ru-RU" sz="1500" dirty="0"/>
          </a:p>
          <a:p>
            <a:r>
              <a:rPr lang="uk-UA" sz="1500" dirty="0"/>
              <a:t>19. акти приймання виконаних робіт, виконавчі схеми;</a:t>
            </a:r>
            <a:endParaRPr lang="ru-RU" sz="1500" dirty="0"/>
          </a:p>
          <a:p>
            <a:r>
              <a:rPr lang="uk-UA" sz="1500" dirty="0"/>
              <a:t>20. проектна документація, локальні кошториси;</a:t>
            </a:r>
            <a:endParaRPr lang="ru-RU" sz="1500" dirty="0"/>
          </a:p>
          <a:p>
            <a:r>
              <a:rPr lang="uk-UA" sz="1500" dirty="0"/>
              <a:t>21. акти приймання-передачі матеріалів для виконання підрядних робіт;</a:t>
            </a:r>
            <a:endParaRPr lang="ru-RU" sz="1500" dirty="0"/>
          </a:p>
          <a:p>
            <a:r>
              <a:rPr lang="uk-UA" sz="1500" dirty="0"/>
              <a:t>22. інші належним чином засвідчені документи (або письмові пояснення), що посвідчують мету здійснення такої операції та зв’язок між фактом придбання товарів і господарською діяльністю платника податку;</a:t>
            </a:r>
            <a:endParaRPr lang="ru-RU" sz="1500" dirty="0"/>
          </a:p>
          <a:p>
            <a:r>
              <a:rPr lang="uk-UA" sz="1500" dirty="0"/>
              <a:t>23. докази, які посвідчують факт реєстрації та перебування контрагентів Позивача в стані платників ПДВ на момент виписки йому податкових накладних за спірними операціями;</a:t>
            </a:r>
            <a:endParaRPr lang="ru-RU" sz="1500" dirty="0"/>
          </a:p>
          <a:p>
            <a:r>
              <a:rPr lang="uk-UA" sz="1500" dirty="0"/>
              <a:t>24. перелік осіб, які здійснювали монтажні роботи за кожним об’єктом та перелік відповідальних осіб, призначених вести контроль якості виконуваних робіт за кожним об’єктом;</a:t>
            </a:r>
            <a:endParaRPr lang="ru-RU" sz="1500" dirty="0"/>
          </a:p>
          <a:p>
            <a:r>
              <a:rPr lang="uk-UA" sz="1500" dirty="0"/>
              <a:t>25. докази наявності фізичних, технічних та технологічних можливостей у Позивача та його контрагентів фізичних, технічних та технологічних можливостей (матеріально-технічної бази) (в тому числі власних/орендованих виробничих, складських і офісних приміщень, виробничого і спеціального технічного обладнання, транспортних засобів, інших основних засобів), трудових ресурсів, необхідних для здійснення тих чи інших дій, що становлять зміст господарської діяльності, зокрема (але не виключено): наявність кваліфікованого персоналу, основних фондів, у тому числі транспортних засобів на перевезення придбаних товарів, приміщень, складів тощо.</a:t>
            </a:r>
            <a:endParaRPr lang="ru-RU" sz="1500" dirty="0"/>
          </a:p>
          <a:p>
            <a:r>
              <a:rPr lang="uk-UA" sz="1500" dirty="0"/>
              <a:t>26. інші документи. </a:t>
            </a:r>
            <a:endParaRPr lang="ru-RU" sz="1500" dirty="0"/>
          </a:p>
          <a:p>
            <a:endParaRPr lang="ru-RU" dirty="0"/>
          </a:p>
          <a:p>
            <a:pPr algn="just"/>
            <a:endParaRPr lang="uk-UA" sz="1700" dirty="0"/>
          </a:p>
          <a:p>
            <a:pPr algn="just"/>
            <a:endParaRPr lang="uk-UA" sz="1700" dirty="0"/>
          </a:p>
        </p:txBody>
      </p:sp>
    </p:spTree>
    <p:extLst>
      <p:ext uri="{BB962C8B-B14F-4D97-AF65-F5344CB8AC3E}">
        <p14:creationId xmlns:p14="http://schemas.microsoft.com/office/powerpoint/2010/main" val="37475366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71</a:t>
            </a:fld>
            <a:endParaRPr lang="ru-RU" dirty="0">
              <a:solidFill>
                <a:srgbClr val="007832"/>
              </a:solidFill>
            </a:endParaRPr>
          </a:p>
        </p:txBody>
      </p:sp>
      <p:sp>
        <p:nvSpPr>
          <p:cNvPr id="3" name="Прямоугольник 2"/>
          <p:cNvSpPr/>
          <p:nvPr/>
        </p:nvSpPr>
        <p:spPr>
          <a:xfrm>
            <a:off x="1714500" y="223964"/>
            <a:ext cx="9686563" cy="5447645"/>
          </a:xfrm>
          <a:prstGeom prst="rect">
            <a:avLst/>
          </a:prstGeom>
        </p:spPr>
        <p:txBody>
          <a:bodyPr wrap="square">
            <a:spAutoFit/>
          </a:bodyPr>
          <a:lstStyle/>
          <a:p>
            <a:pPr algn="ctr"/>
            <a:r>
              <a:rPr lang="uk-UA" sz="2000" b="1" dirty="0">
                <a:solidFill>
                  <a:srgbClr val="FF0000"/>
                </a:solidFill>
              </a:rPr>
              <a:t>ДОКУМЕНТИ СГ</a:t>
            </a:r>
          </a:p>
          <a:p>
            <a:pPr algn="ctr"/>
            <a:r>
              <a:rPr lang="uk-UA" sz="2000" b="1" dirty="0">
                <a:solidFill>
                  <a:srgbClr val="FF0000"/>
                </a:solidFill>
              </a:rPr>
              <a:t>(господарські операції з купівлі продажу товарів/поставки товарів)</a:t>
            </a:r>
          </a:p>
          <a:p>
            <a:pPr algn="ctr"/>
            <a:endParaRPr lang="uk-UA" sz="2000" b="1" dirty="0">
              <a:solidFill>
                <a:srgbClr val="FF0000"/>
              </a:solidFill>
            </a:endParaRPr>
          </a:p>
          <a:p>
            <a:r>
              <a:rPr lang="uk-UA" dirty="0"/>
              <a:t>1. договори та акти приймання-передачі товарів до них;</a:t>
            </a:r>
            <a:endParaRPr lang="ru-RU" dirty="0"/>
          </a:p>
          <a:p>
            <a:r>
              <a:rPr lang="uk-UA" dirty="0"/>
              <a:t>2. податкові та видаткові накладні;</a:t>
            </a:r>
            <a:endParaRPr lang="ru-RU" dirty="0"/>
          </a:p>
          <a:p>
            <a:r>
              <a:rPr lang="uk-UA" dirty="0"/>
              <a:t>3. договори, акти, видаткові накладні щодо подальшого продажу товару, або докази самостійного споживання товару;</a:t>
            </a:r>
            <a:endParaRPr lang="ru-RU" dirty="0"/>
          </a:p>
          <a:p>
            <a:r>
              <a:rPr lang="uk-UA" dirty="0"/>
              <a:t>4. докази оприбуткування, зберігання на балансі позивача та подальше списання із балансу позивачем отриманих товарів (послуг) згідно із укладеним з контрагентом договором;</a:t>
            </a:r>
            <a:endParaRPr lang="ru-RU" dirty="0"/>
          </a:p>
          <a:p>
            <a:r>
              <a:rPr lang="uk-UA" dirty="0"/>
              <a:t>5. витягів з журналу обліку виданих довіреностей на отримання товарів;</a:t>
            </a:r>
            <a:endParaRPr lang="ru-RU" dirty="0"/>
          </a:p>
          <a:p>
            <a:r>
              <a:rPr lang="uk-UA" dirty="0"/>
              <a:t>6. сертифікати якості на товар (в разі наявності);</a:t>
            </a:r>
            <a:endParaRPr lang="ru-RU" dirty="0"/>
          </a:p>
          <a:p>
            <a:r>
              <a:rPr lang="uk-UA" dirty="0"/>
              <a:t>7. </a:t>
            </a:r>
            <a:r>
              <a:rPr lang="uk-UA" u="sng" dirty="0"/>
              <a:t>наявність товарно-транспортних накладних </a:t>
            </a:r>
            <a:r>
              <a:rPr lang="uk-UA" dirty="0"/>
              <a:t>(або причини їх відсутності);</a:t>
            </a:r>
            <a:endParaRPr lang="ru-RU" dirty="0"/>
          </a:p>
          <a:p>
            <a:r>
              <a:rPr lang="uk-UA" dirty="0"/>
              <a:t>8. копії довіреностей уповноважених представників позивача, які отримували ТМЦ тощо;</a:t>
            </a:r>
            <a:endParaRPr lang="ru-RU" dirty="0"/>
          </a:p>
          <a:p>
            <a:r>
              <a:rPr lang="uk-UA" dirty="0"/>
              <a:t>9. податкові декларації за </a:t>
            </a:r>
            <a:r>
              <a:rPr lang="uk-UA" dirty="0" err="1"/>
              <a:t>перевіряємий</a:t>
            </a:r>
            <a:r>
              <a:rPr lang="uk-UA" dirty="0"/>
              <a:t> період із «</a:t>
            </a:r>
            <a:r>
              <a:rPr lang="uk-UA" dirty="0" err="1"/>
              <a:t>розшифровкою</a:t>
            </a:r>
            <a:r>
              <a:rPr lang="uk-UA" dirty="0"/>
              <a:t> податкових зобов’язань та податкового кредиту у розрізі контрагентів»;</a:t>
            </a:r>
            <a:endParaRPr lang="ru-RU" dirty="0"/>
          </a:p>
          <a:p>
            <a:r>
              <a:rPr lang="uk-UA" dirty="0"/>
              <a:t>10. реєстри отриманих та виданих податкових накладних;</a:t>
            </a:r>
            <a:endParaRPr lang="ru-RU" dirty="0"/>
          </a:p>
          <a:p>
            <a:pPr algn="ctr"/>
            <a:endParaRPr lang="uk-UA" sz="2000" b="1" dirty="0">
              <a:solidFill>
                <a:srgbClr val="FF0000"/>
              </a:solidFill>
            </a:endParaRPr>
          </a:p>
          <a:p>
            <a:pPr algn="just"/>
            <a:endParaRPr lang="uk-UA" sz="1700" dirty="0"/>
          </a:p>
          <a:p>
            <a:pPr algn="just"/>
            <a:endParaRPr lang="uk-UA" sz="1700" dirty="0"/>
          </a:p>
        </p:txBody>
      </p:sp>
    </p:spTree>
    <p:extLst>
      <p:ext uri="{BB962C8B-B14F-4D97-AF65-F5344CB8AC3E}">
        <p14:creationId xmlns:p14="http://schemas.microsoft.com/office/powerpoint/2010/main" val="3181346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72</a:t>
            </a:fld>
            <a:endParaRPr lang="ru-RU" dirty="0">
              <a:solidFill>
                <a:srgbClr val="007832"/>
              </a:solidFill>
            </a:endParaRPr>
          </a:p>
        </p:txBody>
      </p:sp>
      <p:sp>
        <p:nvSpPr>
          <p:cNvPr id="4" name="Прямоугольник 3">
            <a:extLst>
              <a:ext uri="{FF2B5EF4-FFF2-40B4-BE49-F238E27FC236}">
                <a16:creationId xmlns:a16="http://schemas.microsoft.com/office/drawing/2014/main" id="{9427C24A-79B7-B540-82F6-204269C1E53B}"/>
              </a:ext>
            </a:extLst>
          </p:cNvPr>
          <p:cNvSpPr/>
          <p:nvPr/>
        </p:nvSpPr>
        <p:spPr>
          <a:xfrm>
            <a:off x="2019300" y="134263"/>
            <a:ext cx="8813799" cy="430887"/>
          </a:xfrm>
          <a:prstGeom prst="rect">
            <a:avLst/>
          </a:prstGeom>
        </p:spPr>
        <p:txBody>
          <a:bodyPr wrap="square">
            <a:spAutoFit/>
          </a:bodyPr>
          <a:lstStyle/>
          <a:p>
            <a:r>
              <a:rPr lang="uk-UA" sz="2200" b="1" dirty="0">
                <a:solidFill>
                  <a:srgbClr val="007832"/>
                </a:solidFill>
              </a:rPr>
              <a:t>Практика Касаційного адміністративного суду у складі ВС</a:t>
            </a:r>
            <a:endParaRPr lang="ru-RU" sz="2200" dirty="0"/>
          </a:p>
        </p:txBody>
      </p:sp>
      <p:sp>
        <p:nvSpPr>
          <p:cNvPr id="5" name="TextBox 4">
            <a:extLst>
              <a:ext uri="{FF2B5EF4-FFF2-40B4-BE49-F238E27FC236}">
                <a16:creationId xmlns:a16="http://schemas.microsoft.com/office/drawing/2014/main" id="{DBB86D7E-66FB-2F44-A2F6-81375D2A8E00}"/>
              </a:ext>
            </a:extLst>
          </p:cNvPr>
          <p:cNvSpPr txBox="1"/>
          <p:nvPr/>
        </p:nvSpPr>
        <p:spPr>
          <a:xfrm>
            <a:off x="2019300" y="624840"/>
            <a:ext cx="9220200" cy="369332"/>
          </a:xfrm>
          <a:prstGeom prst="rect">
            <a:avLst/>
          </a:prstGeom>
          <a:noFill/>
        </p:spPr>
        <p:txBody>
          <a:bodyPr wrap="square" rtlCol="0">
            <a:spAutoFit/>
          </a:bodyPr>
          <a:lstStyle/>
          <a:p>
            <a:r>
              <a:rPr lang="ru-RU" b="1" u="sng" dirty="0" err="1"/>
              <a:t>Первинні</a:t>
            </a:r>
            <a:r>
              <a:rPr lang="ru-RU" b="1" u="sng" dirty="0"/>
              <a:t> </a:t>
            </a:r>
            <a:r>
              <a:rPr lang="ru-RU" b="1" u="sng" dirty="0" err="1"/>
              <a:t>докумени</a:t>
            </a:r>
            <a:r>
              <a:rPr lang="ru-RU" b="1" u="sng" dirty="0"/>
              <a:t> (</a:t>
            </a:r>
            <a:r>
              <a:rPr lang="ru-RU" b="1" u="sng" dirty="0" err="1"/>
              <a:t>помилки,відсутність</a:t>
            </a:r>
            <a:r>
              <a:rPr lang="ru-RU" b="1" u="sng" dirty="0"/>
              <a:t>)</a:t>
            </a:r>
          </a:p>
        </p:txBody>
      </p:sp>
      <p:graphicFrame>
        <p:nvGraphicFramePr>
          <p:cNvPr id="7" name="Таблица 6">
            <a:extLst>
              <a:ext uri="{FF2B5EF4-FFF2-40B4-BE49-F238E27FC236}">
                <a16:creationId xmlns:a16="http://schemas.microsoft.com/office/drawing/2014/main" id="{4044B263-5F48-C643-908E-68252977DF49}"/>
              </a:ext>
            </a:extLst>
          </p:cNvPr>
          <p:cNvGraphicFramePr>
            <a:graphicFrameLocks noGrp="1"/>
          </p:cNvGraphicFramePr>
          <p:nvPr/>
        </p:nvGraphicFramePr>
        <p:xfrm>
          <a:off x="2019300" y="1076484"/>
          <a:ext cx="8813800" cy="4398248"/>
        </p:xfrm>
        <a:graphic>
          <a:graphicData uri="http://schemas.openxmlformats.org/drawingml/2006/table">
            <a:tbl>
              <a:tblPr firstRow="1" bandRow="1">
                <a:tableStyleId>{5C22544A-7EE6-4342-B048-85BDC9FD1C3A}</a:tableStyleId>
              </a:tblPr>
              <a:tblGrid>
                <a:gridCol w="4406900">
                  <a:extLst>
                    <a:ext uri="{9D8B030D-6E8A-4147-A177-3AD203B41FA5}">
                      <a16:colId xmlns:a16="http://schemas.microsoft.com/office/drawing/2014/main" val="3280293943"/>
                    </a:ext>
                  </a:extLst>
                </a:gridCol>
                <a:gridCol w="4406900">
                  <a:extLst>
                    <a:ext uri="{9D8B030D-6E8A-4147-A177-3AD203B41FA5}">
                      <a16:colId xmlns:a16="http://schemas.microsoft.com/office/drawing/2014/main" val="3905312839"/>
                    </a:ext>
                  </a:extLst>
                </a:gridCol>
              </a:tblGrid>
              <a:tr h="374888">
                <a:tc>
                  <a:txBody>
                    <a:bodyPr/>
                    <a:lstStyle/>
                    <a:p>
                      <a:r>
                        <a:rPr lang="ru-RU" dirty="0">
                          <a:solidFill>
                            <a:schemeClr val="tx1"/>
                          </a:solidFill>
                        </a:rPr>
                        <a:t>Номер та дата </a:t>
                      </a:r>
                      <a:r>
                        <a:rPr lang="ru-RU" dirty="0" err="1">
                          <a:solidFill>
                            <a:schemeClr val="tx1"/>
                          </a:solidFill>
                        </a:rPr>
                        <a:t>рішення</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err="1">
                          <a:solidFill>
                            <a:schemeClr val="tx1"/>
                          </a:solidFill>
                        </a:rPr>
                        <a:t>Позиція</a:t>
                      </a:r>
                      <a:r>
                        <a:rPr lang="ru-RU" dirty="0">
                          <a:solidFill>
                            <a:schemeClr val="tx1"/>
                          </a:solidFill>
                        </a:rPr>
                        <a:t> суду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7314905"/>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07.03.2018 по </a:t>
                      </a:r>
                      <a:r>
                        <a:rPr lang="ru-RU" dirty="0" err="1"/>
                        <a:t>справі</a:t>
                      </a:r>
                      <a:r>
                        <a:rPr lang="ru-RU" dirty="0"/>
                        <a:t> </a:t>
                      </a:r>
                      <a:r>
                        <a:rPr lang="ru-RU" sz="1800" b="0" i="0" kern="1200" dirty="0">
                          <a:solidFill>
                            <a:schemeClr val="dk1"/>
                          </a:solidFill>
                          <a:effectLst/>
                          <a:latin typeface="+mn-lt"/>
                          <a:ea typeface="+mn-ea"/>
                          <a:cs typeface="+mn-cs"/>
                        </a:rPr>
                        <a:t>820/7065/16</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i="0" kern="1200" dirty="0">
                          <a:solidFill>
                            <a:srgbClr val="FF0000"/>
                          </a:solidFill>
                          <a:effectLst/>
                          <a:latin typeface="+mn-lt"/>
                          <a:ea typeface="+mn-ea"/>
                          <a:cs typeface="+mn-cs"/>
                        </a:rPr>
                        <a:t>З приводу </a:t>
                      </a:r>
                      <a:r>
                        <a:rPr lang="ru-RU" sz="1400" b="1" i="0" kern="1200" dirty="0" err="1">
                          <a:solidFill>
                            <a:srgbClr val="FF0000"/>
                          </a:solidFill>
                          <a:effectLst/>
                          <a:latin typeface="+mn-lt"/>
                          <a:ea typeface="+mn-ea"/>
                          <a:cs typeface="+mn-cs"/>
                        </a:rPr>
                        <a:t>незаповнення</a:t>
                      </a:r>
                      <a:r>
                        <a:rPr lang="ru-RU" sz="1400" b="1" i="0" kern="1200" dirty="0">
                          <a:solidFill>
                            <a:srgbClr val="FF0000"/>
                          </a:solidFill>
                          <a:effectLst/>
                          <a:latin typeface="+mn-lt"/>
                          <a:ea typeface="+mn-ea"/>
                          <a:cs typeface="+mn-cs"/>
                        </a:rPr>
                        <a:t> у товарно-</a:t>
                      </a:r>
                      <a:r>
                        <a:rPr lang="ru-RU" sz="1400" b="1" i="0" kern="1200" dirty="0" err="1">
                          <a:solidFill>
                            <a:srgbClr val="FF0000"/>
                          </a:solidFill>
                          <a:effectLst/>
                          <a:latin typeface="+mn-lt"/>
                          <a:ea typeface="+mn-ea"/>
                          <a:cs typeface="+mn-cs"/>
                        </a:rPr>
                        <a:t>транспортних</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накладних</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розділу</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вантажно-розвантажувальні</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операції</a:t>
                      </a:r>
                      <a:r>
                        <a:rPr lang="ru-RU" sz="1400" b="1" i="0" kern="1200" dirty="0">
                          <a:solidFill>
                            <a:srgbClr val="FF0000"/>
                          </a:solidFill>
                          <a:effectLst/>
                          <a:latin typeface="+mn-lt"/>
                          <a:ea typeface="+mn-ea"/>
                          <a:cs typeface="+mn-cs"/>
                        </a:rPr>
                        <a:t>», </a:t>
                      </a:r>
                      <a:r>
                        <a:rPr lang="ru-RU" sz="1400" b="0" i="0" kern="1200" dirty="0" err="1">
                          <a:solidFill>
                            <a:schemeClr val="tx1"/>
                          </a:solidFill>
                          <a:effectLst/>
                          <a:latin typeface="+mn-lt"/>
                          <a:ea typeface="+mn-ea"/>
                          <a:cs typeface="+mn-cs"/>
                        </a:rPr>
                        <a:t>слід</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зазначити</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що</a:t>
                      </a:r>
                      <a:r>
                        <a:rPr lang="ru-RU" sz="1400" b="0" i="0" kern="1200" dirty="0">
                          <a:solidFill>
                            <a:schemeClr val="tx1"/>
                          </a:solidFill>
                          <a:effectLst/>
                          <a:latin typeface="+mn-lt"/>
                          <a:ea typeface="+mn-ea"/>
                          <a:cs typeface="+mn-cs"/>
                        </a:rPr>
                        <a:t> </a:t>
                      </a:r>
                      <a:r>
                        <a:rPr lang="ru-RU" sz="1400" b="1" i="0" kern="1200" dirty="0">
                          <a:solidFill>
                            <a:srgbClr val="FF0000"/>
                          </a:solidFill>
                          <a:effectLst/>
                          <a:latin typeface="+mn-lt"/>
                          <a:ea typeface="+mn-ea"/>
                          <a:cs typeface="+mn-cs"/>
                        </a:rPr>
                        <a:t>сама собою </a:t>
                      </a:r>
                      <a:r>
                        <a:rPr lang="ru-RU" sz="1400" b="1" i="0" kern="1200" dirty="0" err="1">
                          <a:solidFill>
                            <a:srgbClr val="FF0000"/>
                          </a:solidFill>
                          <a:effectLst/>
                          <a:latin typeface="+mn-lt"/>
                          <a:ea typeface="+mn-ea"/>
                          <a:cs typeface="+mn-cs"/>
                        </a:rPr>
                        <a:t>наявність</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або</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відсутність</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окремих</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документів</a:t>
                      </a:r>
                      <a:r>
                        <a:rPr lang="ru-RU" sz="1400" b="1" i="0" kern="1200" dirty="0">
                          <a:solidFill>
                            <a:srgbClr val="FF0000"/>
                          </a:solidFill>
                          <a:effectLst/>
                          <a:latin typeface="+mn-lt"/>
                          <a:ea typeface="+mn-ea"/>
                          <a:cs typeface="+mn-cs"/>
                        </a:rPr>
                        <a:t>, а так само </a:t>
                      </a:r>
                      <a:r>
                        <a:rPr lang="ru-RU" sz="1400" b="1" i="0" kern="1200" dirty="0" err="1">
                          <a:solidFill>
                            <a:srgbClr val="FF0000"/>
                          </a:solidFill>
                          <a:effectLst/>
                          <a:latin typeface="+mn-lt"/>
                          <a:ea typeface="+mn-ea"/>
                          <a:cs typeface="+mn-cs"/>
                        </a:rPr>
                        <a:t>помилки</a:t>
                      </a:r>
                      <a:r>
                        <a:rPr lang="ru-RU" sz="1400" b="1" i="0" kern="1200" dirty="0">
                          <a:solidFill>
                            <a:srgbClr val="FF0000"/>
                          </a:solidFill>
                          <a:effectLst/>
                          <a:latin typeface="+mn-lt"/>
                          <a:ea typeface="+mn-ea"/>
                          <a:cs typeface="+mn-cs"/>
                        </a:rPr>
                        <a:t> у </a:t>
                      </a:r>
                      <a:r>
                        <a:rPr lang="ru-RU" sz="1400" b="1" i="0" kern="1200" dirty="0" err="1">
                          <a:solidFill>
                            <a:srgbClr val="FF0000"/>
                          </a:solidFill>
                          <a:effectLst/>
                          <a:latin typeface="+mn-lt"/>
                          <a:ea typeface="+mn-ea"/>
                          <a:cs typeface="+mn-cs"/>
                        </a:rPr>
                        <a:t>їх</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оформленні</a:t>
                      </a:r>
                      <a:r>
                        <a:rPr lang="ru-RU" sz="1400" b="1" i="0" kern="1200" dirty="0">
                          <a:solidFill>
                            <a:srgbClr val="FF0000"/>
                          </a:solidFill>
                          <a:effectLst/>
                          <a:latin typeface="+mn-lt"/>
                          <a:ea typeface="+mn-ea"/>
                          <a:cs typeface="+mn-cs"/>
                        </a:rPr>
                        <a:t> не </a:t>
                      </a:r>
                      <a:r>
                        <a:rPr lang="ru-RU" sz="1400" b="1" i="0" kern="1200" dirty="0" err="1">
                          <a:solidFill>
                            <a:srgbClr val="FF0000"/>
                          </a:solidFill>
                          <a:effectLst/>
                          <a:latin typeface="+mn-lt"/>
                          <a:ea typeface="+mn-ea"/>
                          <a:cs typeface="+mn-cs"/>
                        </a:rPr>
                        <a:t>є</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самостійною</a:t>
                      </a:r>
                      <a:r>
                        <a:rPr lang="ru-RU" sz="1400" b="1" i="0" kern="1200" dirty="0">
                          <a:solidFill>
                            <a:srgbClr val="FF0000"/>
                          </a:solidFill>
                          <a:effectLst/>
                          <a:latin typeface="+mn-lt"/>
                          <a:ea typeface="+mn-ea"/>
                          <a:cs typeface="+mn-cs"/>
                        </a:rPr>
                        <a:t> та </a:t>
                      </a:r>
                      <a:r>
                        <a:rPr lang="ru-RU" sz="1400" b="1" i="0" kern="1200" dirty="0" err="1">
                          <a:solidFill>
                            <a:srgbClr val="FF0000"/>
                          </a:solidFill>
                          <a:effectLst/>
                          <a:latin typeface="+mn-lt"/>
                          <a:ea typeface="+mn-ea"/>
                          <a:cs typeface="+mn-cs"/>
                        </a:rPr>
                        <a:t>достатньою</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підставою</a:t>
                      </a:r>
                      <a:r>
                        <a:rPr lang="ru-RU" sz="1400" b="1" i="0" kern="1200" dirty="0">
                          <a:solidFill>
                            <a:srgbClr val="FF0000"/>
                          </a:solidFill>
                          <a:effectLst/>
                          <a:latin typeface="+mn-lt"/>
                          <a:ea typeface="+mn-ea"/>
                          <a:cs typeface="+mn-cs"/>
                        </a:rPr>
                        <a:t> для </a:t>
                      </a:r>
                      <a:r>
                        <a:rPr lang="ru-RU" sz="1400" b="1" i="0" kern="1200" dirty="0" err="1">
                          <a:solidFill>
                            <a:srgbClr val="FF0000"/>
                          </a:solidFill>
                          <a:effectLst/>
                          <a:latin typeface="+mn-lt"/>
                          <a:ea typeface="+mn-ea"/>
                          <a:cs typeface="+mn-cs"/>
                        </a:rPr>
                        <a:t>висновків</a:t>
                      </a:r>
                      <a:r>
                        <a:rPr lang="ru-RU" sz="1400" b="1" i="0" kern="1200" dirty="0">
                          <a:solidFill>
                            <a:srgbClr val="FF0000"/>
                          </a:solidFill>
                          <a:effectLst/>
                          <a:latin typeface="+mn-lt"/>
                          <a:ea typeface="+mn-ea"/>
                          <a:cs typeface="+mn-cs"/>
                        </a:rPr>
                        <a:t> про </a:t>
                      </a:r>
                      <a:r>
                        <a:rPr lang="ru-RU" sz="1400" b="1" i="0" kern="1200" dirty="0" err="1">
                          <a:solidFill>
                            <a:srgbClr val="FF0000"/>
                          </a:solidFill>
                          <a:effectLst/>
                          <a:latin typeface="+mn-lt"/>
                          <a:ea typeface="+mn-ea"/>
                          <a:cs typeface="+mn-cs"/>
                        </a:rPr>
                        <a:t>відсутність</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господарської</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операції</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якщо</a:t>
                      </a:r>
                      <a:r>
                        <a:rPr lang="ru-RU" sz="1400" b="0" i="0" kern="1200" dirty="0">
                          <a:solidFill>
                            <a:schemeClr val="tx1"/>
                          </a:solidFill>
                          <a:effectLst/>
                          <a:latin typeface="+mn-lt"/>
                          <a:ea typeface="+mn-ea"/>
                          <a:cs typeface="+mn-cs"/>
                        </a:rPr>
                        <a:t> з </a:t>
                      </a:r>
                      <a:r>
                        <a:rPr lang="ru-RU" sz="1400" b="0" i="0" kern="1200" dirty="0" err="1">
                          <a:solidFill>
                            <a:schemeClr val="tx1"/>
                          </a:solidFill>
                          <a:effectLst/>
                          <a:latin typeface="+mn-lt"/>
                          <a:ea typeface="+mn-ea"/>
                          <a:cs typeface="+mn-cs"/>
                        </a:rPr>
                        <a:t>інших</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даних</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вбачається</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що</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фактичний</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рух</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активів</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або</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зміни</a:t>
                      </a:r>
                      <a:r>
                        <a:rPr lang="ru-RU" sz="1400" b="0" i="0" kern="1200" dirty="0">
                          <a:solidFill>
                            <a:schemeClr val="tx1"/>
                          </a:solidFill>
                          <a:effectLst/>
                          <a:latin typeface="+mn-lt"/>
                          <a:ea typeface="+mn-ea"/>
                          <a:cs typeface="+mn-cs"/>
                        </a:rPr>
                        <a:t> у </a:t>
                      </a:r>
                      <a:r>
                        <a:rPr lang="ru-RU" sz="1400" b="0" i="0" kern="1200" dirty="0" err="1">
                          <a:solidFill>
                            <a:schemeClr val="tx1"/>
                          </a:solidFill>
                          <a:effectLst/>
                          <a:latin typeface="+mn-lt"/>
                          <a:ea typeface="+mn-ea"/>
                          <a:cs typeface="+mn-cs"/>
                        </a:rPr>
                        <a:t>власному</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капіталі</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чи</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зобов'язаннях</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платника</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податків</a:t>
                      </a:r>
                      <a:r>
                        <a:rPr lang="ru-RU" sz="1400" b="0" i="0" kern="1200" dirty="0">
                          <a:solidFill>
                            <a:schemeClr val="tx1"/>
                          </a:solidFill>
                          <a:effectLst/>
                          <a:latin typeface="+mn-lt"/>
                          <a:ea typeface="+mn-ea"/>
                          <a:cs typeface="+mn-cs"/>
                        </a:rPr>
                        <a:t> у </a:t>
                      </a:r>
                      <a:r>
                        <a:rPr lang="ru-RU" sz="1400" b="0" i="0" kern="1200" dirty="0" err="1">
                          <a:solidFill>
                            <a:schemeClr val="tx1"/>
                          </a:solidFill>
                          <a:effectLst/>
                          <a:latin typeface="+mn-lt"/>
                          <a:ea typeface="+mn-ea"/>
                          <a:cs typeface="+mn-cs"/>
                        </a:rPr>
                        <a:t>зв'язку</a:t>
                      </a:r>
                      <a:r>
                        <a:rPr lang="ru-RU" sz="1400" b="0" i="0" kern="1200" dirty="0">
                          <a:solidFill>
                            <a:schemeClr val="tx1"/>
                          </a:solidFill>
                          <a:effectLst/>
                          <a:latin typeface="+mn-lt"/>
                          <a:ea typeface="+mn-ea"/>
                          <a:cs typeface="+mn-cs"/>
                        </a:rPr>
                        <a:t> з </a:t>
                      </a:r>
                      <a:r>
                        <a:rPr lang="ru-RU" sz="1400" b="0" i="0" kern="1200" dirty="0" err="1">
                          <a:solidFill>
                            <a:schemeClr val="tx1"/>
                          </a:solidFill>
                          <a:effectLst/>
                          <a:latin typeface="+mn-lt"/>
                          <a:ea typeface="+mn-ea"/>
                          <a:cs typeface="+mn-cs"/>
                        </a:rPr>
                        <a:t>його</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господарською</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діяльністю</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мали</a:t>
                      </a:r>
                      <a:r>
                        <a:rPr lang="ru-RU" sz="1400" b="0" i="0" kern="1200" dirty="0">
                          <a:solidFill>
                            <a:schemeClr val="tx1"/>
                          </a:solidFill>
                          <a:effectLst/>
                          <a:latin typeface="+mn-lt"/>
                          <a:ea typeface="+mn-ea"/>
                          <a:cs typeface="+mn-cs"/>
                        </a:rPr>
                        <a:t> </a:t>
                      </a:r>
                      <a:r>
                        <a:rPr lang="ru-RU" sz="1400" b="0" i="0" kern="1200" dirty="0" err="1">
                          <a:solidFill>
                            <a:schemeClr val="tx1"/>
                          </a:solidFill>
                          <a:effectLst/>
                          <a:latin typeface="+mn-lt"/>
                          <a:ea typeface="+mn-ea"/>
                          <a:cs typeface="+mn-cs"/>
                        </a:rPr>
                        <a:t>місце</a:t>
                      </a:r>
                      <a:r>
                        <a:rPr lang="ru-RU" sz="1400" b="0" i="0" kern="1200" dirty="0">
                          <a:solidFill>
                            <a:schemeClr val="tx1"/>
                          </a:solidFill>
                          <a:effectLst/>
                          <a:latin typeface="+mn-lt"/>
                          <a:ea typeface="+mn-ea"/>
                          <a:cs typeface="+mn-cs"/>
                        </a:rPr>
                        <a:t>.</a:t>
                      </a:r>
                      <a:endParaRPr lang="ru-RU"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0930122"/>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21.02.2018 по </a:t>
                      </a:r>
                      <a:r>
                        <a:rPr lang="ru-RU" dirty="0" err="1"/>
                        <a:t>справі</a:t>
                      </a:r>
                      <a:r>
                        <a:rPr lang="ru-RU" dirty="0"/>
                        <a:t> </a:t>
                      </a:r>
                      <a:r>
                        <a:rPr lang="ru-RU" sz="1800" b="0" i="0" kern="1200" dirty="0">
                          <a:solidFill>
                            <a:schemeClr val="dk1"/>
                          </a:solidFill>
                          <a:effectLst/>
                          <a:latin typeface="+mn-lt"/>
                          <a:ea typeface="+mn-ea"/>
                          <a:cs typeface="+mn-cs"/>
                        </a:rPr>
                        <a:t>804/7470/16</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0" dirty="0" err="1">
                          <a:solidFill>
                            <a:schemeClr val="tx1"/>
                          </a:solidFill>
                        </a:rPr>
                        <a:t>Відсутність</a:t>
                      </a:r>
                      <a:r>
                        <a:rPr lang="ru-RU" sz="1400" b="0" dirty="0">
                          <a:solidFill>
                            <a:schemeClr val="tx1"/>
                          </a:solidFill>
                        </a:rPr>
                        <a:t> </a:t>
                      </a:r>
                      <a:r>
                        <a:rPr lang="ru-RU" sz="1400" b="0" dirty="0" err="1">
                          <a:solidFill>
                            <a:schemeClr val="tx1"/>
                          </a:solidFill>
                        </a:rPr>
                        <a:t>нарядів-допусків</a:t>
                      </a:r>
                      <a:r>
                        <a:rPr lang="ru-RU" sz="1400" b="0" dirty="0">
                          <a:solidFill>
                            <a:schemeClr val="tx1"/>
                          </a:solidFill>
                        </a:rPr>
                        <a:t> на </a:t>
                      </a:r>
                      <a:r>
                        <a:rPr lang="ru-RU" sz="1400" b="0" dirty="0" err="1">
                          <a:solidFill>
                            <a:schemeClr val="tx1"/>
                          </a:solidFill>
                        </a:rPr>
                        <a:t>працівників</a:t>
                      </a:r>
                      <a:r>
                        <a:rPr lang="ru-RU" sz="1400" b="0" dirty="0">
                          <a:solidFill>
                            <a:schemeClr val="tx1"/>
                          </a:solidFill>
                        </a:rPr>
                        <a:t>, а </a:t>
                      </a:r>
                      <a:r>
                        <a:rPr lang="ru-RU" sz="1400" b="0" dirty="0" err="1">
                          <a:solidFill>
                            <a:schemeClr val="tx1"/>
                          </a:solidFill>
                        </a:rPr>
                        <a:t>також</a:t>
                      </a:r>
                      <a:r>
                        <a:rPr lang="ru-RU" sz="1400" b="0" dirty="0">
                          <a:solidFill>
                            <a:schemeClr val="tx1"/>
                          </a:solidFill>
                        </a:rPr>
                        <a:t> </a:t>
                      </a:r>
                      <a:r>
                        <a:rPr lang="ru-RU" sz="1400" b="0" dirty="0" err="1">
                          <a:solidFill>
                            <a:schemeClr val="tx1"/>
                          </a:solidFill>
                        </a:rPr>
                        <a:t>документів</a:t>
                      </a:r>
                      <a:r>
                        <a:rPr lang="ru-RU" sz="1400" b="0" dirty="0">
                          <a:solidFill>
                            <a:schemeClr val="tx1"/>
                          </a:solidFill>
                        </a:rPr>
                        <a:t> на </a:t>
                      </a:r>
                      <a:r>
                        <a:rPr lang="ru-RU" sz="1400" b="0" dirty="0" err="1">
                          <a:solidFill>
                            <a:schemeClr val="tx1"/>
                          </a:solidFill>
                        </a:rPr>
                        <a:t>підтвердження</a:t>
                      </a:r>
                      <a:r>
                        <a:rPr lang="ru-RU" sz="1400" b="0" dirty="0">
                          <a:solidFill>
                            <a:schemeClr val="tx1"/>
                          </a:solidFill>
                        </a:rPr>
                        <a:t> </a:t>
                      </a:r>
                      <a:r>
                        <a:rPr lang="ru-RU" sz="1400" b="0" dirty="0" err="1">
                          <a:solidFill>
                            <a:schemeClr val="tx1"/>
                          </a:solidFill>
                        </a:rPr>
                        <a:t>перевезення</a:t>
                      </a:r>
                      <a:r>
                        <a:rPr lang="ru-RU" sz="1400" b="0" dirty="0">
                          <a:solidFill>
                            <a:schemeClr val="tx1"/>
                          </a:solidFill>
                        </a:rPr>
                        <a:t> та </a:t>
                      </a:r>
                      <a:r>
                        <a:rPr lang="ru-RU" sz="1400" b="0" dirty="0" err="1">
                          <a:solidFill>
                            <a:schemeClr val="tx1"/>
                          </a:solidFill>
                        </a:rPr>
                        <a:t>розміщення</a:t>
                      </a:r>
                      <a:r>
                        <a:rPr lang="ru-RU" sz="1400" b="0" dirty="0">
                          <a:solidFill>
                            <a:schemeClr val="tx1"/>
                          </a:solidFill>
                        </a:rPr>
                        <a:t> для </a:t>
                      </a:r>
                      <a:r>
                        <a:rPr lang="ru-RU" sz="1400" b="0" dirty="0" err="1">
                          <a:solidFill>
                            <a:schemeClr val="tx1"/>
                          </a:solidFill>
                        </a:rPr>
                        <a:t>проживання</a:t>
                      </a:r>
                      <a:r>
                        <a:rPr lang="ru-RU" sz="1400" b="0" dirty="0">
                          <a:solidFill>
                            <a:schemeClr val="tx1"/>
                          </a:solidFill>
                        </a:rPr>
                        <a:t> </a:t>
                      </a:r>
                      <a:r>
                        <a:rPr lang="ru-RU" sz="1400" b="0" dirty="0" err="1">
                          <a:solidFill>
                            <a:schemeClr val="tx1"/>
                          </a:solidFill>
                        </a:rPr>
                        <a:t>фахівців</a:t>
                      </a:r>
                      <a:r>
                        <a:rPr lang="ru-RU" sz="1400" b="0" dirty="0">
                          <a:solidFill>
                            <a:schemeClr val="tx1"/>
                          </a:solidFill>
                        </a:rPr>
                        <a:t>, </a:t>
                      </a:r>
                      <a:r>
                        <a:rPr lang="ru-RU" sz="1400" b="0" dirty="0" err="1">
                          <a:solidFill>
                            <a:schemeClr val="tx1"/>
                          </a:solidFill>
                        </a:rPr>
                        <a:t>які</a:t>
                      </a:r>
                      <a:r>
                        <a:rPr lang="ru-RU" sz="1400" b="0" dirty="0">
                          <a:solidFill>
                            <a:schemeClr val="tx1"/>
                          </a:solidFill>
                        </a:rPr>
                        <a:t> проводили </a:t>
                      </a:r>
                      <a:r>
                        <a:rPr lang="ru-RU" sz="1400" b="0" dirty="0" err="1">
                          <a:solidFill>
                            <a:schemeClr val="tx1"/>
                          </a:solidFill>
                        </a:rPr>
                        <a:t>роботи</a:t>
                      </a:r>
                      <a:r>
                        <a:rPr lang="ru-RU" sz="1400" b="0" dirty="0">
                          <a:solidFill>
                            <a:schemeClr val="tx1"/>
                          </a:solidFill>
                        </a:rPr>
                        <a:t> (надавали </a:t>
                      </a:r>
                      <a:r>
                        <a:rPr lang="ru-RU" sz="1400" b="0" dirty="0" err="1">
                          <a:solidFill>
                            <a:schemeClr val="tx1"/>
                          </a:solidFill>
                        </a:rPr>
                        <a:t>послуги</a:t>
                      </a:r>
                      <a:r>
                        <a:rPr lang="ru-RU" sz="1400" b="0" dirty="0">
                          <a:solidFill>
                            <a:schemeClr val="tx1"/>
                          </a:solidFill>
                        </a:rPr>
                        <a:t>) по </a:t>
                      </a:r>
                      <a:r>
                        <a:rPr lang="ru-RU" sz="1400" b="0" dirty="0" err="1">
                          <a:solidFill>
                            <a:schemeClr val="tx1"/>
                          </a:solidFill>
                        </a:rPr>
                        <a:t>ущільненню</a:t>
                      </a:r>
                      <a:r>
                        <a:rPr lang="ru-RU" sz="1400" b="0" dirty="0">
                          <a:solidFill>
                            <a:schemeClr val="tx1"/>
                          </a:solidFill>
                        </a:rPr>
                        <a:t> та </a:t>
                      </a:r>
                      <a:r>
                        <a:rPr lang="ru-RU" sz="1400" b="0" dirty="0" err="1">
                          <a:solidFill>
                            <a:schemeClr val="tx1"/>
                          </a:solidFill>
                        </a:rPr>
                        <a:t>сортування</a:t>
                      </a:r>
                      <a:r>
                        <a:rPr lang="ru-RU" sz="1400" b="0" dirty="0">
                          <a:solidFill>
                            <a:schemeClr val="tx1"/>
                          </a:solidFill>
                        </a:rPr>
                        <a:t> </a:t>
                      </a:r>
                      <a:r>
                        <a:rPr lang="ru-RU" sz="1400" b="0" dirty="0" err="1">
                          <a:solidFill>
                            <a:schemeClr val="tx1"/>
                          </a:solidFill>
                        </a:rPr>
                        <a:t>побутових</a:t>
                      </a:r>
                      <a:r>
                        <a:rPr lang="ru-RU" sz="1400" b="0" dirty="0">
                          <a:solidFill>
                            <a:schemeClr val="tx1"/>
                          </a:solidFill>
                        </a:rPr>
                        <a:t> </a:t>
                      </a:r>
                      <a:r>
                        <a:rPr lang="ru-RU" sz="1400" b="0" dirty="0" err="1">
                          <a:solidFill>
                            <a:schemeClr val="tx1"/>
                          </a:solidFill>
                        </a:rPr>
                        <a:t>відходів</a:t>
                      </a:r>
                      <a:r>
                        <a:rPr lang="ru-RU" sz="1400" b="0" dirty="0">
                          <a:solidFill>
                            <a:schemeClr val="tx1"/>
                          </a:solidFill>
                        </a:rPr>
                        <a:t>, </a:t>
                      </a:r>
                      <a:r>
                        <a:rPr lang="ru-RU" sz="1400" b="1" dirty="0" err="1">
                          <a:solidFill>
                            <a:srgbClr val="FF0000"/>
                          </a:solidFill>
                        </a:rPr>
                        <a:t>правомірно</a:t>
                      </a:r>
                      <a:r>
                        <a:rPr lang="ru-RU" sz="1400" b="1" dirty="0">
                          <a:solidFill>
                            <a:srgbClr val="FF0000"/>
                          </a:solidFill>
                        </a:rPr>
                        <a:t> не </a:t>
                      </a:r>
                      <a:r>
                        <a:rPr lang="ru-RU" sz="1400" b="1" dirty="0" err="1">
                          <a:solidFill>
                            <a:srgbClr val="FF0000"/>
                          </a:solidFill>
                        </a:rPr>
                        <a:t>прийнято</a:t>
                      </a:r>
                      <a:r>
                        <a:rPr lang="ru-RU" sz="1400" b="1" dirty="0">
                          <a:solidFill>
                            <a:srgbClr val="FF0000"/>
                          </a:solidFill>
                        </a:rPr>
                        <a:t> судами до </a:t>
                      </a:r>
                      <a:r>
                        <a:rPr lang="ru-RU" sz="1400" b="1" dirty="0" err="1">
                          <a:solidFill>
                            <a:srgbClr val="FF0000"/>
                          </a:solidFill>
                        </a:rPr>
                        <a:t>уваги</a:t>
                      </a:r>
                      <a:r>
                        <a:rPr lang="ru-RU" sz="1400" b="1" dirty="0">
                          <a:solidFill>
                            <a:srgbClr val="FF0000"/>
                          </a:solidFill>
                        </a:rPr>
                        <a:t>, </a:t>
                      </a:r>
                      <a:r>
                        <a:rPr lang="ru-RU" sz="1400" b="1" dirty="0" err="1">
                          <a:solidFill>
                            <a:srgbClr val="FF0000"/>
                          </a:solidFill>
                        </a:rPr>
                        <a:t>оскільки</a:t>
                      </a:r>
                      <a:r>
                        <a:rPr lang="ru-RU" sz="1400" b="1" dirty="0">
                          <a:solidFill>
                            <a:srgbClr val="FF0000"/>
                          </a:solidFill>
                        </a:rPr>
                        <a:t> </a:t>
                      </a:r>
                      <a:r>
                        <a:rPr lang="ru-RU" sz="1400" b="1" dirty="0" err="1">
                          <a:solidFill>
                            <a:srgbClr val="FF0000"/>
                          </a:solidFill>
                        </a:rPr>
                        <a:t>такі</a:t>
                      </a:r>
                      <a:r>
                        <a:rPr lang="ru-RU" sz="1400" b="1" dirty="0">
                          <a:solidFill>
                            <a:srgbClr val="FF0000"/>
                          </a:solidFill>
                        </a:rPr>
                        <a:t> </a:t>
                      </a:r>
                      <a:r>
                        <a:rPr lang="ru-RU" sz="1400" b="1" dirty="0" err="1">
                          <a:solidFill>
                            <a:srgbClr val="FF0000"/>
                          </a:solidFill>
                        </a:rPr>
                        <a:t>документи</a:t>
                      </a:r>
                      <a:r>
                        <a:rPr lang="ru-RU" sz="1400" b="1" dirty="0">
                          <a:solidFill>
                            <a:srgbClr val="FF0000"/>
                          </a:solidFill>
                        </a:rPr>
                        <a:t> не </a:t>
                      </a:r>
                      <a:r>
                        <a:rPr lang="ru-RU" sz="1400" b="1" dirty="0" err="1">
                          <a:solidFill>
                            <a:srgbClr val="FF0000"/>
                          </a:solidFill>
                        </a:rPr>
                        <a:t>є</a:t>
                      </a:r>
                      <a:r>
                        <a:rPr lang="ru-RU" sz="1400" b="1" dirty="0">
                          <a:solidFill>
                            <a:srgbClr val="FF0000"/>
                          </a:solidFill>
                        </a:rPr>
                        <a:t> </a:t>
                      </a:r>
                      <a:r>
                        <a:rPr lang="ru-RU" sz="1400" b="1" dirty="0" err="1">
                          <a:solidFill>
                            <a:srgbClr val="FF0000"/>
                          </a:solidFill>
                        </a:rPr>
                        <a:t>первинними</a:t>
                      </a:r>
                      <a:r>
                        <a:rPr lang="ru-RU" sz="1400" b="1" dirty="0">
                          <a:solidFill>
                            <a:srgbClr val="FF0000"/>
                          </a:solidFill>
                        </a:rPr>
                        <a:t> та </a:t>
                      </a:r>
                      <a:r>
                        <a:rPr lang="ru-RU" sz="1400" b="1" dirty="0" err="1">
                          <a:solidFill>
                            <a:srgbClr val="FF0000"/>
                          </a:solidFill>
                        </a:rPr>
                        <a:t>їх</a:t>
                      </a:r>
                      <a:r>
                        <a:rPr lang="ru-RU" sz="1400" b="1" dirty="0">
                          <a:solidFill>
                            <a:srgbClr val="FF0000"/>
                          </a:solidFill>
                        </a:rPr>
                        <a:t> </a:t>
                      </a:r>
                      <a:r>
                        <a:rPr lang="ru-RU" sz="1400" b="1" dirty="0" err="1">
                          <a:solidFill>
                            <a:srgbClr val="FF0000"/>
                          </a:solidFill>
                        </a:rPr>
                        <a:t>відсутність</a:t>
                      </a:r>
                      <a:r>
                        <a:rPr lang="ru-RU" sz="1400" b="1" dirty="0">
                          <a:solidFill>
                            <a:srgbClr val="FF0000"/>
                          </a:solidFill>
                        </a:rPr>
                        <a:t> не </a:t>
                      </a:r>
                      <a:r>
                        <a:rPr lang="ru-RU" sz="1400" b="1" dirty="0" err="1">
                          <a:solidFill>
                            <a:srgbClr val="FF0000"/>
                          </a:solidFill>
                        </a:rPr>
                        <a:t>свідчить</a:t>
                      </a:r>
                      <a:r>
                        <a:rPr lang="ru-RU" sz="1400" b="1" dirty="0">
                          <a:solidFill>
                            <a:srgbClr val="FF0000"/>
                          </a:solidFill>
                        </a:rPr>
                        <a:t> про </a:t>
                      </a:r>
                      <a:r>
                        <a:rPr lang="ru-RU" sz="1400" b="1" dirty="0" err="1">
                          <a:solidFill>
                            <a:srgbClr val="FF0000"/>
                          </a:solidFill>
                        </a:rPr>
                        <a:t>нереальність</a:t>
                      </a:r>
                      <a:r>
                        <a:rPr lang="ru-RU" sz="1400" b="1" dirty="0">
                          <a:solidFill>
                            <a:srgbClr val="FF0000"/>
                          </a:solidFill>
                        </a:rPr>
                        <a:t> </a:t>
                      </a:r>
                      <a:r>
                        <a:rPr lang="ru-RU" sz="1400" b="1" dirty="0" err="1">
                          <a:solidFill>
                            <a:srgbClr val="FF0000"/>
                          </a:solidFill>
                        </a:rPr>
                        <a:t>господарських</a:t>
                      </a:r>
                      <a:r>
                        <a:rPr lang="ru-RU" sz="1400" b="1" dirty="0">
                          <a:solidFill>
                            <a:srgbClr val="FF0000"/>
                          </a:solidFill>
                        </a:rPr>
                        <a:t> </a:t>
                      </a:r>
                      <a:r>
                        <a:rPr lang="ru-RU" sz="1400" b="1" dirty="0" err="1">
                          <a:solidFill>
                            <a:srgbClr val="FF0000"/>
                          </a:solidFill>
                        </a:rPr>
                        <a:t>операцій</a:t>
                      </a:r>
                      <a:r>
                        <a:rPr lang="ru-RU" sz="1400" b="1" dirty="0">
                          <a:solidFill>
                            <a:srgbClr val="FF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8883933"/>
                  </a:ext>
                </a:extLst>
              </a:tr>
            </a:tbl>
          </a:graphicData>
        </a:graphic>
      </p:graphicFrame>
    </p:spTree>
    <p:extLst>
      <p:ext uri="{BB962C8B-B14F-4D97-AF65-F5344CB8AC3E}">
        <p14:creationId xmlns:p14="http://schemas.microsoft.com/office/powerpoint/2010/main" val="12333351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73</a:t>
            </a:fld>
            <a:endParaRPr lang="ru-RU" dirty="0">
              <a:solidFill>
                <a:srgbClr val="007832"/>
              </a:solidFill>
            </a:endParaRPr>
          </a:p>
        </p:txBody>
      </p:sp>
      <p:sp>
        <p:nvSpPr>
          <p:cNvPr id="3" name="Прямоугольник 2"/>
          <p:cNvSpPr/>
          <p:nvPr/>
        </p:nvSpPr>
        <p:spPr>
          <a:xfrm>
            <a:off x="1714500" y="223964"/>
            <a:ext cx="9686563" cy="5709255"/>
          </a:xfrm>
          <a:prstGeom prst="rect">
            <a:avLst/>
          </a:prstGeom>
        </p:spPr>
        <p:txBody>
          <a:bodyPr wrap="square">
            <a:spAutoFit/>
          </a:bodyPr>
          <a:lstStyle/>
          <a:p>
            <a:pPr algn="ctr"/>
            <a:r>
              <a:rPr lang="uk-UA" sz="2000" b="1" dirty="0">
                <a:solidFill>
                  <a:srgbClr val="FF0000"/>
                </a:solidFill>
              </a:rPr>
              <a:t>ДОКУМЕНТИ СГ</a:t>
            </a:r>
          </a:p>
          <a:p>
            <a:pPr algn="ctr"/>
            <a:r>
              <a:rPr lang="uk-UA" sz="2000" b="1" dirty="0">
                <a:solidFill>
                  <a:srgbClr val="FF0000"/>
                </a:solidFill>
              </a:rPr>
              <a:t>(господарські операції з купівлі продажу товарів/поставки товарів)</a:t>
            </a:r>
          </a:p>
          <a:p>
            <a:pPr algn="ctr"/>
            <a:endParaRPr lang="uk-UA" sz="2000" b="1" dirty="0">
              <a:solidFill>
                <a:srgbClr val="FF0000"/>
              </a:solidFill>
            </a:endParaRPr>
          </a:p>
          <a:p>
            <a:r>
              <a:rPr lang="uk-UA" dirty="0"/>
              <a:t>11. засвідчені належним чином виписки з банківського рахунку про рух грошових коштів;</a:t>
            </a:r>
            <a:endParaRPr lang="ru-RU" dirty="0"/>
          </a:p>
          <a:p>
            <a:r>
              <a:rPr lang="uk-UA" dirty="0"/>
              <a:t>12. </a:t>
            </a:r>
            <a:r>
              <a:rPr lang="uk-UA" dirty="0" err="1"/>
              <a:t>оборотно</a:t>
            </a:r>
            <a:r>
              <a:rPr lang="uk-UA" dirty="0"/>
              <a:t>-сальдові відомості;</a:t>
            </a:r>
            <a:endParaRPr lang="ru-RU" dirty="0"/>
          </a:p>
          <a:p>
            <a:r>
              <a:rPr lang="uk-UA" dirty="0"/>
              <a:t>13. належні докази (у вигляді письмових пояснень з доданими до них первинними, розрахунковими документами, документами бухгалтерського обліку і звітності, внутрішніми організаційно-розпорядчими документами підприємств, тощо) наявності фізичних, технічних та технологічних можливостей у позивача та його контрагентів вчинити господарську операцію;</a:t>
            </a:r>
            <a:endParaRPr lang="ru-RU" dirty="0"/>
          </a:p>
          <a:p>
            <a:r>
              <a:rPr lang="uk-UA" dirty="0"/>
              <a:t>14. наявність фізичних, технічних та технологічних можливостей (матеріально-технічної бази) (в тому числі власних/орендованих виробничих, складських і офісних приміщень, виробничого і спеціального технічного обладнання, транспортних засобів, інших основних засобів).</a:t>
            </a:r>
            <a:endParaRPr lang="ru-RU" dirty="0"/>
          </a:p>
          <a:p>
            <a:r>
              <a:rPr lang="uk-UA" dirty="0"/>
              <a:t>15. наявність трудових ресурсів, необхідних для здійснення тих чи інших дій, що становлять зміст господарської діяльності, зокрема (але не виключено): наявність кваліфікованого персоналу, основних фондів, у тому числі транспортних засобів на перевезення придбаних товарів, приміщень, складів тощо.</a:t>
            </a:r>
            <a:endParaRPr lang="ru-RU" dirty="0"/>
          </a:p>
          <a:p>
            <a:r>
              <a:rPr lang="uk-UA" dirty="0"/>
              <a:t>16. економічний розрахунок від господарської операції (ділова мета);</a:t>
            </a:r>
            <a:endParaRPr lang="ru-RU" dirty="0"/>
          </a:p>
          <a:p>
            <a:r>
              <a:rPr lang="uk-UA" dirty="0"/>
              <a:t>17. інші документи, які підтверджують реальність виконання господарських операцій за договором</a:t>
            </a:r>
            <a:r>
              <a:rPr lang="uk-UA" sz="1600" dirty="0"/>
              <a:t>.</a:t>
            </a:r>
            <a:endParaRPr lang="ru-RU" sz="1600" dirty="0"/>
          </a:p>
          <a:p>
            <a:pPr algn="just"/>
            <a:endParaRPr lang="uk-UA" sz="1700" dirty="0"/>
          </a:p>
        </p:txBody>
      </p:sp>
    </p:spTree>
    <p:extLst>
      <p:ext uri="{BB962C8B-B14F-4D97-AF65-F5344CB8AC3E}">
        <p14:creationId xmlns:p14="http://schemas.microsoft.com/office/powerpoint/2010/main" val="5953171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dirty="0">
                <a:solidFill>
                  <a:srgbClr val="00B050"/>
                </a:solidFill>
              </a:rPr>
              <a:t>Ознаки фіктивного підприємництва у актах перевірки :</a:t>
            </a:r>
            <a:endParaRPr lang="ru-RU" dirty="0">
              <a:solidFill>
                <a:srgbClr val="00B050"/>
              </a:solidFill>
            </a:endParaRPr>
          </a:p>
        </p:txBody>
      </p:sp>
      <p:sp>
        <p:nvSpPr>
          <p:cNvPr id="3" name="Объект 2"/>
          <p:cNvSpPr>
            <a:spLocks noGrp="1"/>
          </p:cNvSpPr>
          <p:nvPr>
            <p:ph idx="1"/>
          </p:nvPr>
        </p:nvSpPr>
        <p:spPr/>
        <p:txBody>
          <a:bodyPr>
            <a:normAutofit fontScale="92500" lnSpcReduction="20000"/>
          </a:bodyPr>
          <a:lstStyle/>
          <a:p>
            <a:pPr>
              <a:buFont typeface="Wingdings" panose="05000000000000000000" pitchFamily="2" charset="2"/>
              <a:buChar char="ü"/>
            </a:pPr>
            <a:r>
              <a:rPr lang="uk-UA" sz="2100" dirty="0">
                <a:solidFill>
                  <a:schemeClr val="tx1">
                    <a:lumMod val="95000"/>
                    <a:lumOff val="5000"/>
                  </a:schemeClr>
                </a:solidFill>
                <a:latin typeface="Times New Roman" panose="02020603050405020304" pitchFamily="18" charset="0"/>
                <a:cs typeface="Times New Roman" panose="02020603050405020304" pitchFamily="18" charset="0"/>
              </a:rPr>
              <a:t>Наявність протоколу допиту директора підприємства (контрагента);</a:t>
            </a:r>
          </a:p>
          <a:p>
            <a:pPr>
              <a:buFont typeface="Wingdings" panose="05000000000000000000" pitchFamily="2" charset="2"/>
              <a:buChar char="ü"/>
            </a:pPr>
            <a:r>
              <a:rPr lang="uk-UA" sz="2100" dirty="0">
                <a:solidFill>
                  <a:schemeClr val="tx1">
                    <a:lumMod val="95000"/>
                    <a:lumOff val="5000"/>
                  </a:schemeClr>
                </a:solidFill>
                <a:latin typeface="Times New Roman" panose="02020603050405020304" pitchFamily="18" charset="0"/>
                <a:cs typeface="Times New Roman" panose="02020603050405020304" pitchFamily="18" charset="0"/>
              </a:rPr>
              <a:t>Наявність </a:t>
            </a:r>
            <a:r>
              <a:rPr lang="uk-UA" sz="2100" dirty="0" err="1">
                <a:solidFill>
                  <a:schemeClr val="tx1">
                    <a:lumMod val="95000"/>
                    <a:lumOff val="5000"/>
                  </a:schemeClr>
                </a:solidFill>
                <a:latin typeface="Times New Roman" panose="02020603050405020304" pitchFamily="18" charset="0"/>
                <a:cs typeface="Times New Roman" panose="02020603050405020304" pitchFamily="18" charset="0"/>
              </a:rPr>
              <a:t>вироку</a:t>
            </a:r>
            <a:r>
              <a:rPr lang="uk-UA" sz="2100" dirty="0">
                <a:solidFill>
                  <a:schemeClr val="tx1">
                    <a:lumMod val="95000"/>
                    <a:lumOff val="5000"/>
                  </a:schemeClr>
                </a:solidFill>
                <a:latin typeface="Times New Roman" panose="02020603050405020304" pitchFamily="18" charset="0"/>
                <a:cs typeface="Times New Roman" panose="02020603050405020304" pitchFamily="18" charset="0"/>
              </a:rPr>
              <a:t> щодо посадової особи підприємства (контрагента);</a:t>
            </a:r>
          </a:p>
          <a:p>
            <a:pPr>
              <a:buFont typeface="Wingdings" panose="05000000000000000000" pitchFamily="2" charset="2"/>
              <a:buChar char="ü"/>
            </a:pPr>
            <a:r>
              <a:rPr lang="uk-UA" sz="2100" dirty="0">
                <a:solidFill>
                  <a:schemeClr val="tx1">
                    <a:lumMod val="95000"/>
                    <a:lumOff val="5000"/>
                  </a:schemeClr>
                </a:solidFill>
                <a:latin typeface="Times New Roman" panose="02020603050405020304" pitchFamily="18" charset="0"/>
                <a:cs typeface="Times New Roman" panose="02020603050405020304" pitchFamily="18" charset="0"/>
              </a:rPr>
              <a:t>Відкрито кримінальне провадження, фігурантом якого є підприємство (контрагент).</a:t>
            </a:r>
          </a:p>
          <a:p>
            <a:pPr marL="45720" indent="0" algn="ctr">
              <a:buNone/>
            </a:pPr>
            <a:r>
              <a:rPr lang="uk-UA" b="1" dirty="0">
                <a:solidFill>
                  <a:srgbClr val="FF0000"/>
                </a:solidFill>
                <a:latin typeface="Times New Roman" panose="02020603050405020304" pitchFamily="18" charset="0"/>
                <a:cs typeface="Times New Roman" panose="02020603050405020304" pitchFamily="18" charset="0"/>
              </a:rPr>
              <a:t>ПРОТЕ!</a:t>
            </a:r>
          </a:p>
          <a:p>
            <a:pPr marL="45720" indent="0" algn="just">
              <a:lnSpc>
                <a:spcPct val="120000"/>
              </a:lnSpc>
              <a:buNone/>
            </a:pPr>
            <a:r>
              <a:rPr lang="ru-RU" sz="2300" i="1" dirty="0">
                <a:solidFill>
                  <a:schemeClr val="tx1"/>
                </a:solidFill>
                <a:latin typeface="Times New Roman" panose="02020603050405020304" pitchFamily="18" charset="0"/>
                <a:cs typeface="Times New Roman" panose="02020603050405020304" pitchFamily="18" charset="0"/>
              </a:rPr>
              <a:t>«</a:t>
            </a:r>
            <a:r>
              <a:rPr lang="ru-RU" sz="2300" i="1" dirty="0" err="1">
                <a:solidFill>
                  <a:schemeClr val="tx1"/>
                </a:solidFill>
                <a:latin typeface="Times New Roman" panose="02020603050405020304" pitchFamily="18" charset="0"/>
                <a:cs typeface="Times New Roman" panose="02020603050405020304" pitchFamily="18" charset="0"/>
              </a:rPr>
              <a:t>Платник</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податків</a:t>
            </a:r>
            <a:r>
              <a:rPr lang="ru-RU" sz="2300" i="1" dirty="0">
                <a:solidFill>
                  <a:schemeClr val="tx1"/>
                </a:solidFill>
                <a:latin typeface="Times New Roman" panose="02020603050405020304" pitchFamily="18" charset="0"/>
                <a:cs typeface="Times New Roman" panose="02020603050405020304" pitchFamily="18" charset="0"/>
              </a:rPr>
              <a:t> </a:t>
            </a:r>
            <a:r>
              <a:rPr lang="ru-RU" sz="2300" b="1" i="1" dirty="0">
                <a:solidFill>
                  <a:schemeClr val="tx1"/>
                </a:solidFill>
                <a:latin typeface="Times New Roman" panose="02020603050405020304" pitchFamily="18" charset="0"/>
                <a:cs typeface="Times New Roman" panose="02020603050405020304" pitchFamily="18" charset="0"/>
              </a:rPr>
              <a:t>не </a:t>
            </a:r>
            <a:r>
              <a:rPr lang="ru-RU" sz="2300" b="1" i="1" dirty="0" err="1">
                <a:solidFill>
                  <a:schemeClr val="tx1"/>
                </a:solidFill>
                <a:latin typeface="Times New Roman" panose="02020603050405020304" pitchFamily="18" charset="0"/>
                <a:cs typeface="Times New Roman" panose="02020603050405020304" pitchFamily="18" charset="0"/>
              </a:rPr>
              <a:t>може</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зазнавати</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негативних</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наслідків</a:t>
            </a:r>
            <a:r>
              <a:rPr lang="ru-RU" sz="2300" b="1" i="1" dirty="0">
                <a:solidFill>
                  <a:schemeClr val="tx1"/>
                </a:solidFill>
                <a:latin typeface="Times New Roman" panose="02020603050405020304" pitchFamily="18" charset="0"/>
                <a:cs typeface="Times New Roman" panose="02020603050405020304" pitchFamily="18" charset="0"/>
              </a:rPr>
              <a:t> через </a:t>
            </a:r>
            <a:r>
              <a:rPr lang="ru-RU" sz="2300" b="1" i="1" dirty="0" err="1">
                <a:solidFill>
                  <a:schemeClr val="tx1"/>
                </a:solidFill>
                <a:latin typeface="Times New Roman" panose="02020603050405020304" pitchFamily="18" charset="0"/>
                <a:cs typeface="Times New Roman" panose="02020603050405020304" pitchFamily="18" charset="0"/>
              </a:rPr>
              <a:t>діяння</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осіб</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що</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перебувають</a:t>
            </a:r>
            <a:r>
              <a:rPr lang="ru-RU" sz="2300" b="1" i="1" dirty="0">
                <a:solidFill>
                  <a:schemeClr val="tx1"/>
                </a:solidFill>
                <a:latin typeface="Times New Roman" panose="02020603050405020304" pitchFamily="18" charset="0"/>
                <a:cs typeface="Times New Roman" panose="02020603050405020304" pitchFamily="18" charset="0"/>
              </a:rPr>
              <a:t> поза межами </a:t>
            </a:r>
            <a:r>
              <a:rPr lang="ru-RU" sz="2300" b="1" i="1" dirty="0" err="1">
                <a:solidFill>
                  <a:schemeClr val="tx1"/>
                </a:solidFill>
                <a:latin typeface="Times New Roman" panose="02020603050405020304" pitchFamily="18" charset="0"/>
                <a:cs typeface="Times New Roman" panose="02020603050405020304" pitchFamily="18" charset="0"/>
              </a:rPr>
              <a:t>його</a:t>
            </a:r>
            <a:r>
              <a:rPr lang="ru-RU" sz="2300" b="1" i="1" dirty="0">
                <a:solidFill>
                  <a:schemeClr val="tx1"/>
                </a:solidFill>
                <a:latin typeface="Times New Roman" panose="02020603050405020304" pitchFamily="18" charset="0"/>
                <a:cs typeface="Times New Roman" panose="02020603050405020304" pitchFamily="18" charset="0"/>
              </a:rPr>
              <a:t> </a:t>
            </a:r>
            <a:r>
              <a:rPr lang="ru-RU" sz="2300" b="1" i="1" dirty="0" err="1">
                <a:solidFill>
                  <a:schemeClr val="tx1"/>
                </a:solidFill>
                <a:latin typeface="Times New Roman" panose="02020603050405020304" pitchFamily="18" charset="0"/>
                <a:cs typeface="Times New Roman" panose="02020603050405020304" pitchFamily="18" charset="0"/>
              </a:rPr>
              <a:t>впливу</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Податкове</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законодавство</a:t>
            </a:r>
            <a:r>
              <a:rPr lang="ru-RU" sz="2300" i="1" dirty="0">
                <a:solidFill>
                  <a:schemeClr val="tx1"/>
                </a:solidFill>
                <a:latin typeface="Times New Roman" panose="02020603050405020304" pitchFamily="18" charset="0"/>
                <a:cs typeface="Times New Roman" panose="02020603050405020304" pitchFamily="18" charset="0"/>
              </a:rPr>
              <a:t> не ставить у </a:t>
            </a:r>
            <a:r>
              <a:rPr lang="ru-RU" sz="2300" i="1" dirty="0" err="1">
                <a:solidFill>
                  <a:schemeClr val="tx1"/>
                </a:solidFill>
                <a:latin typeface="Times New Roman" panose="02020603050405020304" pitchFamily="18" charset="0"/>
                <a:cs typeface="Times New Roman" panose="02020603050405020304" pitchFamily="18" charset="0"/>
              </a:rPr>
              <a:t>залежність</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податковий</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облік</a:t>
            </a:r>
            <a:r>
              <a:rPr lang="ru-RU" sz="2300" i="1" dirty="0">
                <a:solidFill>
                  <a:schemeClr val="tx1"/>
                </a:solidFill>
                <a:latin typeface="Times New Roman" panose="02020603050405020304" pitchFamily="18" charset="0"/>
                <a:cs typeface="Times New Roman" panose="02020603050405020304" pitchFamily="18" charset="0"/>
              </a:rPr>
              <a:t> (стан) </a:t>
            </a:r>
            <a:r>
              <a:rPr lang="ru-RU" sz="2300" i="1" dirty="0" err="1">
                <a:solidFill>
                  <a:schemeClr val="tx1"/>
                </a:solidFill>
                <a:latin typeface="Times New Roman" panose="02020603050405020304" pitchFamily="18" charset="0"/>
                <a:cs typeface="Times New Roman" panose="02020603050405020304" pitchFamily="18" charset="0"/>
              </a:rPr>
              <a:t>певного</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платника</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податку</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від</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інших</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осіб</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Судова</a:t>
            </a:r>
            <a:r>
              <a:rPr lang="ru-RU" sz="2300" i="1" dirty="0">
                <a:solidFill>
                  <a:schemeClr val="tx1"/>
                </a:solidFill>
                <a:latin typeface="Times New Roman" panose="02020603050405020304" pitchFamily="18" charset="0"/>
                <a:cs typeface="Times New Roman" panose="02020603050405020304" pitchFamily="18" charset="0"/>
              </a:rPr>
              <a:t> практика </a:t>
            </a:r>
            <a:r>
              <a:rPr lang="ru-RU" sz="2300" i="1" dirty="0" err="1">
                <a:solidFill>
                  <a:schemeClr val="tx1"/>
                </a:solidFill>
                <a:latin typeface="Times New Roman" panose="02020603050405020304" pitchFamily="18" charset="0"/>
                <a:cs typeface="Times New Roman" panose="02020603050405020304" pitchFamily="18" charset="0"/>
              </a:rPr>
              <a:t>вирішення</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податкових</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спорів</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також</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виходить</a:t>
            </a:r>
            <a:r>
              <a:rPr lang="ru-RU" sz="2300" i="1" dirty="0">
                <a:solidFill>
                  <a:schemeClr val="tx1"/>
                </a:solidFill>
                <a:latin typeface="Times New Roman" panose="02020603050405020304" pitchFamily="18" charset="0"/>
                <a:cs typeface="Times New Roman" panose="02020603050405020304" pitchFamily="18" charset="0"/>
              </a:rPr>
              <a:t> з </a:t>
            </a:r>
            <a:r>
              <a:rPr lang="ru-RU" sz="2300" i="1" dirty="0" err="1">
                <a:solidFill>
                  <a:schemeClr val="tx1"/>
                </a:solidFill>
                <a:latin typeface="Times New Roman" panose="02020603050405020304" pitchFamily="18" charset="0"/>
                <a:cs typeface="Times New Roman" panose="02020603050405020304" pitchFamily="18" charset="0"/>
              </a:rPr>
              <a:t>презумпції</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добросовісності</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платника</a:t>
            </a:r>
            <a:r>
              <a:rPr lang="ru-RU" sz="2300" i="1" dirty="0">
                <a:solidFill>
                  <a:schemeClr val="tx1"/>
                </a:solidFill>
                <a:latin typeface="Times New Roman" panose="02020603050405020304" pitchFamily="18" charset="0"/>
                <a:cs typeface="Times New Roman" panose="02020603050405020304" pitchFamily="18" charset="0"/>
              </a:rPr>
              <a:t>, яка </a:t>
            </a:r>
            <a:r>
              <a:rPr lang="ru-RU" sz="2300" i="1" dirty="0" err="1">
                <a:solidFill>
                  <a:schemeClr val="tx1"/>
                </a:solidFill>
                <a:latin typeface="Times New Roman" panose="02020603050405020304" pitchFamily="18" charset="0"/>
                <a:cs typeface="Times New Roman" panose="02020603050405020304" pitchFamily="18" charset="0"/>
              </a:rPr>
              <a:t>передбачає</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економічну</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виправданість</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дій</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платника</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що</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мають</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своїм</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наслідком</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отримання</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податкової</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вигоди</a:t>
            </a:r>
            <a:r>
              <a:rPr lang="ru-RU" sz="2300" i="1" dirty="0">
                <a:solidFill>
                  <a:schemeClr val="tx1"/>
                </a:solidFill>
                <a:latin typeface="Times New Roman" panose="02020603050405020304" pitchFamily="18" charset="0"/>
                <a:cs typeface="Times New Roman" panose="02020603050405020304" pitchFamily="18" charset="0"/>
              </a:rPr>
              <a:t>, та </a:t>
            </a:r>
            <a:r>
              <a:rPr lang="ru-RU" sz="2300" i="1" dirty="0" err="1">
                <a:solidFill>
                  <a:schemeClr val="tx1"/>
                </a:solidFill>
                <a:latin typeface="Times New Roman" panose="02020603050405020304" pitchFamily="18" charset="0"/>
                <a:cs typeface="Times New Roman" panose="02020603050405020304" pitchFamily="18" charset="0"/>
              </a:rPr>
              <a:t>достовірність</a:t>
            </a:r>
            <a:r>
              <a:rPr lang="ru-RU" sz="2300" i="1" dirty="0">
                <a:solidFill>
                  <a:schemeClr val="tx1"/>
                </a:solidFill>
                <a:latin typeface="Times New Roman" panose="02020603050405020304" pitchFamily="18" charset="0"/>
                <a:cs typeface="Times New Roman" panose="02020603050405020304" pitchFamily="18" charset="0"/>
              </a:rPr>
              <a:t> у </a:t>
            </a:r>
            <a:r>
              <a:rPr lang="ru-RU" sz="2300" i="1" dirty="0" err="1">
                <a:solidFill>
                  <a:schemeClr val="tx1"/>
                </a:solidFill>
                <a:latin typeface="Times New Roman" panose="02020603050405020304" pitchFamily="18" charset="0"/>
                <a:cs typeface="Times New Roman" panose="02020603050405020304" pitchFamily="18" charset="0"/>
              </a:rPr>
              <a:t>бухгалтерській</a:t>
            </a:r>
            <a:r>
              <a:rPr lang="ru-RU" sz="2300" i="1" dirty="0">
                <a:solidFill>
                  <a:schemeClr val="tx1"/>
                </a:solidFill>
                <a:latin typeface="Times New Roman" panose="02020603050405020304" pitchFamily="18" charset="0"/>
                <a:cs typeface="Times New Roman" panose="02020603050405020304" pitchFamily="18" charset="0"/>
              </a:rPr>
              <a:t> та </a:t>
            </a:r>
            <a:r>
              <a:rPr lang="ru-RU" sz="2300" i="1" dirty="0" err="1">
                <a:solidFill>
                  <a:schemeClr val="tx1"/>
                </a:solidFill>
                <a:latin typeface="Times New Roman" panose="02020603050405020304" pitchFamily="18" charset="0"/>
                <a:cs typeface="Times New Roman" panose="02020603050405020304" pitchFamily="18" charset="0"/>
              </a:rPr>
              <a:t>податковій</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звітності</a:t>
            </a:r>
            <a:r>
              <a:rPr lang="ru-RU" sz="2300" i="1" dirty="0">
                <a:solidFill>
                  <a:schemeClr val="tx1"/>
                </a:solidFill>
                <a:latin typeface="Times New Roman" panose="02020603050405020304" pitchFamily="18" charset="0"/>
                <a:cs typeface="Times New Roman" panose="02020603050405020304" pitchFamily="18" charset="0"/>
              </a:rPr>
              <a:t> </a:t>
            </a:r>
            <a:r>
              <a:rPr lang="ru-RU" sz="2300" i="1" dirty="0" err="1">
                <a:solidFill>
                  <a:schemeClr val="tx1"/>
                </a:solidFill>
                <a:latin typeface="Times New Roman" panose="02020603050405020304" pitchFamily="18" charset="0"/>
                <a:cs typeface="Times New Roman" panose="02020603050405020304" pitchFamily="18" charset="0"/>
              </a:rPr>
              <a:t>платника</a:t>
            </a:r>
            <a:r>
              <a:rPr lang="ru-RU" sz="2300" i="1" dirty="0">
                <a:solidFill>
                  <a:schemeClr val="tx1"/>
                </a:solidFill>
                <a:latin typeface="Times New Roman" panose="02020603050405020304" pitchFamily="18" charset="0"/>
                <a:cs typeface="Times New Roman" panose="02020603050405020304" pitchFamily="18" charset="0"/>
              </a:rPr>
              <a:t>». </a:t>
            </a:r>
          </a:p>
          <a:p>
            <a:pPr marL="45720" indent="0" algn="just">
              <a:lnSpc>
                <a:spcPct val="120000"/>
              </a:lnSpc>
              <a:buNone/>
            </a:pPr>
            <a:r>
              <a:rPr lang="ru-RU" sz="2300" b="1" i="1" dirty="0">
                <a:solidFill>
                  <a:schemeClr val="tx1"/>
                </a:solidFill>
                <a:latin typeface="Times New Roman" panose="02020603050405020304" pitchFamily="18" charset="0"/>
                <a:cs typeface="Times New Roman" panose="02020603050405020304" pitchFamily="18" charset="0"/>
              </a:rPr>
              <a:t>(Постанова ВС </a:t>
            </a:r>
            <a:r>
              <a:rPr lang="ru-RU" sz="2300" b="1" i="1" dirty="0" err="1">
                <a:solidFill>
                  <a:schemeClr val="tx1"/>
                </a:solidFill>
                <a:latin typeface="Times New Roman" panose="02020603050405020304" pitchFamily="18" charset="0"/>
                <a:cs typeface="Times New Roman" panose="02020603050405020304" pitchFamily="18" charset="0"/>
              </a:rPr>
              <a:t>від</a:t>
            </a:r>
            <a:r>
              <a:rPr lang="ru-RU" sz="2300" b="1" i="1" dirty="0">
                <a:solidFill>
                  <a:schemeClr val="tx1"/>
                </a:solidFill>
                <a:latin typeface="Times New Roman" panose="02020603050405020304" pitchFamily="18" charset="0"/>
                <a:cs typeface="Times New Roman" panose="02020603050405020304" pitchFamily="18" charset="0"/>
              </a:rPr>
              <a:t> 19.02.2019 у </a:t>
            </a:r>
            <a:r>
              <a:rPr lang="ru-RU" sz="2300" b="1" i="1" dirty="0" err="1">
                <a:solidFill>
                  <a:schemeClr val="tx1"/>
                </a:solidFill>
                <a:latin typeface="Times New Roman" panose="02020603050405020304" pitchFamily="18" charset="0"/>
                <a:cs typeface="Times New Roman" panose="02020603050405020304" pitchFamily="18" charset="0"/>
              </a:rPr>
              <a:t>справі</a:t>
            </a:r>
            <a:r>
              <a:rPr lang="ru-RU" sz="2300" b="1" i="1" dirty="0">
                <a:solidFill>
                  <a:schemeClr val="tx1"/>
                </a:solidFill>
                <a:latin typeface="Times New Roman" panose="02020603050405020304" pitchFamily="18" charset="0"/>
                <a:cs typeface="Times New Roman" panose="02020603050405020304" pitchFamily="18" charset="0"/>
              </a:rPr>
              <a:t> № 813/1049/16)</a:t>
            </a:r>
            <a:endParaRPr lang="ru-RU" sz="23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22524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288"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75</a:t>
            </a:fld>
            <a:endParaRPr lang="ru-RU" dirty="0">
              <a:solidFill>
                <a:srgbClr val="007832"/>
              </a:solidFill>
            </a:endParaRPr>
          </a:p>
        </p:txBody>
      </p:sp>
      <p:sp>
        <p:nvSpPr>
          <p:cNvPr id="4" name="Прямоугольник 3">
            <a:extLst>
              <a:ext uri="{FF2B5EF4-FFF2-40B4-BE49-F238E27FC236}">
                <a16:creationId xmlns:a16="http://schemas.microsoft.com/office/drawing/2014/main" id="{9427C24A-79B7-B540-82F6-204269C1E53B}"/>
              </a:ext>
            </a:extLst>
          </p:cNvPr>
          <p:cNvSpPr/>
          <p:nvPr/>
        </p:nvSpPr>
        <p:spPr>
          <a:xfrm>
            <a:off x="2019300" y="134263"/>
            <a:ext cx="8813800" cy="430887"/>
          </a:xfrm>
          <a:prstGeom prst="rect">
            <a:avLst/>
          </a:prstGeom>
        </p:spPr>
        <p:txBody>
          <a:bodyPr wrap="square">
            <a:spAutoFit/>
          </a:bodyPr>
          <a:lstStyle/>
          <a:p>
            <a:r>
              <a:rPr lang="uk-UA" sz="2200" b="1" dirty="0">
                <a:solidFill>
                  <a:srgbClr val="007832"/>
                </a:solidFill>
              </a:rPr>
              <a:t>Практика Касаційного адміністративного суду у складі ВС</a:t>
            </a:r>
            <a:endParaRPr lang="ru-RU" sz="2200" dirty="0"/>
          </a:p>
        </p:txBody>
      </p:sp>
      <p:sp>
        <p:nvSpPr>
          <p:cNvPr id="5" name="TextBox 4">
            <a:extLst>
              <a:ext uri="{FF2B5EF4-FFF2-40B4-BE49-F238E27FC236}">
                <a16:creationId xmlns:a16="http://schemas.microsoft.com/office/drawing/2014/main" id="{DBB86D7E-66FB-2F44-A2F6-81375D2A8E00}"/>
              </a:ext>
            </a:extLst>
          </p:cNvPr>
          <p:cNvSpPr txBox="1"/>
          <p:nvPr/>
        </p:nvSpPr>
        <p:spPr>
          <a:xfrm>
            <a:off x="2019300" y="554990"/>
            <a:ext cx="9220200" cy="369332"/>
          </a:xfrm>
          <a:prstGeom prst="rect">
            <a:avLst/>
          </a:prstGeom>
          <a:noFill/>
        </p:spPr>
        <p:txBody>
          <a:bodyPr wrap="square" rtlCol="0">
            <a:spAutoFit/>
          </a:bodyPr>
          <a:lstStyle/>
          <a:p>
            <a:r>
              <a:rPr lang="ru-RU" b="1" u="sng" dirty="0"/>
              <a:t>1. Протокол </a:t>
            </a:r>
            <a:r>
              <a:rPr lang="ru-RU" b="1" u="sng" dirty="0" err="1"/>
              <a:t>допиту</a:t>
            </a:r>
            <a:r>
              <a:rPr lang="ru-RU" b="1" u="sng" dirty="0"/>
              <a:t> (</a:t>
            </a:r>
            <a:r>
              <a:rPr lang="ru-RU" b="1" u="sng" dirty="0" err="1"/>
              <a:t>пояснення</a:t>
            </a:r>
            <a:r>
              <a:rPr lang="ru-RU" b="1" u="sng" dirty="0"/>
              <a:t>) директора / </a:t>
            </a:r>
            <a:r>
              <a:rPr lang="ru-RU" b="1" u="sng" dirty="0" err="1"/>
              <a:t>засновника</a:t>
            </a:r>
            <a:r>
              <a:rPr lang="ru-RU" b="1" u="sng" dirty="0"/>
              <a:t> контрагента</a:t>
            </a:r>
          </a:p>
        </p:txBody>
      </p:sp>
      <p:graphicFrame>
        <p:nvGraphicFramePr>
          <p:cNvPr id="7" name="Таблица 6">
            <a:extLst>
              <a:ext uri="{FF2B5EF4-FFF2-40B4-BE49-F238E27FC236}">
                <a16:creationId xmlns:a16="http://schemas.microsoft.com/office/drawing/2014/main" id="{4044B263-5F48-C643-908E-68252977DF49}"/>
              </a:ext>
            </a:extLst>
          </p:cNvPr>
          <p:cNvGraphicFramePr>
            <a:graphicFrameLocks noGrp="1"/>
          </p:cNvGraphicFramePr>
          <p:nvPr/>
        </p:nvGraphicFramePr>
        <p:xfrm>
          <a:off x="2019300" y="934557"/>
          <a:ext cx="8813800" cy="5038328"/>
        </p:xfrm>
        <a:graphic>
          <a:graphicData uri="http://schemas.openxmlformats.org/drawingml/2006/table">
            <a:tbl>
              <a:tblPr firstRow="1" bandRow="1">
                <a:tableStyleId>{5C22544A-7EE6-4342-B048-85BDC9FD1C3A}</a:tableStyleId>
              </a:tblPr>
              <a:tblGrid>
                <a:gridCol w="4406900">
                  <a:extLst>
                    <a:ext uri="{9D8B030D-6E8A-4147-A177-3AD203B41FA5}">
                      <a16:colId xmlns:a16="http://schemas.microsoft.com/office/drawing/2014/main" val="3280293943"/>
                    </a:ext>
                  </a:extLst>
                </a:gridCol>
                <a:gridCol w="4406900">
                  <a:extLst>
                    <a:ext uri="{9D8B030D-6E8A-4147-A177-3AD203B41FA5}">
                      <a16:colId xmlns:a16="http://schemas.microsoft.com/office/drawing/2014/main" val="3905312839"/>
                    </a:ext>
                  </a:extLst>
                </a:gridCol>
              </a:tblGrid>
              <a:tr h="374888">
                <a:tc>
                  <a:txBody>
                    <a:bodyPr/>
                    <a:lstStyle/>
                    <a:p>
                      <a:r>
                        <a:rPr lang="ru-RU" dirty="0">
                          <a:solidFill>
                            <a:schemeClr val="tx1"/>
                          </a:solidFill>
                        </a:rPr>
                        <a:t>Номер та дата </a:t>
                      </a:r>
                      <a:r>
                        <a:rPr lang="ru-RU" dirty="0" err="1">
                          <a:solidFill>
                            <a:schemeClr val="tx1"/>
                          </a:solidFill>
                        </a:rPr>
                        <a:t>рішення</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err="1">
                          <a:solidFill>
                            <a:schemeClr val="tx1"/>
                          </a:solidFill>
                        </a:rPr>
                        <a:t>Позиція</a:t>
                      </a:r>
                      <a:r>
                        <a:rPr lang="ru-RU" dirty="0">
                          <a:solidFill>
                            <a:schemeClr val="tx1"/>
                          </a:solidFill>
                        </a:rPr>
                        <a:t> суду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7314905"/>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30.01.2018 по </a:t>
                      </a:r>
                      <a:r>
                        <a:rPr lang="ru-RU" dirty="0" err="1"/>
                        <a:t>справі</a:t>
                      </a:r>
                      <a:r>
                        <a:rPr lang="ru-RU" dirty="0"/>
                        <a:t> 826/2747/13-а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0" i="0" kern="1200" dirty="0">
                          <a:solidFill>
                            <a:schemeClr val="dk1"/>
                          </a:solidFill>
                          <a:effectLst/>
                          <a:latin typeface="+mn-lt"/>
                          <a:ea typeface="+mn-ea"/>
                          <a:cs typeface="+mn-cs"/>
                        </a:rPr>
                        <a:t>Суди </a:t>
                      </a:r>
                      <a:r>
                        <a:rPr lang="ru-RU" sz="1400" b="0" i="0" kern="1200" dirty="0" err="1">
                          <a:solidFill>
                            <a:schemeClr val="dk1"/>
                          </a:solidFill>
                          <a:effectLst/>
                          <a:latin typeface="+mn-lt"/>
                          <a:ea typeface="+mn-ea"/>
                          <a:cs typeface="+mn-cs"/>
                        </a:rPr>
                        <a:t>попередніх</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інстанцій</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також</a:t>
                      </a:r>
                      <a:r>
                        <a:rPr lang="ru-RU" sz="1400" b="0" i="0" kern="1200" dirty="0">
                          <a:solidFill>
                            <a:schemeClr val="dk1"/>
                          </a:solidFill>
                          <a:effectLst/>
                          <a:latin typeface="+mn-lt"/>
                          <a:ea typeface="+mn-ea"/>
                          <a:cs typeface="+mn-cs"/>
                        </a:rPr>
                        <a:t> не </a:t>
                      </a:r>
                      <a:r>
                        <a:rPr lang="ru-RU" sz="1400" b="0" i="0" kern="1200" dirty="0" err="1">
                          <a:solidFill>
                            <a:schemeClr val="dk1"/>
                          </a:solidFill>
                          <a:effectLst/>
                          <a:latin typeface="+mn-lt"/>
                          <a:ea typeface="+mn-ea"/>
                          <a:cs typeface="+mn-cs"/>
                        </a:rPr>
                        <a:t>надали</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належної</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правової</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оцінки</a:t>
                      </a:r>
                      <a:r>
                        <a:rPr lang="ru-RU" sz="1400" b="0" i="0" kern="1200" dirty="0">
                          <a:solidFill>
                            <a:schemeClr val="dk1"/>
                          </a:solidFill>
                          <a:effectLst/>
                          <a:latin typeface="+mn-lt"/>
                          <a:ea typeface="+mn-ea"/>
                          <a:cs typeface="+mn-cs"/>
                        </a:rPr>
                        <a:t> і </a:t>
                      </a:r>
                      <a:r>
                        <a:rPr lang="ru-RU" sz="1400" b="0" i="0" kern="1200" dirty="0" err="1">
                          <a:solidFill>
                            <a:schemeClr val="dk1"/>
                          </a:solidFill>
                          <a:effectLst/>
                          <a:latin typeface="+mn-lt"/>
                          <a:ea typeface="+mn-ea"/>
                          <a:cs typeface="+mn-cs"/>
                        </a:rPr>
                        <a:t>посиланням</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контролюючого</a:t>
                      </a:r>
                      <a:r>
                        <a:rPr lang="ru-RU" sz="1400" b="0" i="0" kern="1200" dirty="0">
                          <a:solidFill>
                            <a:schemeClr val="dk1"/>
                          </a:solidFill>
                          <a:effectLst/>
                          <a:latin typeface="+mn-lt"/>
                          <a:ea typeface="+mn-ea"/>
                          <a:cs typeface="+mn-cs"/>
                        </a:rPr>
                        <a:t> органу на </a:t>
                      </a:r>
                      <a:r>
                        <a:rPr lang="ru-RU" sz="1400" b="1" i="0" kern="1200" dirty="0">
                          <a:solidFill>
                            <a:srgbClr val="FF0000"/>
                          </a:solidFill>
                          <a:effectLst/>
                          <a:latin typeface="+mn-lt"/>
                          <a:ea typeface="+mn-ea"/>
                          <a:cs typeface="+mn-cs"/>
                        </a:rPr>
                        <a:t>протокол </a:t>
                      </a:r>
                      <a:r>
                        <a:rPr lang="ru-RU" sz="1400" b="1" i="0" kern="1200" dirty="0" err="1">
                          <a:solidFill>
                            <a:srgbClr val="FF0000"/>
                          </a:solidFill>
                          <a:effectLst/>
                          <a:latin typeface="+mn-lt"/>
                          <a:ea typeface="+mn-ea"/>
                          <a:cs typeface="+mn-cs"/>
                        </a:rPr>
                        <a:t>допиту</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обвинуваченого</a:t>
                      </a:r>
                      <a:r>
                        <a:rPr lang="ru-RU" sz="1400" b="1" i="0" kern="1200" dirty="0">
                          <a:solidFill>
                            <a:srgbClr val="FF0000"/>
                          </a:solidFill>
                          <a:effectLst/>
                          <a:latin typeface="+mn-lt"/>
                          <a:ea typeface="+mn-ea"/>
                          <a:cs typeface="+mn-cs"/>
                        </a:rPr>
                        <a:t> гр. ОСОБА_5, в </a:t>
                      </a:r>
                      <a:r>
                        <a:rPr lang="ru-RU" sz="1400" b="1" i="0" kern="1200" dirty="0" err="1">
                          <a:solidFill>
                            <a:srgbClr val="FF0000"/>
                          </a:solidFill>
                          <a:effectLst/>
                          <a:latin typeface="+mn-lt"/>
                          <a:ea typeface="+mn-ea"/>
                          <a:cs typeface="+mn-cs"/>
                        </a:rPr>
                        <a:t>якому</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останній</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заперечував</a:t>
                      </a:r>
                      <a:r>
                        <a:rPr lang="ru-RU" sz="1400" b="1" i="0" kern="1200" dirty="0">
                          <a:solidFill>
                            <a:srgbClr val="FF0000"/>
                          </a:solidFill>
                          <a:effectLst/>
                          <a:latin typeface="+mn-lt"/>
                          <a:ea typeface="+mn-ea"/>
                          <a:cs typeface="+mn-cs"/>
                        </a:rPr>
                        <a:t> свою участь у </a:t>
                      </a:r>
                      <a:r>
                        <a:rPr lang="ru-RU" sz="1400" b="1" i="0" kern="1200" dirty="0" err="1">
                          <a:solidFill>
                            <a:srgbClr val="FF0000"/>
                          </a:solidFill>
                          <a:effectLst/>
                          <a:latin typeface="+mn-lt"/>
                          <a:ea typeface="+mn-ea"/>
                          <a:cs typeface="+mn-cs"/>
                        </a:rPr>
                        <a:t>веденні</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фінансово</a:t>
                      </a:r>
                      <a:r>
                        <a:rPr lang="ru-RU" sz="1400" b="1" i="0" kern="1200" dirty="0">
                          <a:solidFill>
                            <a:srgbClr val="FF0000"/>
                          </a:solidFill>
                          <a:effectLst/>
                          <a:latin typeface="+mn-lt"/>
                          <a:ea typeface="+mn-ea"/>
                          <a:cs typeface="+mn-cs"/>
                        </a:rPr>
                        <a:t> - </a:t>
                      </a:r>
                      <a:r>
                        <a:rPr lang="ru-RU" sz="1400" b="1" i="0" kern="1200" dirty="0" err="1">
                          <a:solidFill>
                            <a:srgbClr val="FF0000"/>
                          </a:solidFill>
                          <a:effectLst/>
                          <a:latin typeface="+mn-lt"/>
                          <a:ea typeface="+mn-ea"/>
                          <a:cs typeface="+mn-cs"/>
                        </a:rPr>
                        <a:t>господарської</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діяльності</a:t>
                      </a:r>
                      <a:r>
                        <a:rPr lang="ru-RU" sz="1400" b="1" i="0" kern="1200" dirty="0">
                          <a:solidFill>
                            <a:srgbClr val="FF0000"/>
                          </a:solidFill>
                          <a:effectLst/>
                          <a:latin typeface="+mn-lt"/>
                          <a:ea typeface="+mn-ea"/>
                          <a:cs typeface="+mn-cs"/>
                        </a:rPr>
                        <a:t> </a:t>
                      </a:r>
                      <a:r>
                        <a:rPr lang="en" sz="1400" b="1" i="0" kern="1200" dirty="0">
                          <a:solidFill>
                            <a:srgbClr val="FF0000"/>
                          </a:solidFill>
                          <a:effectLst/>
                          <a:latin typeface="+mn-lt"/>
                          <a:ea typeface="+mn-ea"/>
                          <a:cs typeface="+mn-cs"/>
                        </a:rPr>
                        <a:t>T</a:t>
                      </a:r>
                      <a:r>
                        <a:rPr lang="uk-UA" sz="1400" b="1" i="0" kern="1200" dirty="0">
                          <a:solidFill>
                            <a:srgbClr val="FF0000"/>
                          </a:solidFill>
                          <a:effectLst/>
                          <a:latin typeface="+mn-lt"/>
                          <a:ea typeface="+mn-ea"/>
                          <a:cs typeface="+mn-cs"/>
                        </a:rPr>
                        <a:t>ОВ</a:t>
                      </a:r>
                      <a:r>
                        <a:rPr lang="uk-UA" sz="1400" b="0" i="0" kern="1200" dirty="0">
                          <a:solidFill>
                            <a:schemeClr val="dk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a:t>Отже</a:t>
                      </a:r>
                      <a:r>
                        <a:rPr lang="ru-RU" sz="1400" dirty="0"/>
                        <a:t>, </a:t>
                      </a:r>
                      <a:r>
                        <a:rPr lang="ru-RU" sz="1400" dirty="0" err="1"/>
                        <a:t>оскільки</a:t>
                      </a:r>
                      <a:r>
                        <a:rPr lang="ru-RU" sz="1400" dirty="0"/>
                        <a:t> у </a:t>
                      </a:r>
                      <a:r>
                        <a:rPr lang="ru-RU" sz="1400" dirty="0" err="1"/>
                        <a:t>справі</a:t>
                      </a:r>
                      <a:r>
                        <a:rPr lang="ru-RU" sz="1400" dirty="0"/>
                        <a:t>, яка </a:t>
                      </a:r>
                      <a:r>
                        <a:rPr lang="ru-RU" sz="1400" dirty="0" err="1"/>
                        <a:t>розглядається</a:t>
                      </a:r>
                      <a:r>
                        <a:rPr lang="ru-RU" sz="1400" dirty="0"/>
                        <a:t>, </a:t>
                      </a:r>
                      <a:r>
                        <a:rPr lang="ru-RU" sz="1400" dirty="0" err="1"/>
                        <a:t>містяться</a:t>
                      </a:r>
                      <a:r>
                        <a:rPr lang="ru-RU" sz="1400" dirty="0"/>
                        <a:t> </a:t>
                      </a:r>
                      <a:r>
                        <a:rPr lang="ru-RU" sz="1400" dirty="0" err="1"/>
                        <a:t>відомості</a:t>
                      </a:r>
                      <a:r>
                        <a:rPr lang="ru-RU" sz="1400" dirty="0"/>
                        <a:t>, </a:t>
                      </a:r>
                      <a:r>
                        <a:rPr lang="ru-RU" sz="1400" dirty="0" err="1"/>
                        <a:t>що</a:t>
                      </a:r>
                      <a:r>
                        <a:rPr lang="ru-RU" sz="1400" dirty="0"/>
                        <a:t> директор контрагента </a:t>
                      </a:r>
                      <a:r>
                        <a:rPr lang="ru-RU" sz="1400" dirty="0" err="1"/>
                        <a:t>позивача</a:t>
                      </a:r>
                      <a:r>
                        <a:rPr lang="ru-RU" sz="1400" dirty="0"/>
                        <a:t> гр. ОСОБА_5 </a:t>
                      </a:r>
                      <a:r>
                        <a:rPr lang="ru-RU" sz="1400" dirty="0" err="1"/>
                        <a:t>заперечує</a:t>
                      </a:r>
                      <a:r>
                        <a:rPr lang="ru-RU" sz="1400" dirty="0"/>
                        <a:t> свою участь у </a:t>
                      </a:r>
                      <a:r>
                        <a:rPr lang="ru-RU" sz="1400" dirty="0" err="1"/>
                        <a:t>діяльності</a:t>
                      </a:r>
                      <a:r>
                        <a:rPr lang="ru-RU" sz="1400" dirty="0"/>
                        <a:t>, </a:t>
                      </a:r>
                      <a:r>
                        <a:rPr lang="ru-RU" sz="1400" dirty="0" err="1"/>
                        <a:t>зокрема</a:t>
                      </a:r>
                      <a:r>
                        <a:rPr lang="ru-RU" sz="1400" dirty="0"/>
                        <a:t>, й у </a:t>
                      </a:r>
                      <a:r>
                        <a:rPr lang="ru-RU" sz="1400" dirty="0" err="1"/>
                        <a:t>підписанні</a:t>
                      </a:r>
                      <a:r>
                        <a:rPr lang="ru-RU" sz="1400" dirty="0"/>
                        <a:t> будь-</a:t>
                      </a:r>
                      <a:r>
                        <a:rPr lang="ru-RU" sz="1400" dirty="0" err="1"/>
                        <a:t>яких</a:t>
                      </a:r>
                      <a:r>
                        <a:rPr lang="ru-RU" sz="1400" dirty="0"/>
                        <a:t> </a:t>
                      </a:r>
                      <a:r>
                        <a:rPr lang="ru-RU" sz="1400" dirty="0" err="1"/>
                        <a:t>первинних</a:t>
                      </a:r>
                      <a:r>
                        <a:rPr lang="ru-RU" sz="1400" dirty="0"/>
                        <a:t> </a:t>
                      </a:r>
                      <a:r>
                        <a:rPr lang="ru-RU" sz="1400" dirty="0" err="1"/>
                        <a:t>документів</a:t>
                      </a:r>
                      <a:r>
                        <a:rPr lang="ru-RU" sz="1400" dirty="0"/>
                        <a:t>, то </a:t>
                      </a:r>
                      <a:r>
                        <a:rPr lang="ru-RU" sz="1400" b="1" dirty="0" err="1">
                          <a:solidFill>
                            <a:srgbClr val="FF0000"/>
                          </a:solidFill>
                        </a:rPr>
                        <a:t>перевірка</a:t>
                      </a:r>
                      <a:r>
                        <a:rPr lang="ru-RU" sz="1400" b="1" dirty="0">
                          <a:solidFill>
                            <a:srgbClr val="FF0000"/>
                          </a:solidFill>
                        </a:rPr>
                        <a:t> та </a:t>
                      </a:r>
                      <a:r>
                        <a:rPr lang="ru-RU" sz="1400" b="1" dirty="0" err="1">
                          <a:solidFill>
                            <a:srgbClr val="FF0000"/>
                          </a:solidFill>
                        </a:rPr>
                        <a:t>встановлення</a:t>
                      </a:r>
                      <a:r>
                        <a:rPr lang="ru-RU" sz="1400" b="1" dirty="0">
                          <a:solidFill>
                            <a:srgbClr val="FF0000"/>
                          </a:solidFill>
                        </a:rPr>
                        <a:t> </a:t>
                      </a:r>
                      <a:r>
                        <a:rPr lang="ru-RU" sz="1400" b="1" dirty="0" err="1">
                          <a:solidFill>
                            <a:srgbClr val="FF0000"/>
                          </a:solidFill>
                        </a:rPr>
                        <a:t>такої</a:t>
                      </a:r>
                      <a:r>
                        <a:rPr lang="ru-RU" sz="1400" b="1" dirty="0">
                          <a:solidFill>
                            <a:srgbClr val="FF0000"/>
                          </a:solidFill>
                        </a:rPr>
                        <a:t> </a:t>
                      </a:r>
                      <a:r>
                        <a:rPr lang="ru-RU" sz="1400" b="1" dirty="0" err="1">
                          <a:solidFill>
                            <a:srgbClr val="FF0000"/>
                          </a:solidFill>
                        </a:rPr>
                        <a:t>обставини</a:t>
                      </a:r>
                      <a:r>
                        <a:rPr lang="ru-RU" sz="1400" b="1" dirty="0">
                          <a:solidFill>
                            <a:srgbClr val="FF0000"/>
                          </a:solidFill>
                        </a:rPr>
                        <a:t> </a:t>
                      </a:r>
                      <a:r>
                        <a:rPr lang="ru-RU" sz="1400" b="1" dirty="0" err="1">
                          <a:solidFill>
                            <a:srgbClr val="FF0000"/>
                          </a:solidFill>
                        </a:rPr>
                        <a:t>має</a:t>
                      </a:r>
                      <a:r>
                        <a:rPr lang="ru-RU" sz="1400" b="1" dirty="0">
                          <a:solidFill>
                            <a:srgbClr val="FF0000"/>
                          </a:solidFill>
                        </a:rPr>
                        <a:t> </a:t>
                      </a:r>
                      <a:r>
                        <a:rPr lang="ru-RU" sz="1400" b="1" dirty="0" err="1">
                          <a:solidFill>
                            <a:srgbClr val="FF0000"/>
                          </a:solidFill>
                        </a:rPr>
                        <a:t>значення</a:t>
                      </a:r>
                      <a:r>
                        <a:rPr lang="ru-RU" sz="1400" b="1" dirty="0">
                          <a:solidFill>
                            <a:srgbClr val="FF0000"/>
                          </a:solidFill>
                        </a:rPr>
                        <a:t> для правильного </a:t>
                      </a:r>
                      <a:r>
                        <a:rPr lang="ru-RU" sz="1400" b="1" dirty="0" err="1">
                          <a:solidFill>
                            <a:srgbClr val="FF0000"/>
                          </a:solidFill>
                        </a:rPr>
                        <a:t>вирішення</a:t>
                      </a:r>
                      <a:r>
                        <a:rPr lang="ru-RU" sz="1400" b="1" dirty="0">
                          <a:solidFill>
                            <a:srgbClr val="FF0000"/>
                          </a:solidFill>
                        </a:rPr>
                        <a:t> спору у </a:t>
                      </a:r>
                      <a:r>
                        <a:rPr lang="ru-RU" sz="1400" b="1" dirty="0" err="1">
                          <a:solidFill>
                            <a:srgbClr val="FF0000"/>
                          </a:solidFill>
                        </a:rPr>
                        <a:t>цій</a:t>
                      </a:r>
                      <a:r>
                        <a:rPr lang="ru-RU" sz="1400" b="1" dirty="0">
                          <a:solidFill>
                            <a:srgbClr val="FF0000"/>
                          </a:solidFill>
                        </a:rPr>
                        <a:t> </a:t>
                      </a:r>
                      <a:r>
                        <a:rPr lang="ru-RU" sz="1400" b="1" dirty="0" err="1">
                          <a:solidFill>
                            <a:srgbClr val="FF0000"/>
                          </a:solidFill>
                        </a:rPr>
                        <a:t>справі</a:t>
                      </a:r>
                      <a:r>
                        <a:rPr lang="ru-RU" sz="1400" b="1" dirty="0">
                          <a:solidFill>
                            <a:srgbClr val="FF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0930122"/>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28.02.2018 по </a:t>
                      </a:r>
                      <a:r>
                        <a:rPr lang="ru-RU" dirty="0" err="1"/>
                        <a:t>справі</a:t>
                      </a:r>
                      <a:r>
                        <a:rPr lang="ru-RU" dirty="0"/>
                        <a:t> </a:t>
                      </a:r>
                      <a:r>
                        <a:rPr lang="ru-RU" sz="1800" b="0" i="0" kern="1200" dirty="0">
                          <a:solidFill>
                            <a:schemeClr val="dk1"/>
                          </a:solidFill>
                          <a:effectLst/>
                          <a:latin typeface="+mn-lt"/>
                          <a:ea typeface="+mn-ea"/>
                          <a:cs typeface="+mn-cs"/>
                        </a:rPr>
                        <a:t>826/2878/13-а</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a:solidFill>
                            <a:srgbClr val="FF0000"/>
                          </a:solidFill>
                        </a:rPr>
                        <a:t>ДПІ </a:t>
                      </a:r>
                      <a:r>
                        <a:rPr lang="ru-RU" sz="1400" b="1" dirty="0" err="1">
                          <a:solidFill>
                            <a:srgbClr val="FF0000"/>
                          </a:solidFill>
                        </a:rPr>
                        <a:t>звертала</a:t>
                      </a:r>
                      <a:r>
                        <a:rPr lang="ru-RU" sz="1400" b="1" dirty="0">
                          <a:solidFill>
                            <a:srgbClr val="FF0000"/>
                          </a:solidFill>
                        </a:rPr>
                        <a:t> </a:t>
                      </a:r>
                      <a:r>
                        <a:rPr lang="ru-RU" sz="1400" b="1" dirty="0" err="1">
                          <a:solidFill>
                            <a:srgbClr val="FF0000"/>
                          </a:solidFill>
                        </a:rPr>
                        <a:t>увагу</a:t>
                      </a:r>
                      <a:r>
                        <a:rPr lang="ru-RU" sz="1400" b="1" dirty="0">
                          <a:solidFill>
                            <a:srgbClr val="FF0000"/>
                          </a:solidFill>
                        </a:rPr>
                        <a:t> суду на </a:t>
                      </a:r>
                      <a:r>
                        <a:rPr lang="ru-RU" sz="1400" b="1" dirty="0" err="1">
                          <a:solidFill>
                            <a:srgbClr val="FF0000"/>
                          </a:solidFill>
                        </a:rPr>
                        <a:t>показання</a:t>
                      </a:r>
                      <a:r>
                        <a:rPr lang="ru-RU" sz="1400" b="1" dirty="0">
                          <a:solidFill>
                            <a:srgbClr val="FF0000"/>
                          </a:solidFill>
                        </a:rPr>
                        <a:t> </a:t>
                      </a:r>
                      <a:r>
                        <a:rPr lang="ru-RU" sz="1400" dirty="0" err="1"/>
                        <a:t>громадянина</a:t>
                      </a:r>
                      <a:r>
                        <a:rPr lang="ru-RU" sz="1400" dirty="0"/>
                        <a:t> ОСОБА_12 (директор та </a:t>
                      </a:r>
                      <a:r>
                        <a:rPr lang="ru-RU" sz="1400" dirty="0" err="1"/>
                        <a:t>засновник</a:t>
                      </a:r>
                      <a:r>
                        <a:rPr lang="ru-RU" sz="1400" dirty="0"/>
                        <a:t> ТОВ-1) </a:t>
                      </a:r>
                      <a:r>
                        <a:rPr lang="ru-RU" sz="1400" dirty="0" err="1"/>
                        <a:t>показання</a:t>
                      </a:r>
                      <a:r>
                        <a:rPr lang="ru-RU" sz="1400" dirty="0"/>
                        <a:t> директора та </a:t>
                      </a:r>
                      <a:r>
                        <a:rPr lang="ru-RU" sz="1400" dirty="0" err="1"/>
                        <a:t>засновника</a:t>
                      </a:r>
                      <a:r>
                        <a:rPr lang="ru-RU" sz="1400" dirty="0"/>
                        <a:t> ТОВ-2 ОСОБА_13., </a:t>
                      </a:r>
                      <a:r>
                        <a:rPr lang="ru-RU" sz="1400" b="1" dirty="0" err="1">
                          <a:solidFill>
                            <a:srgbClr val="FF0000"/>
                          </a:solidFill>
                        </a:rPr>
                        <a:t>які</a:t>
                      </a:r>
                      <a:r>
                        <a:rPr lang="ru-RU" sz="1400" b="1" dirty="0">
                          <a:solidFill>
                            <a:srgbClr val="FF0000"/>
                          </a:solidFill>
                        </a:rPr>
                        <a:t> </a:t>
                      </a:r>
                      <a:r>
                        <a:rPr lang="ru-RU" sz="1400" b="1" dirty="0" err="1">
                          <a:solidFill>
                            <a:srgbClr val="FF0000"/>
                          </a:solidFill>
                        </a:rPr>
                        <a:t>заперечили</a:t>
                      </a:r>
                      <a:r>
                        <a:rPr lang="ru-RU" sz="1400" b="1" dirty="0">
                          <a:solidFill>
                            <a:srgbClr val="FF0000"/>
                          </a:solidFill>
                        </a:rPr>
                        <a:t> </a:t>
                      </a:r>
                      <a:r>
                        <a:rPr lang="ru-RU" sz="1400" b="1" dirty="0" err="1">
                          <a:solidFill>
                            <a:srgbClr val="FF0000"/>
                          </a:solidFill>
                        </a:rPr>
                        <a:t>своє</a:t>
                      </a:r>
                      <a:r>
                        <a:rPr lang="ru-RU" sz="1400" b="1" dirty="0">
                          <a:solidFill>
                            <a:srgbClr val="FF0000"/>
                          </a:solidFill>
                        </a:rPr>
                        <a:t> </a:t>
                      </a:r>
                      <a:r>
                        <a:rPr lang="ru-RU" sz="1400" b="1" dirty="0" err="1">
                          <a:solidFill>
                            <a:srgbClr val="FF0000"/>
                          </a:solidFill>
                        </a:rPr>
                        <a:t>відношення</a:t>
                      </a:r>
                      <a:r>
                        <a:rPr lang="ru-RU" sz="1400" b="1" dirty="0">
                          <a:solidFill>
                            <a:srgbClr val="FF0000"/>
                          </a:solidFill>
                        </a:rPr>
                        <a:t> до </a:t>
                      </a:r>
                      <a:r>
                        <a:rPr lang="ru-RU" sz="1400" b="1" dirty="0" err="1">
                          <a:solidFill>
                            <a:srgbClr val="FF0000"/>
                          </a:solidFill>
                        </a:rPr>
                        <a:t>господарської</a:t>
                      </a:r>
                      <a:r>
                        <a:rPr lang="ru-RU" sz="1400" b="1" dirty="0">
                          <a:solidFill>
                            <a:srgbClr val="FF0000"/>
                          </a:solidFill>
                        </a:rPr>
                        <a:t> </a:t>
                      </a:r>
                      <a:r>
                        <a:rPr lang="ru-RU" sz="1400" b="1" dirty="0" err="1">
                          <a:solidFill>
                            <a:srgbClr val="FF0000"/>
                          </a:solidFill>
                        </a:rPr>
                        <a:t>діяльності</a:t>
                      </a:r>
                      <a:r>
                        <a:rPr lang="ru-RU" sz="1400" b="1" dirty="0">
                          <a:solidFill>
                            <a:srgbClr val="FF0000"/>
                          </a:solidFill>
                        </a:rPr>
                        <a:t> </a:t>
                      </a:r>
                      <a:r>
                        <a:rPr lang="ru-RU" sz="1400" b="1" dirty="0" err="1">
                          <a:solidFill>
                            <a:srgbClr val="FF0000"/>
                          </a:solidFill>
                        </a:rPr>
                        <a:t>цих</a:t>
                      </a:r>
                      <a:r>
                        <a:rPr lang="ru-RU" sz="1400" b="1" dirty="0">
                          <a:solidFill>
                            <a:srgbClr val="FF0000"/>
                          </a:solidFill>
                        </a:rPr>
                        <a:t> </a:t>
                      </a:r>
                      <a:r>
                        <a:rPr lang="ru-RU" sz="1400" b="1" dirty="0" err="1">
                          <a:solidFill>
                            <a:srgbClr val="FF0000"/>
                          </a:solidFill>
                        </a:rPr>
                        <a:t>товариств</a:t>
                      </a:r>
                      <a:r>
                        <a:rPr lang="ru-RU" sz="1400" b="1" dirty="0">
                          <a:solidFill>
                            <a:srgbClr val="FF0000"/>
                          </a:solidFill>
                        </a:rPr>
                        <a:t> </a:t>
                      </a:r>
                      <a:r>
                        <a:rPr lang="ru-RU" sz="1400" dirty="0"/>
                        <a:t>та </a:t>
                      </a:r>
                      <a:r>
                        <a:rPr lang="ru-RU" sz="1400" dirty="0" err="1"/>
                        <a:t>вказали</a:t>
                      </a:r>
                      <a:r>
                        <a:rPr lang="ru-RU" sz="1400" dirty="0"/>
                        <a:t> про </a:t>
                      </a:r>
                      <a:r>
                        <a:rPr lang="ru-RU" sz="1400" dirty="0" err="1"/>
                        <a:t>їх</a:t>
                      </a:r>
                      <a:r>
                        <a:rPr lang="ru-RU" sz="1400" dirty="0"/>
                        <a:t> </a:t>
                      </a:r>
                      <a:r>
                        <a:rPr lang="ru-RU" sz="1400" dirty="0" err="1"/>
                        <a:t>реєстрацію</a:t>
                      </a:r>
                      <a:r>
                        <a:rPr lang="ru-RU" sz="1400" dirty="0"/>
                        <a:t> на </a:t>
                      </a:r>
                      <a:r>
                        <a:rPr lang="ru-RU" sz="1400" dirty="0" err="1"/>
                        <a:t>прохання</a:t>
                      </a:r>
                      <a:r>
                        <a:rPr lang="ru-RU" sz="1400" dirty="0"/>
                        <a:t> </a:t>
                      </a:r>
                      <a:r>
                        <a:rPr lang="ru-RU" sz="1400" dirty="0" err="1"/>
                        <a:t>інших</a:t>
                      </a:r>
                      <a:r>
                        <a:rPr lang="ru-RU" sz="1400" dirty="0"/>
                        <a:t> </a:t>
                      </a:r>
                      <a:r>
                        <a:rPr lang="ru-RU" sz="1400" dirty="0" err="1"/>
                        <a:t>осіб</a:t>
                      </a:r>
                      <a:r>
                        <a:rPr lang="ru-RU" sz="1400" dirty="0"/>
                        <a:t> за </a:t>
                      </a:r>
                      <a:r>
                        <a:rPr lang="ru-RU" sz="1400" dirty="0" err="1"/>
                        <a:t>винагороду</a:t>
                      </a:r>
                      <a:r>
                        <a:rPr lang="ru-RU" sz="1400" dirty="0"/>
                        <a:t>. </a:t>
                      </a:r>
                      <a:r>
                        <a:rPr lang="ru-RU" sz="1400" b="1" dirty="0" err="1">
                          <a:solidFill>
                            <a:srgbClr val="FF0000"/>
                          </a:solidFill>
                        </a:rPr>
                        <a:t>Цим</a:t>
                      </a:r>
                      <a:r>
                        <a:rPr lang="ru-RU" sz="1400" b="1" dirty="0">
                          <a:solidFill>
                            <a:srgbClr val="FF0000"/>
                          </a:solidFill>
                        </a:rPr>
                        <a:t> доводам ДПІ суд не дав </a:t>
                      </a:r>
                      <a:r>
                        <a:rPr lang="ru-RU" sz="1400" b="1" dirty="0" err="1">
                          <a:solidFill>
                            <a:srgbClr val="FF0000"/>
                          </a:solidFill>
                        </a:rPr>
                        <a:t>правильної</a:t>
                      </a:r>
                      <a:r>
                        <a:rPr lang="ru-RU" sz="1400" b="1" dirty="0">
                          <a:solidFill>
                            <a:srgbClr val="FF0000"/>
                          </a:solidFill>
                        </a:rPr>
                        <a:t> </a:t>
                      </a:r>
                      <a:r>
                        <a:rPr lang="ru-RU" sz="1400" b="1" dirty="0" err="1">
                          <a:solidFill>
                            <a:srgbClr val="FF0000"/>
                          </a:solidFill>
                        </a:rPr>
                        <a:t>оцінки</a:t>
                      </a:r>
                      <a:r>
                        <a:rPr lang="ru-RU" sz="1400" b="1" dirty="0">
                          <a:solidFill>
                            <a:srgbClr val="FF0000"/>
                          </a:solidFill>
                        </a:rPr>
                        <a:t>, </a:t>
                      </a:r>
                      <a:r>
                        <a:rPr lang="ru-RU" sz="1400" b="1" dirty="0" err="1">
                          <a:solidFill>
                            <a:srgbClr val="FF0000"/>
                          </a:solidFill>
                        </a:rPr>
                        <a:t>тоді</a:t>
                      </a:r>
                      <a:r>
                        <a:rPr lang="ru-RU" sz="1400" b="1" dirty="0">
                          <a:solidFill>
                            <a:srgbClr val="FF0000"/>
                          </a:solidFill>
                        </a:rPr>
                        <a:t> як </a:t>
                      </a:r>
                      <a:r>
                        <a:rPr lang="ru-RU" sz="1400" b="1" dirty="0" err="1">
                          <a:solidFill>
                            <a:srgbClr val="FF0000"/>
                          </a:solidFill>
                        </a:rPr>
                        <a:t>пояснення</a:t>
                      </a:r>
                      <a:r>
                        <a:rPr lang="ru-RU" sz="1400" b="1" dirty="0">
                          <a:solidFill>
                            <a:srgbClr val="FF0000"/>
                          </a:solidFill>
                        </a:rPr>
                        <a:t> </a:t>
                      </a:r>
                      <a:r>
                        <a:rPr lang="ru-RU" sz="1400" b="1" dirty="0" err="1">
                          <a:solidFill>
                            <a:srgbClr val="FF0000"/>
                          </a:solidFill>
                        </a:rPr>
                        <a:t>сторін</a:t>
                      </a:r>
                      <a:r>
                        <a:rPr lang="ru-RU" sz="1400" b="1" dirty="0">
                          <a:solidFill>
                            <a:srgbClr val="FF0000"/>
                          </a:solidFill>
                        </a:rPr>
                        <a:t> </a:t>
                      </a:r>
                      <a:r>
                        <a:rPr lang="ru-RU" sz="1400" b="1" dirty="0" err="1">
                          <a:solidFill>
                            <a:srgbClr val="FF0000"/>
                          </a:solidFill>
                        </a:rPr>
                        <a:t>чи</a:t>
                      </a:r>
                      <a:r>
                        <a:rPr lang="ru-RU" sz="1400" b="1" dirty="0">
                          <a:solidFill>
                            <a:srgbClr val="FF0000"/>
                          </a:solidFill>
                        </a:rPr>
                        <a:t> </a:t>
                      </a:r>
                      <a:r>
                        <a:rPr lang="ru-RU" sz="1400" b="1" dirty="0" err="1">
                          <a:solidFill>
                            <a:srgbClr val="FF0000"/>
                          </a:solidFill>
                        </a:rPr>
                        <a:t>їх</a:t>
                      </a:r>
                      <a:r>
                        <a:rPr lang="ru-RU" sz="1400" b="1" dirty="0">
                          <a:solidFill>
                            <a:srgbClr val="FF0000"/>
                          </a:solidFill>
                        </a:rPr>
                        <a:t> </a:t>
                      </a:r>
                      <a:r>
                        <a:rPr lang="ru-RU" sz="1400" b="1" dirty="0" err="1">
                          <a:solidFill>
                            <a:srgbClr val="FF0000"/>
                          </a:solidFill>
                        </a:rPr>
                        <a:t>представників</a:t>
                      </a:r>
                      <a:r>
                        <a:rPr lang="ru-RU" sz="1400" b="1" dirty="0">
                          <a:solidFill>
                            <a:srgbClr val="FF0000"/>
                          </a:solidFill>
                        </a:rPr>
                        <a:t> </a:t>
                      </a:r>
                      <a:r>
                        <a:rPr lang="ru-RU" sz="1400" b="1" dirty="0" err="1">
                          <a:solidFill>
                            <a:srgbClr val="FF0000"/>
                          </a:solidFill>
                        </a:rPr>
                        <a:t>є</a:t>
                      </a:r>
                      <a:r>
                        <a:rPr lang="ru-RU" sz="1400" b="1" dirty="0">
                          <a:solidFill>
                            <a:srgbClr val="FF0000"/>
                          </a:solidFill>
                        </a:rPr>
                        <a:t> </a:t>
                      </a:r>
                      <a:r>
                        <a:rPr lang="ru-RU" sz="1400" b="1" dirty="0" err="1">
                          <a:solidFill>
                            <a:srgbClr val="FF0000"/>
                          </a:solidFill>
                        </a:rPr>
                        <a:t>засобом</a:t>
                      </a:r>
                      <a:r>
                        <a:rPr lang="ru-RU" sz="1400" b="1" dirty="0">
                          <a:solidFill>
                            <a:srgbClr val="FF0000"/>
                          </a:solidFill>
                        </a:rPr>
                        <a:t> </a:t>
                      </a:r>
                      <a:r>
                        <a:rPr lang="ru-RU" sz="1400" b="1" dirty="0" err="1">
                          <a:solidFill>
                            <a:srgbClr val="FF0000"/>
                          </a:solidFill>
                        </a:rPr>
                        <a:t>доказування</a:t>
                      </a:r>
                      <a:r>
                        <a:rPr lang="ru-RU" sz="1400" b="1" dirty="0">
                          <a:solidFill>
                            <a:srgbClr val="FF0000"/>
                          </a:solidFill>
                        </a:rPr>
                        <a:t> в </a:t>
                      </a:r>
                      <a:r>
                        <a:rPr lang="ru-RU" sz="1400" b="1" dirty="0" err="1">
                          <a:solidFill>
                            <a:srgbClr val="FF0000"/>
                          </a:solidFill>
                        </a:rPr>
                        <a:t>адміністративному</a:t>
                      </a:r>
                      <a:r>
                        <a:rPr lang="ru-RU" sz="1400" b="1" dirty="0">
                          <a:solidFill>
                            <a:srgbClr val="FF0000"/>
                          </a:solidFill>
                        </a:rPr>
                        <a:t> </a:t>
                      </a:r>
                      <a:r>
                        <a:rPr lang="ru-RU" sz="1400" b="1" dirty="0" err="1">
                          <a:solidFill>
                            <a:srgbClr val="FF0000"/>
                          </a:solidFill>
                        </a:rPr>
                        <a:t>процесі</a:t>
                      </a:r>
                      <a:r>
                        <a:rPr lang="ru-RU" sz="1400" b="1" dirty="0">
                          <a:solidFill>
                            <a:srgbClr val="FF000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8883933"/>
                  </a:ext>
                </a:extLst>
              </a:tr>
            </a:tbl>
          </a:graphicData>
        </a:graphic>
      </p:graphicFrame>
    </p:spTree>
    <p:extLst>
      <p:ext uri="{BB962C8B-B14F-4D97-AF65-F5344CB8AC3E}">
        <p14:creationId xmlns:p14="http://schemas.microsoft.com/office/powerpoint/2010/main" val="20410780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0144" y="392624"/>
            <a:ext cx="9875520" cy="552773"/>
          </a:xfrm>
        </p:spPr>
        <p:txBody>
          <a:bodyPr>
            <a:normAutofit/>
          </a:bodyPr>
          <a:lstStyle/>
          <a:p>
            <a:pPr algn="ctr"/>
            <a:r>
              <a:rPr lang="uk-UA" sz="1800" u="sng" dirty="0">
                <a:solidFill>
                  <a:srgbClr val="00B050"/>
                </a:solidFill>
              </a:rPr>
              <a:t>Позиція Верховного суду щодо наявності протоколу допиту свідка – директора підприємства</a:t>
            </a:r>
            <a:endParaRPr lang="ru-RU" sz="1800" u="sng" dirty="0">
              <a:solidFill>
                <a:srgbClr val="00B050"/>
              </a:solidFill>
            </a:endParaRPr>
          </a:p>
        </p:txBody>
      </p:sp>
      <p:graphicFrame>
        <p:nvGraphicFramePr>
          <p:cNvPr id="6" name="Объект 5"/>
          <p:cNvGraphicFramePr>
            <a:graphicFrameLocks noGrp="1"/>
          </p:cNvGraphicFramePr>
          <p:nvPr>
            <p:ph idx="1"/>
          </p:nvPr>
        </p:nvGraphicFramePr>
        <p:xfrm>
          <a:off x="371959" y="945398"/>
          <a:ext cx="11499743" cy="5473140"/>
        </p:xfrm>
        <a:graphic>
          <a:graphicData uri="http://schemas.openxmlformats.org/drawingml/2006/table">
            <a:tbl>
              <a:tblPr firstRow="1" bandRow="1">
                <a:tableStyleId>{5C22544A-7EE6-4342-B048-85BDC9FD1C3A}</a:tableStyleId>
              </a:tblPr>
              <a:tblGrid>
                <a:gridCol w="5564691">
                  <a:extLst>
                    <a:ext uri="{9D8B030D-6E8A-4147-A177-3AD203B41FA5}">
                      <a16:colId xmlns:a16="http://schemas.microsoft.com/office/drawing/2014/main" val="322645771"/>
                    </a:ext>
                  </a:extLst>
                </a:gridCol>
                <a:gridCol w="5935052">
                  <a:extLst>
                    <a:ext uri="{9D8B030D-6E8A-4147-A177-3AD203B41FA5}">
                      <a16:colId xmlns:a16="http://schemas.microsoft.com/office/drawing/2014/main" val="17163215"/>
                    </a:ext>
                  </a:extLst>
                </a:gridCol>
              </a:tblGrid>
              <a:tr h="449449">
                <a:tc>
                  <a:txBody>
                    <a:bodyPr/>
                    <a:lstStyle/>
                    <a:p>
                      <a:pPr algn="ctr"/>
                      <a:r>
                        <a:rPr lang="uk-UA" dirty="0"/>
                        <a:t>На користь</a:t>
                      </a:r>
                      <a:r>
                        <a:rPr lang="uk-UA" baseline="0" dirty="0"/>
                        <a:t> платника</a:t>
                      </a:r>
                      <a:endParaRPr lang="ru-RU" dirty="0"/>
                    </a:p>
                  </a:txBody>
                  <a:tcPr>
                    <a:solidFill>
                      <a:schemeClr val="accent6">
                        <a:lumMod val="40000"/>
                        <a:lumOff val="60000"/>
                      </a:schemeClr>
                    </a:solidFill>
                  </a:tcPr>
                </a:tc>
                <a:tc>
                  <a:txBody>
                    <a:bodyPr/>
                    <a:lstStyle/>
                    <a:p>
                      <a:pPr algn="ctr"/>
                      <a:r>
                        <a:rPr lang="uk-UA" dirty="0"/>
                        <a:t>На користь контролюючого органу</a:t>
                      </a:r>
                      <a:endParaRPr lang="ru-RU" dirty="0"/>
                    </a:p>
                  </a:txBody>
                  <a:tcPr>
                    <a:solidFill>
                      <a:schemeClr val="accent6">
                        <a:lumMod val="40000"/>
                        <a:lumOff val="60000"/>
                      </a:schemeClr>
                    </a:solidFill>
                  </a:tcPr>
                </a:tc>
                <a:extLst>
                  <a:ext uri="{0D108BD9-81ED-4DB2-BD59-A6C34878D82A}">
                    <a16:rowId xmlns:a16="http://schemas.microsoft.com/office/drawing/2014/main" val="3102453364"/>
                  </a:ext>
                </a:extLst>
              </a:tr>
              <a:tr h="5023691">
                <a:tc>
                  <a:txBody>
                    <a:bodyPr/>
                    <a:lstStyle/>
                    <a:p>
                      <a:pPr indent="457200" algn="just"/>
                      <a:r>
                        <a:rPr lang="ru-RU" sz="1500" i="1" kern="1200" dirty="0">
                          <a:solidFill>
                            <a:schemeClr val="dk1"/>
                          </a:solidFill>
                          <a:effectLst/>
                          <a:latin typeface="Times New Roman" panose="02020603050405020304" pitchFamily="18" charset="0"/>
                          <a:ea typeface="+mn-ea"/>
                          <a:cs typeface="Times New Roman" panose="02020603050405020304" pitchFamily="18" charset="0"/>
                        </a:rPr>
                        <a:t>«У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ході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розгляду</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справи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суди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попередніх</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інстанцій</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дійшли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висновку</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про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протиправність</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оскаржуваних</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податкових</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повідомлень-рішень</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оскільки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посилання</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відповідача</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в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акті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перевірки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стосовно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того,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що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документи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укладені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між</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позивачем</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та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його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контрагентом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укладені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без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волевиявлення</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уповноваженої</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особи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підприємства</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-контрагента, а тому не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відповідають</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умовам</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чинності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правочину</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не є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обґрунтованими</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та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ґрунтуються</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на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припущеннях</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посадових</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осіб</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none" kern="1200" dirty="0" err="1">
                          <a:solidFill>
                            <a:schemeClr val="dk1"/>
                          </a:solidFill>
                          <a:effectLst/>
                          <a:latin typeface="Times New Roman" panose="02020603050405020304" pitchFamily="18" charset="0"/>
                          <a:ea typeface="+mn-ea"/>
                          <a:cs typeface="Times New Roman" panose="02020603050405020304" pitchFamily="18" charset="0"/>
                        </a:rPr>
                        <a:t>контролюючого</a:t>
                      </a:r>
                      <a:r>
                        <a:rPr lang="ru-RU" sz="1500" b="1" i="1" u="none" kern="1200" dirty="0">
                          <a:solidFill>
                            <a:schemeClr val="dk1"/>
                          </a:solidFill>
                          <a:effectLst/>
                          <a:latin typeface="Times New Roman" panose="02020603050405020304" pitchFamily="18" charset="0"/>
                          <a:ea typeface="+mn-ea"/>
                          <a:cs typeface="Times New Roman" panose="02020603050405020304" pitchFamily="18" charset="0"/>
                        </a:rPr>
                        <a:t> органу</a:t>
                      </a:r>
                      <a:r>
                        <a:rPr lang="ru-RU" sz="1500" i="1" u="none"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kern="1200" dirty="0" err="1">
                          <a:solidFill>
                            <a:schemeClr val="dk1"/>
                          </a:solidFill>
                          <a:effectLst/>
                          <a:latin typeface="Times New Roman" panose="02020603050405020304" pitchFamily="18" charset="0"/>
                          <a:ea typeface="+mn-ea"/>
                          <a:cs typeface="Times New Roman" panose="02020603050405020304" pitchFamily="18" charset="0"/>
                        </a:rPr>
                        <a:t>Відповідачем</a:t>
                      </a:r>
                      <a:r>
                        <a:rPr lang="ru-RU" sz="1500" b="1" i="1" kern="1200" dirty="0">
                          <a:solidFill>
                            <a:schemeClr val="dk1"/>
                          </a:solidFill>
                          <a:effectLst/>
                          <a:latin typeface="Times New Roman" panose="02020603050405020304" pitchFamily="18" charset="0"/>
                          <a:ea typeface="+mn-ea"/>
                          <a:cs typeface="Times New Roman" panose="02020603050405020304" pitchFamily="18" charset="0"/>
                        </a:rPr>
                        <a:t> не </a:t>
                      </a:r>
                      <a:r>
                        <a:rPr lang="ru-RU" sz="1500" b="1" i="1" kern="1200" dirty="0" err="1">
                          <a:solidFill>
                            <a:schemeClr val="dk1"/>
                          </a:solidFill>
                          <a:effectLst/>
                          <a:latin typeface="Times New Roman" panose="02020603050405020304" pitchFamily="18" charset="0"/>
                          <a:ea typeface="+mn-ea"/>
                          <a:cs typeface="Times New Roman" panose="02020603050405020304" pitchFamily="18" charset="0"/>
                        </a:rPr>
                        <a:t>надано</a:t>
                      </a:r>
                      <a:r>
                        <a:rPr lang="ru-RU" sz="1500" b="1"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kern="1200" dirty="0" err="1">
                          <a:solidFill>
                            <a:schemeClr val="dk1"/>
                          </a:solidFill>
                          <a:effectLst/>
                          <a:latin typeface="Times New Roman" panose="02020603050405020304" pitchFamily="18" charset="0"/>
                          <a:ea typeface="+mn-ea"/>
                          <a:cs typeface="Times New Roman" panose="02020603050405020304" pitchFamily="18" charset="0"/>
                        </a:rPr>
                        <a:t>вироку</a:t>
                      </a:r>
                      <a:r>
                        <a:rPr lang="ru-RU" sz="1500" b="1" i="1" kern="1200" dirty="0">
                          <a:solidFill>
                            <a:schemeClr val="dk1"/>
                          </a:solidFill>
                          <a:effectLst/>
                          <a:latin typeface="Times New Roman" panose="02020603050405020304" pitchFamily="18" charset="0"/>
                          <a:ea typeface="+mn-ea"/>
                          <a:cs typeface="Times New Roman" panose="02020603050405020304" pitchFamily="18" charset="0"/>
                        </a:rPr>
                        <a:t> суду</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яким</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би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були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встановлені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факти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фіктивного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підприємництва</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контрагента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позивача</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оскільки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факти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вчинення</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злочину</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в тому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числі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у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вигляді</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фіктивного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підприємництва</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ухилення</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від</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сплати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податків</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підробки</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документів</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можуть</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встановлюватися</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виключно</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відповідним</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рішенням</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суду.</a:t>
                      </a:r>
                      <a:endParaRPr lang="ru-RU" sz="1500" kern="1200" dirty="0">
                        <a:solidFill>
                          <a:schemeClr val="dk1"/>
                        </a:solidFill>
                        <a:effectLst/>
                        <a:latin typeface="Times New Roman" panose="02020603050405020304" pitchFamily="18" charset="0"/>
                        <a:ea typeface="+mn-ea"/>
                        <a:cs typeface="Times New Roman" panose="02020603050405020304" pitchFamily="18" charset="0"/>
                      </a:endParaRPr>
                    </a:p>
                    <a:p>
                      <a:pPr indent="457200" algn="just"/>
                      <a:r>
                        <a:rPr lang="ru-RU" sz="1500" i="1" kern="1200" dirty="0" err="1">
                          <a:solidFill>
                            <a:schemeClr val="dk1"/>
                          </a:solidFill>
                          <a:effectLst/>
                          <a:latin typeface="Times New Roman" panose="02020603050405020304" pitchFamily="18" charset="0"/>
                          <a:ea typeface="+mn-ea"/>
                          <a:cs typeface="Times New Roman" panose="02020603050405020304" pitchFamily="18" charset="0"/>
                        </a:rPr>
                        <a:t>Отже</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до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винесення</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вироку</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в рамках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кримінального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провадження</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протоколи</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допиту</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досудового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розслідування</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не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можуть</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вважатись</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належними</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доказами</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в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адміністративному</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судочинстві</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що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вірно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було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враховано</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судами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попередніх</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інстанцій</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під</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час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розгляду</a:t>
                      </a:r>
                      <a:r>
                        <a:rPr lang="ru-RU" sz="1500" b="1" i="1" u="sng" kern="1200" dirty="0">
                          <a:solidFill>
                            <a:schemeClr val="dk1"/>
                          </a:solidFill>
                          <a:effectLst/>
                          <a:latin typeface="Times New Roman" panose="02020603050405020304" pitchFamily="18" charset="0"/>
                          <a:ea typeface="+mn-ea"/>
                          <a:cs typeface="Times New Roman" panose="02020603050405020304" pitchFamily="18" charset="0"/>
                        </a:rPr>
                        <a:t> </a:t>
                      </a:r>
                      <a:r>
                        <a:rPr lang="ru-RU" sz="1500" b="1" i="1" u="sng" kern="1200" dirty="0" err="1">
                          <a:solidFill>
                            <a:schemeClr val="dk1"/>
                          </a:solidFill>
                          <a:effectLst/>
                          <a:latin typeface="Times New Roman" panose="02020603050405020304" pitchFamily="18" charset="0"/>
                          <a:ea typeface="+mn-ea"/>
                          <a:cs typeface="Times New Roman" panose="02020603050405020304" pitchFamily="18" charset="0"/>
                        </a:rPr>
                        <a:t>справи</a:t>
                      </a:r>
                      <a:r>
                        <a:rPr lang="uk-UA" sz="1500" i="1" kern="1200" dirty="0">
                          <a:solidFill>
                            <a:schemeClr val="dk1"/>
                          </a:solidFill>
                          <a:effectLst/>
                          <a:latin typeface="Times New Roman" panose="02020603050405020304" pitchFamily="18" charset="0"/>
                          <a:ea typeface="+mn-ea"/>
                          <a:cs typeface="Times New Roman" panose="02020603050405020304" pitchFamily="18" charset="0"/>
                        </a:rPr>
                        <a:t>»</a:t>
                      </a:r>
                      <a:r>
                        <a:rPr lang="ru-RU" sz="1500" i="1" kern="1200" dirty="0">
                          <a:solidFill>
                            <a:schemeClr val="dk1"/>
                          </a:solidFill>
                          <a:effectLst/>
                          <a:latin typeface="Times New Roman" panose="02020603050405020304" pitchFamily="18" charset="0"/>
                          <a:ea typeface="+mn-ea"/>
                          <a:cs typeface="Times New Roman" panose="02020603050405020304" pitchFamily="18" charset="0"/>
                        </a:rPr>
                        <a:t>. </a:t>
                      </a:r>
                      <a:r>
                        <a:rPr lang="uk-UA" sz="1500" b="1" i="0" kern="1200" dirty="0">
                          <a:solidFill>
                            <a:schemeClr val="dk1"/>
                          </a:solidFill>
                          <a:effectLst/>
                          <a:latin typeface="Times New Roman" panose="02020603050405020304" pitchFamily="18" charset="0"/>
                          <a:ea typeface="+mn-ea"/>
                          <a:cs typeface="Times New Roman" panose="02020603050405020304" pitchFamily="18" charset="0"/>
                        </a:rPr>
                        <a:t>П</a:t>
                      </a:r>
                      <a:r>
                        <a:rPr lang="uk-UA" sz="1500" b="1" kern="1200" dirty="0">
                          <a:solidFill>
                            <a:schemeClr val="dk1"/>
                          </a:solidFill>
                          <a:effectLst/>
                          <a:latin typeface="Times New Roman" panose="02020603050405020304" pitchFamily="18" charset="0"/>
                          <a:ea typeface="+mn-ea"/>
                          <a:cs typeface="Times New Roman" panose="02020603050405020304" pitchFamily="18" charset="0"/>
                        </a:rPr>
                        <a:t>останова Верховного Суду від 19.03.2019 у справі № </a:t>
                      </a:r>
                      <a:r>
                        <a:rPr lang="ru-RU" sz="1500" b="1" kern="1200" dirty="0">
                          <a:solidFill>
                            <a:schemeClr val="dk1"/>
                          </a:solidFill>
                          <a:effectLst/>
                          <a:latin typeface="Times New Roman" panose="02020603050405020304" pitchFamily="18" charset="0"/>
                          <a:ea typeface="+mn-ea"/>
                          <a:cs typeface="Times New Roman" panose="02020603050405020304" pitchFamily="18" charset="0"/>
                        </a:rPr>
                        <a:t>826/3740/17</a:t>
                      </a:r>
                      <a:endParaRPr lang="ru-RU" sz="15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pPr indent="457200" algn="just"/>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Крім</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того, суди не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з'ясували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за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яких</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обставин</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і в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який</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спосіб</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налагоджено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господарські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зв'язки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між</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Товариством</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з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обмеженою</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відповідальністю</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Волинь</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-зерно-продукт» та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його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задекларованими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постачальниками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хто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персонально брав у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цьому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участь, не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допитано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відповідних</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осіб</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задіяних</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у такому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процесі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як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свідків</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з метою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з'ясування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характеру та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змісту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здійснених</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операцій</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a:t>
                      </a:r>
                    </a:p>
                    <a:p>
                      <a:pPr indent="457200" algn="just"/>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В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цьому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контексті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суд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касаційної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інстанції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звертає</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увагу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на те,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що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в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матеріалах</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розглядуваної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адміністративної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справи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містяться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надані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пояснення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директора Приватного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підприємства</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«АФ Приват Агро» Кабаченка М.Ф.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щодо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його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непричетності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до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фінансово-господарської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діяльності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очолюваного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суб'єкта</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господарювання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a:t>
                      </a:r>
                    </a:p>
                    <a:p>
                      <a:pPr indent="457200" algn="just"/>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Утім</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суд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апеляційної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інстанції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в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порушення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вимог</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ст.КАС</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України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не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надав</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оцінки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вказаному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доказу</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окремо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та у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сукупності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з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іншими</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та не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перевірив</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дані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щодо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участі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Кабаченка М.Ф. в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діяльності</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очолюваної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ним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юридичної</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особи,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що</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має</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істотне</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значення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для правильного </a:t>
                      </a:r>
                      <a:r>
                        <a:rPr lang="ru-RU" sz="1600" b="0" i="1" kern="1200" dirty="0" err="1">
                          <a:solidFill>
                            <a:schemeClr val="dk1"/>
                          </a:solidFill>
                          <a:effectLst/>
                          <a:latin typeface="Times New Roman" panose="02020603050405020304" pitchFamily="18" charset="0"/>
                          <a:ea typeface="+mn-ea"/>
                          <a:cs typeface="Times New Roman" panose="02020603050405020304" pitchFamily="18" charset="0"/>
                        </a:rPr>
                        <a:t>вирішення</a:t>
                      </a:r>
                      <a:r>
                        <a:rPr lang="ru-RU" sz="1600" b="0" i="1" kern="1200" dirty="0">
                          <a:solidFill>
                            <a:schemeClr val="dk1"/>
                          </a:solidFill>
                          <a:effectLst/>
                          <a:latin typeface="Times New Roman" panose="02020603050405020304" pitchFamily="18" charset="0"/>
                          <a:ea typeface="+mn-ea"/>
                          <a:cs typeface="Times New Roman" panose="02020603050405020304" pitchFamily="18" charset="0"/>
                        </a:rPr>
                        <a:t> спору».</a:t>
                      </a:r>
                    </a:p>
                    <a:p>
                      <a:pPr indent="457200"/>
                      <a:r>
                        <a:rPr lang="uk-UA" sz="1600" b="1" i="0" kern="1200" dirty="0">
                          <a:solidFill>
                            <a:schemeClr val="dk1"/>
                          </a:solidFill>
                          <a:effectLst/>
                          <a:latin typeface="Times New Roman" panose="02020603050405020304" pitchFamily="18" charset="0"/>
                          <a:ea typeface="+mn-ea"/>
                          <a:cs typeface="Times New Roman" panose="02020603050405020304" pitchFamily="18" charset="0"/>
                        </a:rPr>
                        <a:t>П</a:t>
                      </a:r>
                      <a:r>
                        <a:rPr lang="uk-UA" sz="1600" b="1" kern="1200" dirty="0">
                          <a:solidFill>
                            <a:schemeClr val="dk1"/>
                          </a:solidFill>
                          <a:effectLst/>
                          <a:latin typeface="Times New Roman" panose="02020603050405020304" pitchFamily="18" charset="0"/>
                          <a:ea typeface="+mn-ea"/>
                          <a:cs typeface="Times New Roman" panose="02020603050405020304" pitchFamily="18" charset="0"/>
                        </a:rPr>
                        <a:t>останова Верховного Суду від 12.03.2019 у справі </a:t>
                      </a:r>
                      <a:br>
                        <a:rPr lang="uk-UA" sz="1600" b="1" kern="1200" dirty="0">
                          <a:solidFill>
                            <a:schemeClr val="dk1"/>
                          </a:solidFill>
                          <a:effectLst/>
                          <a:latin typeface="Times New Roman" panose="02020603050405020304" pitchFamily="18" charset="0"/>
                          <a:ea typeface="+mn-ea"/>
                          <a:cs typeface="Times New Roman" panose="02020603050405020304" pitchFamily="18" charset="0"/>
                        </a:rPr>
                      </a:br>
                      <a:r>
                        <a:rPr lang="uk-UA" sz="1600" b="1" kern="1200" dirty="0">
                          <a:solidFill>
                            <a:schemeClr val="dk1"/>
                          </a:solidFill>
                          <a:effectLst/>
                          <a:latin typeface="Times New Roman" panose="02020603050405020304" pitchFamily="18" charset="0"/>
                          <a:ea typeface="+mn-ea"/>
                          <a:cs typeface="Times New Roman" panose="02020603050405020304" pitchFamily="18" charset="0"/>
                        </a:rPr>
                        <a:t>№ </a:t>
                      </a:r>
                      <a:r>
                        <a:rPr lang="ru-RU" sz="1600" b="1" i="0" kern="1200" dirty="0">
                          <a:solidFill>
                            <a:schemeClr val="dk1"/>
                          </a:solidFill>
                          <a:effectLst/>
                          <a:latin typeface="Times New Roman" panose="02020603050405020304" pitchFamily="18" charset="0"/>
                          <a:ea typeface="+mn-ea"/>
                          <a:cs typeface="Times New Roman" panose="02020603050405020304" pitchFamily="18" charset="0"/>
                        </a:rPr>
                        <a:t>803/386/14</a:t>
                      </a:r>
                      <a:endParaRPr lang="ru-RU" sz="16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236986987"/>
                  </a:ext>
                </a:extLst>
              </a:tr>
            </a:tbl>
          </a:graphicData>
        </a:graphic>
      </p:graphicFrame>
    </p:spTree>
    <p:extLst>
      <p:ext uri="{BB962C8B-B14F-4D97-AF65-F5344CB8AC3E}">
        <p14:creationId xmlns:p14="http://schemas.microsoft.com/office/powerpoint/2010/main" val="10173979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77</a:t>
            </a:fld>
            <a:endParaRPr lang="ru-RU" dirty="0">
              <a:solidFill>
                <a:srgbClr val="007832"/>
              </a:solidFill>
            </a:endParaRPr>
          </a:p>
        </p:txBody>
      </p:sp>
      <p:sp>
        <p:nvSpPr>
          <p:cNvPr id="4" name="Прямоугольник 3">
            <a:extLst>
              <a:ext uri="{FF2B5EF4-FFF2-40B4-BE49-F238E27FC236}">
                <a16:creationId xmlns:a16="http://schemas.microsoft.com/office/drawing/2014/main" id="{9427C24A-79B7-B540-82F6-204269C1E53B}"/>
              </a:ext>
            </a:extLst>
          </p:cNvPr>
          <p:cNvSpPr/>
          <p:nvPr/>
        </p:nvSpPr>
        <p:spPr>
          <a:xfrm>
            <a:off x="2019300" y="134263"/>
            <a:ext cx="8813799" cy="430887"/>
          </a:xfrm>
          <a:prstGeom prst="rect">
            <a:avLst/>
          </a:prstGeom>
        </p:spPr>
        <p:txBody>
          <a:bodyPr wrap="square">
            <a:spAutoFit/>
          </a:bodyPr>
          <a:lstStyle/>
          <a:p>
            <a:r>
              <a:rPr lang="uk-UA" sz="2200" b="1" dirty="0">
                <a:solidFill>
                  <a:srgbClr val="007832"/>
                </a:solidFill>
              </a:rPr>
              <a:t>Практика Касаційного адміністративного суду у складі ВС</a:t>
            </a:r>
            <a:endParaRPr lang="ru-RU" sz="2200" dirty="0"/>
          </a:p>
        </p:txBody>
      </p:sp>
      <p:sp>
        <p:nvSpPr>
          <p:cNvPr id="5" name="TextBox 4">
            <a:extLst>
              <a:ext uri="{FF2B5EF4-FFF2-40B4-BE49-F238E27FC236}">
                <a16:creationId xmlns:a16="http://schemas.microsoft.com/office/drawing/2014/main" id="{DBB86D7E-66FB-2F44-A2F6-81375D2A8E00}"/>
              </a:ext>
            </a:extLst>
          </p:cNvPr>
          <p:cNvSpPr txBox="1"/>
          <p:nvPr/>
        </p:nvSpPr>
        <p:spPr>
          <a:xfrm>
            <a:off x="2019300" y="624840"/>
            <a:ext cx="9220200" cy="369332"/>
          </a:xfrm>
          <a:prstGeom prst="rect">
            <a:avLst/>
          </a:prstGeom>
          <a:noFill/>
        </p:spPr>
        <p:txBody>
          <a:bodyPr wrap="square" rtlCol="0">
            <a:spAutoFit/>
          </a:bodyPr>
          <a:lstStyle/>
          <a:p>
            <a:r>
              <a:rPr lang="ru-RU" b="1" u="sng" dirty="0"/>
              <a:t>2. </a:t>
            </a:r>
            <a:r>
              <a:rPr lang="ru-RU" b="1" u="sng" dirty="0" err="1"/>
              <a:t>Посилання</a:t>
            </a:r>
            <a:r>
              <a:rPr lang="ru-RU" b="1" u="sng" dirty="0"/>
              <a:t> ДФС на </a:t>
            </a:r>
            <a:r>
              <a:rPr lang="ru-RU" b="1" u="sng" dirty="0" err="1"/>
              <a:t>вироки</a:t>
            </a:r>
            <a:r>
              <a:rPr lang="ru-RU" b="1" u="sng" dirty="0"/>
              <a:t> / </a:t>
            </a:r>
            <a:r>
              <a:rPr lang="ru-RU" b="1" u="sng" dirty="0" err="1"/>
              <a:t>матеріали</a:t>
            </a:r>
            <a:r>
              <a:rPr lang="ru-RU" b="1" u="sng" dirty="0"/>
              <a:t> </a:t>
            </a:r>
            <a:r>
              <a:rPr lang="ru-RU" b="1" u="sng" dirty="0" err="1"/>
              <a:t>кримінального</a:t>
            </a:r>
            <a:r>
              <a:rPr lang="ru-RU" b="1" u="sng" dirty="0"/>
              <a:t> </a:t>
            </a:r>
            <a:r>
              <a:rPr lang="ru-RU" b="1" u="sng" dirty="0" err="1"/>
              <a:t>провадження</a:t>
            </a:r>
            <a:endParaRPr lang="ru-RU" b="1" u="sng" dirty="0"/>
          </a:p>
        </p:txBody>
      </p:sp>
      <p:graphicFrame>
        <p:nvGraphicFramePr>
          <p:cNvPr id="7" name="Таблица 6">
            <a:extLst>
              <a:ext uri="{FF2B5EF4-FFF2-40B4-BE49-F238E27FC236}">
                <a16:creationId xmlns:a16="http://schemas.microsoft.com/office/drawing/2014/main" id="{4044B263-5F48-C643-908E-68252977DF49}"/>
              </a:ext>
            </a:extLst>
          </p:cNvPr>
          <p:cNvGraphicFramePr>
            <a:graphicFrameLocks noGrp="1"/>
          </p:cNvGraphicFramePr>
          <p:nvPr/>
        </p:nvGraphicFramePr>
        <p:xfrm>
          <a:off x="2019300" y="1076484"/>
          <a:ext cx="8813800" cy="4824968"/>
        </p:xfrm>
        <a:graphic>
          <a:graphicData uri="http://schemas.openxmlformats.org/drawingml/2006/table">
            <a:tbl>
              <a:tblPr firstRow="1" bandRow="1">
                <a:tableStyleId>{5C22544A-7EE6-4342-B048-85BDC9FD1C3A}</a:tableStyleId>
              </a:tblPr>
              <a:tblGrid>
                <a:gridCol w="4406900">
                  <a:extLst>
                    <a:ext uri="{9D8B030D-6E8A-4147-A177-3AD203B41FA5}">
                      <a16:colId xmlns:a16="http://schemas.microsoft.com/office/drawing/2014/main" val="3280293943"/>
                    </a:ext>
                  </a:extLst>
                </a:gridCol>
                <a:gridCol w="4406900">
                  <a:extLst>
                    <a:ext uri="{9D8B030D-6E8A-4147-A177-3AD203B41FA5}">
                      <a16:colId xmlns:a16="http://schemas.microsoft.com/office/drawing/2014/main" val="3905312839"/>
                    </a:ext>
                  </a:extLst>
                </a:gridCol>
              </a:tblGrid>
              <a:tr h="374888">
                <a:tc>
                  <a:txBody>
                    <a:bodyPr/>
                    <a:lstStyle/>
                    <a:p>
                      <a:r>
                        <a:rPr lang="ru-RU" dirty="0">
                          <a:solidFill>
                            <a:schemeClr val="tx1"/>
                          </a:solidFill>
                        </a:rPr>
                        <a:t>Номер та дата </a:t>
                      </a:r>
                      <a:r>
                        <a:rPr lang="ru-RU" dirty="0" err="1">
                          <a:solidFill>
                            <a:schemeClr val="tx1"/>
                          </a:solidFill>
                        </a:rPr>
                        <a:t>рішення</a:t>
                      </a:r>
                      <a:endParaRPr lang="ru-RU"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dirty="0" err="1">
                          <a:solidFill>
                            <a:schemeClr val="tx1"/>
                          </a:solidFill>
                        </a:rPr>
                        <a:t>Позиція</a:t>
                      </a:r>
                      <a:r>
                        <a:rPr lang="ru-RU" dirty="0">
                          <a:solidFill>
                            <a:schemeClr val="tx1"/>
                          </a:solidFill>
                        </a:rPr>
                        <a:t> суду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7314905"/>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21.03.2018 по </a:t>
                      </a:r>
                      <a:r>
                        <a:rPr lang="ru-RU" dirty="0" err="1"/>
                        <a:t>справі</a:t>
                      </a:r>
                      <a:r>
                        <a:rPr lang="ru-RU" dirty="0"/>
                        <a:t> 8</a:t>
                      </a:r>
                      <a:r>
                        <a:rPr lang="ru-RU" sz="1800" b="0" i="0" kern="1200" dirty="0">
                          <a:solidFill>
                            <a:schemeClr val="dk1"/>
                          </a:solidFill>
                          <a:effectLst/>
                          <a:latin typeface="+mn-lt"/>
                          <a:ea typeface="+mn-ea"/>
                          <a:cs typeface="+mn-cs"/>
                        </a:rPr>
                        <a:t>22/1815/17</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ru-RU" sz="1400" b="1" i="0" kern="1200" dirty="0" err="1">
                          <a:solidFill>
                            <a:srgbClr val="FF0000"/>
                          </a:solidFill>
                          <a:effectLst/>
                          <a:latin typeface="+mn-lt"/>
                          <a:ea typeface="+mn-ea"/>
                          <a:cs typeface="+mn-cs"/>
                        </a:rPr>
                        <a:t>Посилання</a:t>
                      </a:r>
                      <a:r>
                        <a:rPr lang="ru-RU" sz="1400" b="0" i="0" kern="1200" dirty="0">
                          <a:solidFill>
                            <a:schemeClr val="dk1"/>
                          </a:solidFill>
                          <a:effectLst/>
                          <a:latin typeface="+mn-lt"/>
                          <a:ea typeface="+mn-ea"/>
                          <a:cs typeface="+mn-cs"/>
                        </a:rPr>
                        <a:t> у </a:t>
                      </a:r>
                      <a:r>
                        <a:rPr lang="ru-RU" sz="1400" b="0" i="0" kern="1200" dirty="0" err="1">
                          <a:solidFill>
                            <a:schemeClr val="dk1"/>
                          </a:solidFill>
                          <a:effectLst/>
                          <a:latin typeface="+mn-lt"/>
                          <a:ea typeface="+mn-ea"/>
                          <a:cs typeface="+mn-cs"/>
                        </a:rPr>
                        <a:t>акті</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перевірки</a:t>
                      </a:r>
                      <a:r>
                        <a:rPr lang="ru-RU" sz="1400" b="0" i="0" kern="1200" dirty="0">
                          <a:solidFill>
                            <a:schemeClr val="dk1"/>
                          </a:solidFill>
                          <a:effectLst/>
                          <a:latin typeface="+mn-lt"/>
                          <a:ea typeface="+mn-ea"/>
                          <a:cs typeface="+mn-cs"/>
                        </a:rPr>
                        <a:t> та у </a:t>
                      </a:r>
                      <a:r>
                        <a:rPr lang="ru-RU" sz="1400" b="0" i="0" kern="1200" dirty="0" err="1">
                          <a:solidFill>
                            <a:schemeClr val="dk1"/>
                          </a:solidFill>
                          <a:effectLst/>
                          <a:latin typeface="+mn-lt"/>
                          <a:ea typeface="+mn-ea"/>
                          <a:cs typeface="+mn-cs"/>
                        </a:rPr>
                        <a:t>касаційної</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скарзі</a:t>
                      </a:r>
                      <a:r>
                        <a:rPr lang="ru-RU" sz="1400" b="0" i="0" kern="1200" dirty="0">
                          <a:solidFill>
                            <a:schemeClr val="dk1"/>
                          </a:solidFill>
                          <a:effectLst/>
                          <a:latin typeface="+mn-lt"/>
                          <a:ea typeface="+mn-ea"/>
                          <a:cs typeface="+mn-cs"/>
                        </a:rPr>
                        <a:t> </a:t>
                      </a:r>
                      <a:r>
                        <a:rPr lang="ru-RU" sz="1400" b="1" i="0" kern="1200" dirty="0">
                          <a:solidFill>
                            <a:srgbClr val="FF0000"/>
                          </a:solidFill>
                          <a:effectLst/>
                          <a:latin typeface="+mn-lt"/>
                          <a:ea typeface="+mn-ea"/>
                          <a:cs typeface="+mn-cs"/>
                        </a:rPr>
                        <a:t>на </a:t>
                      </a:r>
                      <a:r>
                        <a:rPr lang="ru-RU" sz="1400" b="1" i="0" kern="1200" dirty="0" err="1">
                          <a:solidFill>
                            <a:srgbClr val="FF0000"/>
                          </a:solidFill>
                          <a:effectLst/>
                          <a:latin typeface="+mn-lt"/>
                          <a:ea typeface="+mn-ea"/>
                          <a:cs typeface="+mn-cs"/>
                        </a:rPr>
                        <a:t>матеріали</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досудового</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розслідування</a:t>
                      </a:r>
                      <a:r>
                        <a:rPr lang="ru-RU" sz="1400" b="1" i="0" kern="1200" dirty="0">
                          <a:solidFill>
                            <a:srgbClr val="FF0000"/>
                          </a:solidFill>
                          <a:effectLst/>
                          <a:latin typeface="+mn-lt"/>
                          <a:ea typeface="+mn-ea"/>
                          <a:cs typeface="+mn-cs"/>
                        </a:rPr>
                        <a:t> по </a:t>
                      </a:r>
                      <a:r>
                        <a:rPr lang="ru-RU" sz="1400" b="1" i="0" kern="1200" dirty="0" err="1">
                          <a:solidFill>
                            <a:srgbClr val="FF0000"/>
                          </a:solidFill>
                          <a:effectLst/>
                          <a:latin typeface="+mn-lt"/>
                          <a:ea typeface="+mn-ea"/>
                          <a:cs typeface="+mn-cs"/>
                        </a:rPr>
                        <a:t>кримінальному</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провадженню</a:t>
                      </a:r>
                      <a:r>
                        <a:rPr lang="ru-RU" sz="1400" b="1" i="0" kern="1200" dirty="0">
                          <a:solidFill>
                            <a:srgbClr val="FF0000"/>
                          </a:solidFill>
                          <a:effectLst/>
                          <a:latin typeface="+mn-lt"/>
                          <a:ea typeface="+mn-ea"/>
                          <a:cs typeface="+mn-cs"/>
                        </a:rPr>
                        <a:t> </a:t>
                      </a:r>
                      <a:r>
                        <a:rPr lang="ru-RU" sz="1400" b="0" i="0" kern="1200" dirty="0">
                          <a:solidFill>
                            <a:schemeClr val="dk1"/>
                          </a:solidFill>
                          <a:effectLst/>
                          <a:latin typeface="+mn-lt"/>
                          <a:ea typeface="+mn-ea"/>
                          <a:cs typeface="+mn-cs"/>
                        </a:rPr>
                        <a:t>№42015060000000009, </a:t>
                      </a:r>
                      <a:r>
                        <a:rPr lang="ru-RU" sz="1400" b="0" i="0" kern="1200" dirty="0" err="1">
                          <a:solidFill>
                            <a:schemeClr val="dk1"/>
                          </a:solidFill>
                          <a:effectLst/>
                          <a:latin typeface="+mn-lt"/>
                          <a:ea typeface="+mn-ea"/>
                          <a:cs typeface="+mn-cs"/>
                        </a:rPr>
                        <a:t>яким</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встановлено</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що</a:t>
                      </a:r>
                      <a:r>
                        <a:rPr lang="ru-RU" sz="1400" b="0" i="0" kern="1200" dirty="0">
                          <a:solidFill>
                            <a:schemeClr val="dk1"/>
                          </a:solidFill>
                          <a:effectLst/>
                          <a:latin typeface="+mn-lt"/>
                          <a:ea typeface="+mn-ea"/>
                          <a:cs typeface="+mn-cs"/>
                        </a:rPr>
                        <a:t> ТОВ </a:t>
                      </a:r>
                      <a:r>
                        <a:rPr lang="ru-RU" sz="1400" b="0" i="0" kern="1200" dirty="0" err="1">
                          <a:solidFill>
                            <a:schemeClr val="dk1"/>
                          </a:solidFill>
                          <a:effectLst/>
                          <a:latin typeface="+mn-lt"/>
                          <a:ea typeface="+mn-ea"/>
                          <a:cs typeface="+mn-cs"/>
                        </a:rPr>
                        <a:t>задіяне</a:t>
                      </a:r>
                      <a:r>
                        <a:rPr lang="ru-RU" sz="1400" b="0" i="0" kern="1200" dirty="0">
                          <a:solidFill>
                            <a:schemeClr val="dk1"/>
                          </a:solidFill>
                          <a:effectLst/>
                          <a:latin typeface="+mn-lt"/>
                          <a:ea typeface="+mn-ea"/>
                          <a:cs typeface="+mn-cs"/>
                        </a:rPr>
                        <a:t> в схемах </a:t>
                      </a:r>
                      <a:r>
                        <a:rPr lang="ru-RU" sz="1400" b="0" i="0" kern="1200" dirty="0" err="1">
                          <a:solidFill>
                            <a:schemeClr val="dk1"/>
                          </a:solidFill>
                          <a:effectLst/>
                          <a:latin typeface="+mn-lt"/>
                          <a:ea typeface="+mn-ea"/>
                          <a:cs typeface="+mn-cs"/>
                        </a:rPr>
                        <a:t>ухилення</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від</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сплати</a:t>
                      </a:r>
                      <a:r>
                        <a:rPr lang="ru-RU" sz="1400" b="0" i="0" kern="1200" dirty="0">
                          <a:solidFill>
                            <a:schemeClr val="dk1"/>
                          </a:solidFill>
                          <a:effectLst/>
                          <a:latin typeface="+mn-lt"/>
                          <a:ea typeface="+mn-ea"/>
                          <a:cs typeface="+mn-cs"/>
                        </a:rPr>
                        <a:t> </a:t>
                      </a:r>
                      <a:r>
                        <a:rPr lang="ru-RU" sz="1400" b="0" i="0" kern="1200" dirty="0" err="1">
                          <a:solidFill>
                            <a:schemeClr val="dk1"/>
                          </a:solidFill>
                          <a:effectLst/>
                          <a:latin typeface="+mn-lt"/>
                          <a:ea typeface="+mn-ea"/>
                          <a:cs typeface="+mn-cs"/>
                        </a:rPr>
                        <a:t>податків</a:t>
                      </a:r>
                      <a:r>
                        <a:rPr lang="ru-RU" sz="1400" b="0" i="0" kern="1200" dirty="0">
                          <a:solidFill>
                            <a:schemeClr val="dk1"/>
                          </a:solidFill>
                          <a:effectLst/>
                          <a:latin typeface="+mn-lt"/>
                          <a:ea typeface="+mn-ea"/>
                          <a:cs typeface="+mn-cs"/>
                        </a:rPr>
                        <a:t>, </a:t>
                      </a:r>
                      <a:r>
                        <a:rPr lang="ru-RU" sz="1400" b="1" i="0" kern="1200" dirty="0">
                          <a:solidFill>
                            <a:srgbClr val="FF0000"/>
                          </a:solidFill>
                          <a:effectLst/>
                          <a:latin typeface="+mn-lt"/>
                          <a:ea typeface="+mn-ea"/>
                          <a:cs typeface="+mn-cs"/>
                        </a:rPr>
                        <a:t>не </a:t>
                      </a:r>
                      <a:r>
                        <a:rPr lang="ru-RU" sz="1400" b="1" i="0" kern="1200" dirty="0" err="1">
                          <a:solidFill>
                            <a:srgbClr val="FF0000"/>
                          </a:solidFill>
                          <a:effectLst/>
                          <a:latin typeface="+mn-lt"/>
                          <a:ea typeface="+mn-ea"/>
                          <a:cs typeface="+mn-cs"/>
                        </a:rPr>
                        <a:t>є</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доказами</a:t>
                      </a:r>
                      <a:r>
                        <a:rPr lang="ru-RU" sz="1400" b="1" i="0" kern="1200" dirty="0">
                          <a:solidFill>
                            <a:srgbClr val="FF0000"/>
                          </a:solidFill>
                          <a:effectLst/>
                          <a:latin typeface="+mn-lt"/>
                          <a:ea typeface="+mn-ea"/>
                          <a:cs typeface="+mn-cs"/>
                        </a:rPr>
                        <a:t>, а </a:t>
                      </a:r>
                      <a:r>
                        <a:rPr lang="ru-RU" sz="1400" b="1" i="0" kern="1200" dirty="0" err="1">
                          <a:solidFill>
                            <a:srgbClr val="FF0000"/>
                          </a:solidFill>
                          <a:effectLst/>
                          <a:latin typeface="+mn-lt"/>
                          <a:ea typeface="+mn-ea"/>
                          <a:cs typeface="+mn-cs"/>
                        </a:rPr>
                        <a:t>лише</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відомостями</a:t>
                      </a:r>
                      <a:r>
                        <a:rPr lang="ru-RU" sz="1400" b="1" i="0" kern="1200" dirty="0">
                          <a:solidFill>
                            <a:srgbClr val="FF0000"/>
                          </a:solidFill>
                          <a:effectLst/>
                          <a:latin typeface="+mn-lt"/>
                          <a:ea typeface="+mn-ea"/>
                          <a:cs typeface="+mn-cs"/>
                        </a:rPr>
                        <a:t> про </a:t>
                      </a:r>
                      <a:r>
                        <a:rPr lang="ru-RU" sz="1400" b="1" i="0" kern="1200" dirty="0" err="1">
                          <a:solidFill>
                            <a:srgbClr val="FF0000"/>
                          </a:solidFill>
                          <a:effectLst/>
                          <a:latin typeface="+mn-lt"/>
                          <a:ea typeface="+mn-ea"/>
                          <a:cs typeface="+mn-cs"/>
                        </a:rPr>
                        <a:t>джерело</a:t>
                      </a:r>
                      <a:r>
                        <a:rPr lang="ru-RU" sz="1400" b="1" i="0" kern="1200" dirty="0">
                          <a:solidFill>
                            <a:srgbClr val="FF0000"/>
                          </a:solidFill>
                          <a:effectLst/>
                          <a:latin typeface="+mn-lt"/>
                          <a:ea typeface="+mn-ea"/>
                          <a:cs typeface="+mn-cs"/>
                        </a:rPr>
                        <a:t> тих </a:t>
                      </a:r>
                      <a:r>
                        <a:rPr lang="ru-RU" sz="1400" b="1" i="0" kern="1200" dirty="0" err="1">
                          <a:solidFill>
                            <a:srgbClr val="FF0000"/>
                          </a:solidFill>
                          <a:effectLst/>
                          <a:latin typeface="+mn-lt"/>
                          <a:ea typeface="+mn-ea"/>
                          <a:cs typeface="+mn-cs"/>
                        </a:rPr>
                        <a:t>обставин</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які</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можуть</a:t>
                      </a:r>
                      <a:r>
                        <a:rPr lang="ru-RU" sz="1400" b="1" i="0" kern="1200" dirty="0">
                          <a:solidFill>
                            <a:srgbClr val="FF0000"/>
                          </a:solidFill>
                          <a:effectLst/>
                          <a:latin typeface="+mn-lt"/>
                          <a:ea typeface="+mn-ea"/>
                          <a:cs typeface="+mn-cs"/>
                        </a:rPr>
                        <a:t> стати </a:t>
                      </a:r>
                      <a:r>
                        <a:rPr lang="ru-RU" sz="1400" b="1" i="0" kern="1200" dirty="0" err="1">
                          <a:solidFill>
                            <a:srgbClr val="FF0000"/>
                          </a:solidFill>
                          <a:effectLst/>
                          <a:latin typeface="+mn-lt"/>
                          <a:ea typeface="+mn-ea"/>
                          <a:cs typeface="+mn-cs"/>
                        </a:rPr>
                        <a:t>доказами</a:t>
                      </a:r>
                      <a:r>
                        <a:rPr lang="ru-RU" sz="1400" b="1" i="0" kern="1200" dirty="0">
                          <a:solidFill>
                            <a:srgbClr val="FF0000"/>
                          </a:solidFill>
                          <a:effectLst/>
                          <a:latin typeface="+mn-lt"/>
                          <a:ea typeface="+mn-ea"/>
                          <a:cs typeface="+mn-cs"/>
                        </a:rPr>
                        <a:t> у </a:t>
                      </a:r>
                      <a:r>
                        <a:rPr lang="ru-RU" sz="1400" b="1" i="0" kern="1200" dirty="0" err="1">
                          <a:solidFill>
                            <a:srgbClr val="FF0000"/>
                          </a:solidFill>
                          <a:effectLst/>
                          <a:latin typeface="+mn-lt"/>
                          <a:ea typeface="+mn-ea"/>
                          <a:cs typeface="+mn-cs"/>
                        </a:rPr>
                        <a:t>податковому</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спорі</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після</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їх</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закріплення</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належним</a:t>
                      </a:r>
                      <a:r>
                        <a:rPr lang="ru-RU" sz="1400" b="1" i="0" kern="1200" dirty="0">
                          <a:solidFill>
                            <a:srgbClr val="FF0000"/>
                          </a:solidFill>
                          <a:effectLst/>
                          <a:latin typeface="+mn-lt"/>
                          <a:ea typeface="+mn-ea"/>
                          <a:cs typeface="+mn-cs"/>
                        </a:rPr>
                        <a:t> </a:t>
                      </a:r>
                      <a:r>
                        <a:rPr lang="ru-RU" sz="1400" b="1" i="0" kern="1200" dirty="0" err="1">
                          <a:solidFill>
                            <a:srgbClr val="FF0000"/>
                          </a:solidFill>
                          <a:effectLst/>
                          <a:latin typeface="+mn-lt"/>
                          <a:ea typeface="+mn-ea"/>
                          <a:cs typeface="+mn-cs"/>
                        </a:rPr>
                        <a:t>процесуальним</a:t>
                      </a:r>
                      <a:r>
                        <a:rPr lang="ru-RU" sz="1400" b="1" i="0" kern="1200" dirty="0">
                          <a:solidFill>
                            <a:srgbClr val="FF0000"/>
                          </a:solidFill>
                          <a:effectLst/>
                          <a:latin typeface="+mn-lt"/>
                          <a:ea typeface="+mn-ea"/>
                          <a:cs typeface="+mn-cs"/>
                        </a:rPr>
                        <a:t> шляхом.</a:t>
                      </a:r>
                      <a:endParaRPr lang="ru-RU"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0930122"/>
                  </a:ext>
                </a:extLst>
              </a:tr>
              <a:tr h="13653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endParaRPr lang="ru-RU" dirty="0"/>
                    </a:p>
                    <a:p>
                      <a:pPr marL="0" marR="0" indent="0" algn="ctr" defTabSz="914400" rtl="0" eaLnBrk="1" fontAlgn="auto" latinLnBrk="0" hangingPunct="1">
                        <a:lnSpc>
                          <a:spcPct val="100000"/>
                        </a:lnSpc>
                        <a:spcBef>
                          <a:spcPts val="0"/>
                        </a:spcBef>
                        <a:spcAft>
                          <a:spcPts val="0"/>
                        </a:spcAft>
                        <a:buClrTx/>
                        <a:buSzTx/>
                        <a:buFontTx/>
                        <a:buNone/>
                        <a:tabLst/>
                        <a:defRPr/>
                      </a:pPr>
                      <a:r>
                        <a:rPr lang="ru-RU" dirty="0"/>
                        <a:t>Постанова ВС </a:t>
                      </a:r>
                      <a:r>
                        <a:rPr lang="ru-RU" dirty="0" err="1"/>
                        <a:t>від</a:t>
                      </a:r>
                      <a:r>
                        <a:rPr lang="ru-RU" dirty="0"/>
                        <a:t> 27.02.2018 по </a:t>
                      </a:r>
                      <a:r>
                        <a:rPr lang="ru-RU" dirty="0" err="1"/>
                        <a:t>справі</a:t>
                      </a:r>
                      <a:r>
                        <a:rPr lang="ru-RU" dirty="0"/>
                        <a:t> </a:t>
                      </a:r>
                      <a:r>
                        <a:rPr lang="ru-RU" sz="1800" b="0" i="0" kern="1200" dirty="0">
                          <a:solidFill>
                            <a:schemeClr val="dk1"/>
                          </a:solidFill>
                          <a:effectLst/>
                          <a:latin typeface="+mn-lt"/>
                          <a:ea typeface="+mn-ea"/>
                          <a:cs typeface="+mn-cs"/>
                        </a:rPr>
                        <a:t>813/1974/17</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b="1" dirty="0">
                          <a:solidFill>
                            <a:srgbClr val="FF0000"/>
                          </a:solidFill>
                        </a:rPr>
                        <a:t>Суди </a:t>
                      </a:r>
                      <a:r>
                        <a:rPr lang="ru-RU" sz="1400" b="1" dirty="0" err="1">
                          <a:solidFill>
                            <a:srgbClr val="FF0000"/>
                          </a:solidFill>
                        </a:rPr>
                        <a:t>попередніх</a:t>
                      </a:r>
                      <a:r>
                        <a:rPr lang="ru-RU" sz="1400" b="1" dirty="0">
                          <a:solidFill>
                            <a:srgbClr val="FF0000"/>
                          </a:solidFill>
                        </a:rPr>
                        <a:t> </a:t>
                      </a:r>
                      <a:r>
                        <a:rPr lang="ru-RU" sz="1400" b="1" dirty="0" err="1">
                          <a:solidFill>
                            <a:srgbClr val="FF0000"/>
                          </a:solidFill>
                        </a:rPr>
                        <a:t>інстанцій</a:t>
                      </a:r>
                      <a:r>
                        <a:rPr lang="ru-RU" sz="1400" b="1" dirty="0">
                          <a:solidFill>
                            <a:srgbClr val="FF0000"/>
                          </a:solidFill>
                        </a:rPr>
                        <a:t> </a:t>
                      </a:r>
                      <a:r>
                        <a:rPr lang="ru-RU" sz="1400" b="1" dirty="0" err="1">
                          <a:solidFill>
                            <a:srgbClr val="FF0000"/>
                          </a:solidFill>
                        </a:rPr>
                        <a:t>правомірно</a:t>
                      </a:r>
                      <a:r>
                        <a:rPr lang="ru-RU" sz="1400" b="1" dirty="0">
                          <a:solidFill>
                            <a:srgbClr val="FF0000"/>
                          </a:solidFill>
                        </a:rPr>
                        <a:t> не взяли до </a:t>
                      </a:r>
                      <a:r>
                        <a:rPr lang="ru-RU" sz="1400" b="1" dirty="0" err="1">
                          <a:solidFill>
                            <a:srgbClr val="FF0000"/>
                          </a:solidFill>
                        </a:rPr>
                        <a:t>уваги</a:t>
                      </a:r>
                      <a:r>
                        <a:rPr lang="ru-RU" sz="1400" b="1" dirty="0">
                          <a:solidFill>
                            <a:srgbClr val="FF0000"/>
                          </a:solidFill>
                        </a:rPr>
                        <a:t> </a:t>
                      </a:r>
                      <a:r>
                        <a:rPr lang="ru-RU" sz="1400" b="1" dirty="0" err="1">
                          <a:solidFill>
                            <a:srgbClr val="FF0000"/>
                          </a:solidFill>
                        </a:rPr>
                        <a:t>вирок</a:t>
                      </a:r>
                      <a:r>
                        <a:rPr lang="ru-RU" sz="1400" b="0" dirty="0">
                          <a:solidFill>
                            <a:srgbClr val="FF0000"/>
                          </a:solidFill>
                        </a:rPr>
                        <a:t> </a:t>
                      </a:r>
                      <a:r>
                        <a:rPr lang="ru-RU" sz="1400" b="0" dirty="0" err="1">
                          <a:solidFill>
                            <a:schemeClr val="tx1"/>
                          </a:solidFill>
                        </a:rPr>
                        <a:t>Сихівського</a:t>
                      </a:r>
                      <a:r>
                        <a:rPr lang="ru-RU" sz="1400" b="0" dirty="0">
                          <a:solidFill>
                            <a:schemeClr val="tx1"/>
                          </a:solidFill>
                        </a:rPr>
                        <a:t> районного суду </a:t>
                      </a:r>
                      <a:r>
                        <a:rPr lang="ru-RU" sz="1400" b="0" dirty="0" err="1">
                          <a:solidFill>
                            <a:schemeClr val="tx1"/>
                          </a:solidFill>
                        </a:rPr>
                        <a:t>м.Львова</a:t>
                      </a:r>
                      <a:r>
                        <a:rPr lang="ru-RU" sz="1400" b="0" dirty="0">
                          <a:solidFill>
                            <a:schemeClr val="tx1"/>
                          </a:solidFill>
                        </a:rPr>
                        <a:t> </a:t>
                      </a:r>
                      <a:r>
                        <a:rPr lang="ru-RU" sz="1400" b="0" dirty="0" err="1">
                          <a:solidFill>
                            <a:schemeClr val="tx1"/>
                          </a:solidFill>
                        </a:rPr>
                        <a:t>від</a:t>
                      </a:r>
                      <a:r>
                        <a:rPr lang="ru-RU" sz="1400" b="0" dirty="0">
                          <a:solidFill>
                            <a:schemeClr val="tx1"/>
                          </a:solidFill>
                        </a:rPr>
                        <a:t> 25.08.2016 у </a:t>
                      </a:r>
                      <a:r>
                        <a:rPr lang="ru-RU" sz="1400" b="0" dirty="0" err="1">
                          <a:solidFill>
                            <a:schemeClr val="tx1"/>
                          </a:solidFill>
                        </a:rPr>
                        <a:t>справі</a:t>
                      </a:r>
                      <a:r>
                        <a:rPr lang="ru-RU" sz="1400" b="0" dirty="0">
                          <a:solidFill>
                            <a:schemeClr val="tx1"/>
                          </a:solidFill>
                        </a:rPr>
                        <a:t> №464/6184/16-к, на </a:t>
                      </a:r>
                      <a:r>
                        <a:rPr lang="ru-RU" sz="1400" b="0" dirty="0" err="1">
                          <a:solidFill>
                            <a:schemeClr val="tx1"/>
                          </a:solidFill>
                        </a:rPr>
                        <a:t>який</a:t>
                      </a:r>
                      <a:r>
                        <a:rPr lang="ru-RU" sz="1400" b="0" dirty="0">
                          <a:solidFill>
                            <a:schemeClr val="tx1"/>
                          </a:solidFill>
                        </a:rPr>
                        <a:t> </a:t>
                      </a:r>
                      <a:r>
                        <a:rPr lang="ru-RU" sz="1400" b="0" dirty="0" err="1">
                          <a:solidFill>
                            <a:schemeClr val="tx1"/>
                          </a:solidFill>
                        </a:rPr>
                        <a:t>контролюючий</a:t>
                      </a:r>
                      <a:r>
                        <a:rPr lang="ru-RU" sz="1400" b="0" dirty="0">
                          <a:solidFill>
                            <a:schemeClr val="tx1"/>
                          </a:solidFill>
                        </a:rPr>
                        <a:t> орган </a:t>
                      </a:r>
                      <a:r>
                        <a:rPr lang="ru-RU" sz="1400" b="0" dirty="0" err="1">
                          <a:solidFill>
                            <a:schemeClr val="tx1"/>
                          </a:solidFill>
                        </a:rPr>
                        <a:t>посилається</a:t>
                      </a:r>
                      <a:r>
                        <a:rPr lang="ru-RU" sz="1400" b="0" dirty="0">
                          <a:solidFill>
                            <a:schemeClr val="tx1"/>
                          </a:solidFill>
                        </a:rPr>
                        <a:t>, як на </a:t>
                      </a:r>
                      <a:r>
                        <a:rPr lang="ru-RU" sz="1400" b="0" dirty="0" err="1">
                          <a:solidFill>
                            <a:schemeClr val="tx1"/>
                          </a:solidFill>
                        </a:rPr>
                        <a:t>підставу</a:t>
                      </a:r>
                      <a:r>
                        <a:rPr lang="ru-RU" sz="1400" b="0" dirty="0">
                          <a:solidFill>
                            <a:schemeClr val="tx1"/>
                          </a:solidFill>
                        </a:rPr>
                        <a:t> </a:t>
                      </a:r>
                      <a:r>
                        <a:rPr lang="ru-RU" sz="1400" b="0" dirty="0" err="1">
                          <a:solidFill>
                            <a:schemeClr val="tx1"/>
                          </a:solidFill>
                        </a:rPr>
                        <a:t>нереальності</a:t>
                      </a:r>
                      <a:r>
                        <a:rPr lang="ru-RU" sz="1400" b="0" dirty="0">
                          <a:solidFill>
                            <a:schemeClr val="tx1"/>
                          </a:solidFill>
                        </a:rPr>
                        <a:t> </a:t>
                      </a:r>
                      <a:r>
                        <a:rPr lang="ru-RU" sz="1400" b="0" dirty="0" err="1">
                          <a:solidFill>
                            <a:schemeClr val="tx1"/>
                          </a:solidFill>
                        </a:rPr>
                        <a:t>господарських</a:t>
                      </a:r>
                      <a:r>
                        <a:rPr lang="ru-RU" sz="1400" b="0" dirty="0">
                          <a:solidFill>
                            <a:schemeClr val="tx1"/>
                          </a:solidFill>
                        </a:rPr>
                        <a:t> </a:t>
                      </a:r>
                      <a:r>
                        <a:rPr lang="ru-RU" sz="1400" b="0" dirty="0" err="1">
                          <a:solidFill>
                            <a:schemeClr val="tx1"/>
                          </a:solidFill>
                        </a:rPr>
                        <a:t>правовідносин</a:t>
                      </a:r>
                      <a:r>
                        <a:rPr lang="ru-RU" sz="1400" b="0" dirty="0">
                          <a:solidFill>
                            <a:schemeClr val="tx1"/>
                          </a:solidFill>
                        </a:rPr>
                        <a:t> з ПП «Аква-</a:t>
                      </a:r>
                      <a:r>
                        <a:rPr lang="ru-RU" sz="1400" b="0" dirty="0" err="1">
                          <a:solidFill>
                            <a:schemeClr val="tx1"/>
                          </a:solidFill>
                        </a:rPr>
                        <a:t>Медікум</a:t>
                      </a:r>
                      <a:r>
                        <a:rPr lang="ru-RU" sz="1400" b="0" dirty="0">
                          <a:solidFill>
                            <a:schemeClr val="tx1"/>
                          </a:solidFill>
                        </a:rPr>
                        <a:t>», </a:t>
                      </a:r>
                      <a:r>
                        <a:rPr lang="ru-RU" sz="1400" b="0" dirty="0" err="1">
                          <a:solidFill>
                            <a:schemeClr val="tx1"/>
                          </a:solidFill>
                        </a:rPr>
                        <a:t>оскільки</a:t>
                      </a:r>
                      <a:r>
                        <a:rPr lang="ru-RU" sz="1400" b="0" dirty="0">
                          <a:solidFill>
                            <a:schemeClr val="tx1"/>
                          </a:solidFill>
                        </a:rPr>
                        <a:t> </a:t>
                      </a:r>
                      <a:r>
                        <a:rPr lang="ru-RU" sz="1400" b="0" dirty="0" err="1">
                          <a:solidFill>
                            <a:schemeClr val="tx1"/>
                          </a:solidFill>
                        </a:rPr>
                        <a:t>вказаним</a:t>
                      </a:r>
                      <a:r>
                        <a:rPr lang="ru-RU" sz="1400" b="0" dirty="0">
                          <a:solidFill>
                            <a:schemeClr val="tx1"/>
                          </a:solidFill>
                        </a:rPr>
                        <a:t> </a:t>
                      </a:r>
                      <a:r>
                        <a:rPr lang="ru-RU" sz="1400" b="0" dirty="0" err="1">
                          <a:solidFill>
                            <a:schemeClr val="tx1"/>
                          </a:solidFill>
                        </a:rPr>
                        <a:t>вироком</a:t>
                      </a:r>
                      <a:r>
                        <a:rPr lang="ru-RU" sz="1400" b="0" dirty="0">
                          <a:solidFill>
                            <a:schemeClr val="tx1"/>
                          </a:solidFill>
                        </a:rPr>
                        <a:t> гр. ОСОБА_4, </a:t>
                      </a:r>
                      <a:r>
                        <a:rPr lang="ru-RU" sz="1400" b="0" dirty="0" err="1">
                          <a:solidFill>
                            <a:schemeClr val="tx1"/>
                          </a:solidFill>
                        </a:rPr>
                        <a:t>визнано</a:t>
                      </a:r>
                      <a:r>
                        <a:rPr lang="ru-RU" sz="1400" b="0" dirty="0">
                          <a:solidFill>
                            <a:schemeClr val="tx1"/>
                          </a:solidFill>
                        </a:rPr>
                        <a:t> </a:t>
                      </a:r>
                      <a:r>
                        <a:rPr lang="ru-RU" sz="1400" b="0" dirty="0" err="1">
                          <a:solidFill>
                            <a:schemeClr val="tx1"/>
                          </a:solidFill>
                        </a:rPr>
                        <a:t>винуватим</a:t>
                      </a:r>
                      <a:r>
                        <a:rPr lang="ru-RU" sz="1400" b="0" dirty="0">
                          <a:solidFill>
                            <a:schemeClr val="tx1"/>
                          </a:solidFill>
                        </a:rPr>
                        <a:t> у </a:t>
                      </a:r>
                      <a:r>
                        <a:rPr lang="ru-RU" sz="1400" b="0" dirty="0" err="1">
                          <a:solidFill>
                            <a:schemeClr val="tx1"/>
                          </a:solidFill>
                        </a:rPr>
                        <a:t>вчинені</a:t>
                      </a:r>
                      <a:r>
                        <a:rPr lang="ru-RU" sz="1400" b="0" dirty="0">
                          <a:solidFill>
                            <a:schemeClr val="tx1"/>
                          </a:solidFill>
                        </a:rPr>
                        <a:t> </a:t>
                      </a:r>
                      <a:r>
                        <a:rPr lang="ru-RU" sz="1400" b="0" dirty="0" err="1">
                          <a:solidFill>
                            <a:schemeClr val="tx1"/>
                          </a:solidFill>
                        </a:rPr>
                        <a:t>злочину</a:t>
                      </a:r>
                      <a:r>
                        <a:rPr lang="ru-RU" sz="1400" b="0" dirty="0">
                          <a:solidFill>
                            <a:schemeClr val="tx1"/>
                          </a:solidFill>
                        </a:rPr>
                        <a:t> </a:t>
                      </a:r>
                      <a:r>
                        <a:rPr lang="ru-RU" sz="1400" b="0" dirty="0" err="1">
                          <a:solidFill>
                            <a:schemeClr val="tx1"/>
                          </a:solidFill>
                        </a:rPr>
                        <a:t>передбаченого</a:t>
                      </a:r>
                      <a:r>
                        <a:rPr lang="ru-RU" sz="1400" b="0" dirty="0">
                          <a:solidFill>
                            <a:schemeClr val="tx1"/>
                          </a:solidFill>
                        </a:rPr>
                        <a:t> за ч. 1 ст. 205 </a:t>
                      </a:r>
                      <a:r>
                        <a:rPr lang="ru-RU" sz="1400" b="0" dirty="0" err="1">
                          <a:solidFill>
                            <a:schemeClr val="tx1"/>
                          </a:solidFill>
                        </a:rPr>
                        <a:t>Кримінального</a:t>
                      </a:r>
                      <a:r>
                        <a:rPr lang="ru-RU" sz="1400" b="0" dirty="0">
                          <a:solidFill>
                            <a:schemeClr val="tx1"/>
                          </a:solidFill>
                        </a:rPr>
                        <a:t> кодексу </a:t>
                      </a:r>
                      <a:r>
                        <a:rPr lang="ru-RU" sz="1400" b="0" dirty="0" err="1">
                          <a:solidFill>
                            <a:schemeClr val="tx1"/>
                          </a:solidFill>
                        </a:rPr>
                        <a:t>України</a:t>
                      </a:r>
                      <a:r>
                        <a:rPr lang="ru-RU" sz="1400" b="0" dirty="0">
                          <a:solidFill>
                            <a:schemeClr val="tx1"/>
                          </a:solidFill>
                        </a:rPr>
                        <a:t> (</a:t>
                      </a:r>
                      <a:r>
                        <a:rPr lang="ru-RU" sz="1400" b="0" dirty="0" err="1">
                          <a:solidFill>
                            <a:schemeClr val="tx1"/>
                          </a:solidFill>
                        </a:rPr>
                        <a:t>фіктивне</a:t>
                      </a:r>
                      <a:r>
                        <a:rPr lang="ru-RU" sz="1400" b="0" dirty="0">
                          <a:solidFill>
                            <a:schemeClr val="tx1"/>
                          </a:solidFill>
                        </a:rPr>
                        <a:t> </a:t>
                      </a:r>
                      <a:r>
                        <a:rPr lang="ru-RU" sz="1400" b="0" dirty="0" err="1">
                          <a:solidFill>
                            <a:schemeClr val="tx1"/>
                          </a:solidFill>
                        </a:rPr>
                        <a:t>підприємництво</a:t>
                      </a:r>
                      <a:r>
                        <a:rPr lang="ru-RU" sz="1400" b="0" dirty="0">
                          <a:solidFill>
                            <a:schemeClr val="tx1"/>
                          </a:solidFill>
                        </a:rPr>
                        <a:t>) </a:t>
                      </a:r>
                      <a:r>
                        <a:rPr lang="ru-RU" sz="1400" b="0" dirty="0" err="1">
                          <a:solidFill>
                            <a:schemeClr val="tx1"/>
                          </a:solidFill>
                        </a:rPr>
                        <a:t>відносно</a:t>
                      </a:r>
                      <a:r>
                        <a:rPr lang="ru-RU" sz="1400" b="0" dirty="0">
                          <a:solidFill>
                            <a:schemeClr val="tx1"/>
                          </a:solidFill>
                        </a:rPr>
                        <a:t> ТОВ «100 </a:t>
                      </a:r>
                      <a:r>
                        <a:rPr lang="ru-RU" sz="1400" b="0" dirty="0" err="1">
                          <a:solidFill>
                            <a:schemeClr val="tx1"/>
                          </a:solidFill>
                        </a:rPr>
                        <a:t>років</a:t>
                      </a:r>
                      <a:r>
                        <a:rPr lang="ru-RU" sz="1400" b="0" dirty="0">
                          <a:solidFill>
                            <a:schemeClr val="tx1"/>
                          </a:solidFill>
                        </a:rPr>
                        <a:t> </a:t>
                      </a:r>
                      <a:r>
                        <a:rPr lang="ru-RU" sz="1400" b="0" dirty="0" err="1">
                          <a:solidFill>
                            <a:schemeClr val="tx1"/>
                          </a:solidFill>
                        </a:rPr>
                        <a:t>гарантії</a:t>
                      </a:r>
                      <a:r>
                        <a:rPr lang="ru-RU" sz="1400" b="0" dirty="0">
                          <a:solidFill>
                            <a:schemeClr val="tx1"/>
                          </a:solidFill>
                        </a:rPr>
                        <a:t>», </a:t>
                      </a:r>
                      <a:r>
                        <a:rPr lang="ru-RU" sz="1400" b="1" dirty="0" err="1">
                          <a:solidFill>
                            <a:srgbClr val="FF0000"/>
                          </a:solidFill>
                        </a:rPr>
                        <a:t>натомість</a:t>
                      </a:r>
                      <a:r>
                        <a:rPr lang="ru-RU" sz="1400" b="1" dirty="0">
                          <a:solidFill>
                            <a:srgbClr val="FF0000"/>
                          </a:solidFill>
                        </a:rPr>
                        <a:t> </a:t>
                      </a:r>
                      <a:r>
                        <a:rPr lang="ru-RU" sz="1400" b="1" dirty="0" err="1">
                          <a:solidFill>
                            <a:srgbClr val="FF0000"/>
                          </a:solidFill>
                        </a:rPr>
                        <a:t>оцінка</a:t>
                      </a:r>
                      <a:r>
                        <a:rPr lang="ru-RU" sz="1400" b="1" dirty="0">
                          <a:solidFill>
                            <a:srgbClr val="FF0000"/>
                          </a:solidFill>
                        </a:rPr>
                        <a:t> </a:t>
                      </a:r>
                      <a:r>
                        <a:rPr lang="ru-RU" sz="1400" b="1" dirty="0" err="1">
                          <a:solidFill>
                            <a:srgbClr val="FF0000"/>
                          </a:solidFill>
                        </a:rPr>
                        <a:t>діяльності</a:t>
                      </a:r>
                      <a:r>
                        <a:rPr lang="ru-RU" sz="1400" b="1" dirty="0">
                          <a:solidFill>
                            <a:srgbClr val="FF0000"/>
                          </a:solidFill>
                        </a:rPr>
                        <a:t> гр. ОСОБА_4 як </a:t>
                      </a:r>
                      <a:r>
                        <a:rPr lang="ru-RU" sz="1400" b="1" dirty="0" err="1">
                          <a:solidFill>
                            <a:srgbClr val="FF0000"/>
                          </a:solidFill>
                        </a:rPr>
                        <a:t>керівника</a:t>
                      </a:r>
                      <a:r>
                        <a:rPr lang="ru-RU" sz="1400" b="1" dirty="0">
                          <a:solidFill>
                            <a:srgbClr val="FF0000"/>
                          </a:solidFill>
                        </a:rPr>
                        <a:t> ПП «Аква-</a:t>
                      </a:r>
                      <a:r>
                        <a:rPr lang="ru-RU" sz="1400" b="1" dirty="0" err="1">
                          <a:solidFill>
                            <a:srgbClr val="FF0000"/>
                          </a:solidFill>
                        </a:rPr>
                        <a:t>Медікум</a:t>
                      </a:r>
                      <a:r>
                        <a:rPr lang="ru-RU" sz="1400" b="1" dirty="0">
                          <a:solidFill>
                            <a:srgbClr val="FF0000"/>
                          </a:solidFill>
                        </a:rPr>
                        <a:t>» у </a:t>
                      </a:r>
                      <a:r>
                        <a:rPr lang="ru-RU" sz="1400" b="1" dirty="0" err="1">
                          <a:solidFill>
                            <a:srgbClr val="FF0000"/>
                          </a:solidFill>
                        </a:rPr>
                        <a:t>згаданому</a:t>
                      </a:r>
                      <a:r>
                        <a:rPr lang="ru-RU" sz="1400" b="1" dirty="0">
                          <a:solidFill>
                            <a:srgbClr val="FF0000"/>
                          </a:solidFill>
                        </a:rPr>
                        <a:t> </a:t>
                      </a:r>
                      <a:r>
                        <a:rPr lang="ru-RU" sz="1400" b="1" dirty="0" err="1">
                          <a:solidFill>
                            <a:srgbClr val="FF0000"/>
                          </a:solidFill>
                        </a:rPr>
                        <a:t>вироку</a:t>
                      </a:r>
                      <a:r>
                        <a:rPr lang="ru-RU" sz="1400" b="1" dirty="0">
                          <a:solidFill>
                            <a:srgbClr val="FF0000"/>
                          </a:solidFill>
                        </a:rPr>
                        <a:t> не надавалась.</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8883933"/>
                  </a:ext>
                </a:extLst>
              </a:tr>
            </a:tbl>
          </a:graphicData>
        </a:graphic>
      </p:graphicFrame>
    </p:spTree>
    <p:extLst>
      <p:ext uri="{BB962C8B-B14F-4D97-AF65-F5344CB8AC3E}">
        <p14:creationId xmlns:p14="http://schemas.microsoft.com/office/powerpoint/2010/main" val="278854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808B0E1-2657-4049-9478-C998F15CC157}"/>
              </a:ext>
            </a:extLst>
          </p:cNvPr>
          <p:cNvSpPr>
            <a:spLocks noGrp="1"/>
          </p:cNvSpPr>
          <p:nvPr>
            <p:ph type="title"/>
          </p:nvPr>
        </p:nvSpPr>
        <p:spPr/>
        <p:txBody>
          <a:bodyPr>
            <a:normAutofit/>
          </a:bodyPr>
          <a:lstStyle/>
          <a:p>
            <a:pPr algn="ctr"/>
            <a:r>
              <a:rPr lang="uk-UA" sz="3200" dirty="0">
                <a:solidFill>
                  <a:srgbClr val="00B050"/>
                </a:solidFill>
                <a:latin typeface="Times New Roman" panose="02020603050405020304" pitchFamily="18" charset="0"/>
                <a:cs typeface="Times New Roman" panose="02020603050405020304" pitchFamily="18" charset="0"/>
              </a:rPr>
              <a:t>Позиція Верховного Суду щодо наявності </a:t>
            </a:r>
            <a:r>
              <a:rPr lang="uk-UA" sz="3200" dirty="0" err="1">
                <a:solidFill>
                  <a:srgbClr val="00B050"/>
                </a:solidFill>
                <a:latin typeface="Times New Roman" panose="02020603050405020304" pitchFamily="18" charset="0"/>
                <a:cs typeface="Times New Roman" panose="02020603050405020304" pitchFamily="18" charset="0"/>
              </a:rPr>
              <a:t>вироку</a:t>
            </a:r>
            <a:r>
              <a:rPr lang="uk-UA" sz="3200" dirty="0">
                <a:solidFill>
                  <a:srgbClr val="00B050"/>
                </a:solidFill>
                <a:latin typeface="Times New Roman" panose="02020603050405020304" pitchFamily="18" charset="0"/>
                <a:cs typeface="Times New Roman" panose="02020603050405020304" pitchFamily="18" charset="0"/>
              </a:rPr>
              <a:t> стосовно директора підприємства</a:t>
            </a:r>
            <a:endParaRPr lang="ru-RU" sz="3200" dirty="0">
              <a:solidFill>
                <a:srgbClr val="00B050"/>
              </a:solidFill>
              <a:latin typeface="Times New Roman" panose="02020603050405020304" pitchFamily="18" charset="0"/>
              <a:cs typeface="Times New Roman" panose="02020603050405020304" pitchFamily="18" charset="0"/>
            </a:endParaRPr>
          </a:p>
        </p:txBody>
      </p:sp>
      <p:sp>
        <p:nvSpPr>
          <p:cNvPr id="5" name="Текст 4">
            <a:extLst>
              <a:ext uri="{FF2B5EF4-FFF2-40B4-BE49-F238E27FC236}">
                <a16:creationId xmlns:a16="http://schemas.microsoft.com/office/drawing/2014/main" id="{1CA36BF6-5BCC-4882-9041-32E37DCCB75B}"/>
              </a:ext>
            </a:extLst>
          </p:cNvPr>
          <p:cNvSpPr>
            <a:spLocks noGrp="1"/>
          </p:cNvSpPr>
          <p:nvPr>
            <p:ph type="body" idx="1"/>
          </p:nvPr>
        </p:nvSpPr>
        <p:spPr>
          <a:solidFill>
            <a:schemeClr val="accent6">
              <a:lumMod val="40000"/>
              <a:lumOff val="60000"/>
            </a:schemeClr>
          </a:solidFill>
        </p:spPr>
        <p:txBody>
          <a:bodyPr/>
          <a:lstStyle/>
          <a:p>
            <a:pPr algn="ctr"/>
            <a:r>
              <a:rPr lang="uk-UA" dirty="0">
                <a:solidFill>
                  <a:srgbClr val="00B050"/>
                </a:solidFill>
              </a:rPr>
              <a:t>На користь платника</a:t>
            </a:r>
            <a:endParaRPr lang="ru-RU" dirty="0">
              <a:solidFill>
                <a:srgbClr val="00B050"/>
              </a:solidFill>
            </a:endParaRPr>
          </a:p>
        </p:txBody>
      </p:sp>
      <p:sp>
        <p:nvSpPr>
          <p:cNvPr id="6" name="Объект 5">
            <a:extLst>
              <a:ext uri="{FF2B5EF4-FFF2-40B4-BE49-F238E27FC236}">
                <a16:creationId xmlns:a16="http://schemas.microsoft.com/office/drawing/2014/main" id="{C30D2C46-428B-43AF-9E9C-F56D37A27AC3}"/>
              </a:ext>
            </a:extLst>
          </p:cNvPr>
          <p:cNvSpPr>
            <a:spLocks noGrp="1"/>
          </p:cNvSpPr>
          <p:nvPr>
            <p:ph sz="half" idx="2"/>
          </p:nvPr>
        </p:nvSpPr>
        <p:spPr>
          <a:xfrm>
            <a:off x="839787" y="2505075"/>
            <a:ext cx="5157787" cy="3597527"/>
          </a:xfrm>
          <a:solidFill>
            <a:schemeClr val="accent6">
              <a:lumMod val="40000"/>
              <a:lumOff val="60000"/>
            </a:schemeClr>
          </a:solidFill>
        </p:spPr>
        <p:txBody>
          <a:bodyPr>
            <a:normAutofit fontScale="70000" lnSpcReduction="20000"/>
          </a:bodyPr>
          <a:lstStyle/>
          <a:p>
            <a:pPr marL="45720" indent="457200" algn="just">
              <a:buNone/>
            </a:pPr>
            <a:r>
              <a:rPr lang="ru-RU" sz="2700" b="1" i="1" dirty="0">
                <a:solidFill>
                  <a:schemeClr val="bg2">
                    <a:lumMod val="10000"/>
                  </a:schemeClr>
                </a:solidFill>
                <a:latin typeface="Times New Roman" panose="02020603050405020304" pitchFamily="18" charset="0"/>
                <a:cs typeface="Times New Roman" panose="02020603050405020304" pitchFamily="18" charset="0"/>
              </a:rPr>
              <a:t>«</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Верховний</a:t>
            </a:r>
            <a:r>
              <a:rPr lang="ru-RU" sz="2700" b="1" i="1" dirty="0">
                <a:solidFill>
                  <a:schemeClr val="bg2">
                    <a:lumMod val="10000"/>
                  </a:schemeClr>
                </a:solidFill>
                <a:latin typeface="Times New Roman" panose="02020603050405020304" pitchFamily="18" charset="0"/>
                <a:cs typeface="Times New Roman" panose="02020603050405020304" pitchFamily="18" charset="0"/>
              </a:rPr>
              <a:t> Суд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погоджується</a:t>
            </a:r>
            <a:r>
              <a:rPr lang="ru-RU" sz="2700" b="1" i="1" dirty="0">
                <a:solidFill>
                  <a:schemeClr val="bg2">
                    <a:lumMod val="10000"/>
                  </a:schemeClr>
                </a:solidFill>
                <a:latin typeface="Times New Roman" panose="02020603050405020304" pitchFamily="18" charset="0"/>
                <a:cs typeface="Times New Roman" panose="02020603050405020304" pitchFamily="18" charset="0"/>
              </a:rPr>
              <a:t> з таким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висновком</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судів</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попередніх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інстанцій</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оскільки</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цитованим</a:t>
            </a:r>
            <a:r>
              <a:rPr lang="ru-RU" sz="27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вироком</a:t>
            </a:r>
            <a:r>
              <a:rPr lang="ru-RU" sz="2700" b="1" i="1" u="sng" dirty="0">
                <a:solidFill>
                  <a:schemeClr val="bg2">
                    <a:lumMod val="10000"/>
                  </a:schemeClr>
                </a:solidFill>
                <a:latin typeface="Times New Roman" panose="02020603050405020304" pitchFamily="18" charset="0"/>
                <a:cs typeface="Times New Roman" panose="02020603050405020304" pitchFamily="18" charset="0"/>
              </a:rPr>
              <a:t> не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встановлено</a:t>
            </a:r>
            <a:r>
              <a:rPr lang="ru-RU" sz="27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фіктивності</a:t>
            </a:r>
            <a:r>
              <a:rPr lang="ru-RU" sz="27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діяльності</a:t>
            </a:r>
            <a:r>
              <a:rPr lang="ru-RU" sz="2700" b="1" i="1" u="sng" dirty="0">
                <a:solidFill>
                  <a:schemeClr val="bg2">
                    <a:lumMod val="10000"/>
                  </a:schemeClr>
                </a:solidFill>
                <a:latin typeface="Times New Roman" panose="02020603050405020304" pitchFamily="18" charset="0"/>
                <a:cs typeface="Times New Roman" panose="02020603050405020304" pitchFamily="18" charset="0"/>
              </a:rPr>
              <a:t> Приватного </a:t>
            </a:r>
            <a:r>
              <a:rPr lang="ru-RU" sz="2700" b="1" i="1" u="sng" dirty="0" err="1">
                <a:solidFill>
                  <a:schemeClr val="bg2">
                    <a:lumMod val="10000"/>
                  </a:schemeClr>
                </a:solidFill>
                <a:latin typeface="Times New Roman" panose="02020603050405020304" pitchFamily="18" charset="0"/>
                <a:cs typeface="Times New Roman" panose="02020603050405020304" pitchFamily="18" charset="0"/>
              </a:rPr>
              <a:t>підприємства</a:t>
            </a:r>
            <a:r>
              <a:rPr lang="ru-RU" sz="2700" b="1" i="1" dirty="0">
                <a:solidFill>
                  <a:schemeClr val="bg2">
                    <a:lumMod val="10000"/>
                  </a:schemeClr>
                </a:solidFill>
                <a:latin typeface="Times New Roman" panose="02020603050405020304" pitchFamily="18" charset="0"/>
                <a:cs typeface="Times New Roman" panose="02020603050405020304" pitchFamily="18" charset="0"/>
              </a:rPr>
              <a:t> «ТК «Оператор» та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Товариства</a:t>
            </a:r>
            <a:r>
              <a:rPr lang="ru-RU" sz="2700" b="1" i="1" dirty="0">
                <a:solidFill>
                  <a:schemeClr val="bg2">
                    <a:lumMod val="10000"/>
                  </a:schemeClr>
                </a:solidFill>
                <a:latin typeface="Times New Roman" panose="02020603050405020304" pitchFamily="18" charset="0"/>
                <a:cs typeface="Times New Roman" panose="02020603050405020304" pitchFamily="18" charset="0"/>
              </a:rPr>
              <a:t> з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обмеженою</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відповідальністю</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Підрядник</a:t>
            </a:r>
            <a:r>
              <a:rPr lang="ru-RU" sz="2700" b="1" i="1" dirty="0">
                <a:solidFill>
                  <a:schemeClr val="bg2">
                    <a:lumMod val="10000"/>
                  </a:schemeClr>
                </a:solidFill>
                <a:latin typeface="Times New Roman" panose="02020603050405020304" pitchFamily="18" charset="0"/>
                <a:cs typeface="Times New Roman" panose="02020603050405020304" pitchFamily="18" charset="0"/>
              </a:rPr>
              <a:t> 2015» як таких, а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встановлено</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виключно</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протиправність</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формування</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цими</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юридичними</a:t>
            </a:r>
            <a:r>
              <a:rPr lang="ru-RU" sz="2700" b="1" i="1" dirty="0">
                <a:solidFill>
                  <a:schemeClr val="bg2">
                    <a:lumMod val="10000"/>
                  </a:schemeClr>
                </a:solidFill>
                <a:latin typeface="Times New Roman" panose="02020603050405020304" pitchFamily="18" charset="0"/>
                <a:cs typeface="Times New Roman" panose="02020603050405020304" pitchFamily="18" charset="0"/>
              </a:rPr>
              <a:t> особами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податкового</a:t>
            </a:r>
            <a:r>
              <a:rPr lang="ru-RU" sz="2700" b="1" i="1" dirty="0">
                <a:solidFill>
                  <a:schemeClr val="bg2">
                    <a:lumMod val="10000"/>
                  </a:schemeClr>
                </a:solidFill>
                <a:latin typeface="Times New Roman" panose="02020603050405020304" pitchFamily="18" charset="0"/>
                <a:cs typeface="Times New Roman" panose="02020603050405020304" pitchFamily="18" charset="0"/>
              </a:rPr>
              <a:t> кредиту на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підставі</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конкретних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податкових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накладних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виписаних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суб'єктами</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господарювання</a:t>
            </a:r>
            <a:r>
              <a:rPr lang="ru-RU" sz="2700" b="1" i="1" dirty="0">
                <a:solidFill>
                  <a:schemeClr val="bg2">
                    <a:lumMod val="10000"/>
                  </a:schemeClr>
                </a:solidFill>
                <a:latin typeface="Times New Roman" panose="02020603050405020304" pitchFamily="18" charset="0"/>
                <a:cs typeface="Times New Roman" panose="02020603050405020304" pitchFamily="18" charset="0"/>
              </a:rPr>
              <a:t>, до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яких</a:t>
            </a:r>
            <a:r>
              <a:rPr lang="ru-RU" sz="2700" b="1" i="1" dirty="0">
                <a:solidFill>
                  <a:schemeClr val="bg2">
                    <a:lumMod val="10000"/>
                  </a:schemeClr>
                </a:solidFill>
                <a:latin typeface="Times New Roman" panose="02020603050405020304" pitchFamily="18" charset="0"/>
                <a:cs typeface="Times New Roman" panose="02020603050405020304" pitchFamily="18" charset="0"/>
              </a:rPr>
              <a:t>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позивач</a:t>
            </a:r>
            <a:r>
              <a:rPr lang="ru-RU" sz="2700" b="1" i="1" dirty="0">
                <a:solidFill>
                  <a:schemeClr val="bg2">
                    <a:lumMod val="10000"/>
                  </a:schemeClr>
                </a:solidFill>
                <a:latin typeface="Times New Roman" panose="02020603050405020304" pitchFamily="18" charset="0"/>
                <a:cs typeface="Times New Roman" panose="02020603050405020304" pitchFamily="18" charset="0"/>
              </a:rPr>
              <a:t> не </a:t>
            </a:r>
            <a:r>
              <a:rPr lang="ru-RU" sz="2700" b="1" i="1" dirty="0" err="1">
                <a:solidFill>
                  <a:schemeClr val="bg2">
                    <a:lumMod val="10000"/>
                  </a:schemeClr>
                </a:solidFill>
                <a:latin typeface="Times New Roman" panose="02020603050405020304" pitchFamily="18" charset="0"/>
                <a:cs typeface="Times New Roman" panose="02020603050405020304" pitchFamily="18" charset="0"/>
              </a:rPr>
              <a:t>належить</a:t>
            </a:r>
            <a:r>
              <a:rPr lang="ru-RU" sz="2700" b="1" i="1" dirty="0">
                <a:solidFill>
                  <a:schemeClr val="bg2">
                    <a:lumMod val="10000"/>
                  </a:schemeClr>
                </a:solidFill>
                <a:latin typeface="Times New Roman" panose="02020603050405020304" pitchFamily="18" charset="0"/>
                <a:cs typeface="Times New Roman" panose="02020603050405020304" pitchFamily="18" charset="0"/>
              </a:rPr>
              <a:t>».</a:t>
            </a:r>
          </a:p>
          <a:p>
            <a:pPr marL="45720" indent="0">
              <a:buNone/>
            </a:pPr>
            <a:r>
              <a:rPr lang="ru-RU" dirty="0">
                <a:solidFill>
                  <a:schemeClr val="bg2">
                    <a:lumMod val="10000"/>
                  </a:schemeClr>
                </a:solidFill>
                <a:latin typeface="Times New Roman" panose="02020603050405020304" pitchFamily="18" charset="0"/>
                <a:cs typeface="Times New Roman" panose="02020603050405020304" pitchFamily="18" charset="0"/>
              </a:rPr>
              <a:t>Постанова </a:t>
            </a:r>
            <a:r>
              <a:rPr lang="ru-RU" dirty="0" err="1">
                <a:solidFill>
                  <a:schemeClr val="bg2">
                    <a:lumMod val="10000"/>
                  </a:schemeClr>
                </a:solidFill>
                <a:latin typeface="Times New Roman" panose="02020603050405020304" pitchFamily="18" charset="0"/>
                <a:cs typeface="Times New Roman" panose="02020603050405020304" pitchFamily="18" charset="0"/>
              </a:rPr>
              <a:t>від</a:t>
            </a:r>
            <a:r>
              <a:rPr lang="ru-RU" dirty="0">
                <a:solidFill>
                  <a:schemeClr val="bg2">
                    <a:lumMod val="10000"/>
                  </a:schemeClr>
                </a:solidFill>
                <a:latin typeface="Times New Roman" panose="02020603050405020304" pitchFamily="18" charset="0"/>
                <a:cs typeface="Times New Roman" panose="02020603050405020304" pitchFamily="18" charset="0"/>
              </a:rPr>
              <a:t> 02.04.2019 у </a:t>
            </a:r>
            <a:r>
              <a:rPr lang="ru-RU" dirty="0" err="1">
                <a:solidFill>
                  <a:schemeClr val="bg2">
                    <a:lumMod val="10000"/>
                  </a:schemeClr>
                </a:solidFill>
                <a:latin typeface="Times New Roman" panose="02020603050405020304" pitchFamily="18" charset="0"/>
                <a:cs typeface="Times New Roman" panose="02020603050405020304" pitchFamily="18" charset="0"/>
              </a:rPr>
              <a:t>справі</a:t>
            </a:r>
            <a:r>
              <a:rPr lang="ru-RU" dirty="0">
                <a:solidFill>
                  <a:schemeClr val="bg2">
                    <a:lumMod val="10000"/>
                  </a:schemeClr>
                </a:solidFill>
                <a:latin typeface="Times New Roman" panose="02020603050405020304" pitchFamily="18" charset="0"/>
                <a:cs typeface="Times New Roman" panose="02020603050405020304" pitchFamily="18" charset="0"/>
              </a:rPr>
              <a:t> № 826/6245/18</a:t>
            </a:r>
          </a:p>
        </p:txBody>
      </p:sp>
      <p:sp>
        <p:nvSpPr>
          <p:cNvPr id="7" name="Текст 6">
            <a:extLst>
              <a:ext uri="{FF2B5EF4-FFF2-40B4-BE49-F238E27FC236}">
                <a16:creationId xmlns:a16="http://schemas.microsoft.com/office/drawing/2014/main" id="{680C4151-E323-424C-B3F0-E47A3B5D7EC7}"/>
              </a:ext>
            </a:extLst>
          </p:cNvPr>
          <p:cNvSpPr>
            <a:spLocks noGrp="1"/>
          </p:cNvSpPr>
          <p:nvPr>
            <p:ph type="body" sz="quarter" idx="3"/>
          </p:nvPr>
        </p:nvSpPr>
        <p:spPr>
          <a:solidFill>
            <a:schemeClr val="accent6">
              <a:lumMod val="40000"/>
              <a:lumOff val="60000"/>
            </a:schemeClr>
          </a:solidFill>
        </p:spPr>
        <p:txBody>
          <a:bodyPr/>
          <a:lstStyle/>
          <a:p>
            <a:pPr algn="ctr"/>
            <a:r>
              <a:rPr lang="uk-UA" dirty="0">
                <a:solidFill>
                  <a:srgbClr val="00B050"/>
                </a:solidFill>
              </a:rPr>
              <a:t>На користь контролюючого органу</a:t>
            </a:r>
            <a:endParaRPr lang="ru-RU" dirty="0">
              <a:solidFill>
                <a:srgbClr val="00B050"/>
              </a:solidFill>
            </a:endParaRPr>
          </a:p>
        </p:txBody>
      </p:sp>
      <p:sp>
        <p:nvSpPr>
          <p:cNvPr id="8" name="Объект 7">
            <a:extLst>
              <a:ext uri="{FF2B5EF4-FFF2-40B4-BE49-F238E27FC236}">
                <a16:creationId xmlns:a16="http://schemas.microsoft.com/office/drawing/2014/main" id="{2011604B-9FC5-44AE-8E0D-AAC82D50E546}"/>
              </a:ext>
            </a:extLst>
          </p:cNvPr>
          <p:cNvSpPr>
            <a:spLocks noGrp="1"/>
          </p:cNvSpPr>
          <p:nvPr>
            <p:ph sz="quarter" idx="4"/>
          </p:nvPr>
        </p:nvSpPr>
        <p:spPr>
          <a:solidFill>
            <a:schemeClr val="accent6">
              <a:lumMod val="40000"/>
              <a:lumOff val="60000"/>
            </a:schemeClr>
          </a:solidFill>
        </p:spPr>
        <p:txBody>
          <a:bodyPr>
            <a:normAutofit fontScale="85000" lnSpcReduction="10000"/>
          </a:bodyPr>
          <a:lstStyle/>
          <a:p>
            <a:pPr marL="45720" indent="457200" algn="just">
              <a:buNone/>
            </a:pPr>
            <a:r>
              <a:rPr lang="ru-RU" sz="2600" b="1" i="1" dirty="0">
                <a:solidFill>
                  <a:schemeClr val="bg2">
                    <a:lumMod val="10000"/>
                  </a:schemeClr>
                </a:solidFill>
                <a:latin typeface="Times New Roman" panose="02020603050405020304" pitchFamily="18" charset="0"/>
                <a:cs typeface="Times New Roman" panose="02020603050405020304" pitchFamily="18" charset="0"/>
              </a:rPr>
              <a:t>«Як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вже</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зазначалось</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вироком</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Шевченківського</a:t>
            </a:r>
            <a:r>
              <a:rPr lang="ru-RU" sz="2600" b="1" i="1" dirty="0">
                <a:solidFill>
                  <a:schemeClr val="bg2">
                    <a:lumMod val="10000"/>
                  </a:schemeClr>
                </a:solidFill>
                <a:latin typeface="Times New Roman" panose="02020603050405020304" pitchFamily="18" charset="0"/>
                <a:cs typeface="Times New Roman" panose="02020603050405020304" pitchFamily="18" charset="0"/>
              </a:rPr>
              <a:t> районного суду м.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Києва</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встановлено</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що</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ОСОБА_5 не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здійснював</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жодних</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дій</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у </a:t>
            </a:r>
            <a:r>
              <a:rPr lang="ru-RU" sz="2600" b="1" i="1" u="sng" dirty="0" err="1">
                <a:solidFill>
                  <a:schemeClr val="bg2">
                    <a:lumMod val="10000"/>
                  </a:schemeClr>
                </a:solidFill>
                <a:latin typeface="Times New Roman" panose="02020603050405020304" pitchFamily="18" charset="0"/>
                <a:cs typeface="Times New Roman" panose="02020603050405020304" pitchFamily="18" charset="0"/>
              </a:rPr>
              <a:t>якості</a:t>
            </a:r>
            <a:r>
              <a:rPr lang="ru-RU" sz="2600" b="1" i="1" u="sng" dirty="0">
                <a:solidFill>
                  <a:schemeClr val="bg2">
                    <a:lumMod val="10000"/>
                  </a:schemeClr>
                </a:solidFill>
                <a:latin typeface="Times New Roman" panose="02020603050405020304" pitchFamily="18" charset="0"/>
                <a:cs typeface="Times New Roman" panose="02020603050405020304" pitchFamily="18" charset="0"/>
              </a:rPr>
              <a:t> директора</a:t>
            </a:r>
            <a:r>
              <a:rPr lang="ru-RU" sz="2600" b="1" i="1" dirty="0">
                <a:solidFill>
                  <a:schemeClr val="bg2">
                    <a:lumMod val="10000"/>
                  </a:schemeClr>
                </a:solidFill>
                <a:latin typeface="Times New Roman" panose="02020603050405020304" pitchFamily="18" charset="0"/>
                <a:cs typeface="Times New Roman" panose="02020603050405020304" pitchFamily="18" charset="0"/>
              </a:rPr>
              <a:t> ТОВ "Спец-</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Пром</a:t>
            </a:r>
            <a:r>
              <a:rPr lang="ru-RU" sz="2600" b="1" i="1" dirty="0">
                <a:solidFill>
                  <a:schemeClr val="bg2">
                    <a:lumMod val="10000"/>
                  </a:schemeClr>
                </a:solidFill>
                <a:latin typeface="Times New Roman" panose="02020603050405020304" pitchFamily="18" charset="0"/>
                <a:cs typeface="Times New Roman" panose="02020603050405020304" pitchFamily="18" charset="0"/>
              </a:rPr>
              <a:t>-</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Снаб</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відтак</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всі</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надані</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позивачем</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документи</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складені</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від</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імені</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засудженого</a:t>
            </a:r>
            <a:r>
              <a:rPr lang="ru-RU" sz="2600" b="1" i="1" dirty="0">
                <a:solidFill>
                  <a:schemeClr val="bg2">
                    <a:lumMod val="10000"/>
                  </a:schemeClr>
                </a:solidFill>
                <a:latin typeface="Times New Roman" panose="02020603050405020304" pitchFamily="18" charset="0"/>
                <a:cs typeface="Times New Roman" panose="02020603050405020304" pitchFamily="18" charset="0"/>
              </a:rPr>
              <a:t> є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фіктивними</a:t>
            </a:r>
            <a:r>
              <a:rPr lang="ru-RU" sz="2600" b="1" i="1" dirty="0">
                <a:solidFill>
                  <a:schemeClr val="bg2">
                    <a:lumMod val="10000"/>
                  </a:schemeClr>
                </a:solidFill>
                <a:latin typeface="Times New Roman" panose="02020603050405020304" pitchFamily="18" charset="0"/>
                <a:cs typeface="Times New Roman" panose="02020603050405020304" pitchFamily="18" charset="0"/>
              </a:rPr>
              <a:t> та не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можуть</a:t>
            </a:r>
            <a:r>
              <a:rPr lang="ru-RU" sz="2600" b="1" i="1" dirty="0">
                <a:solidFill>
                  <a:schemeClr val="bg2">
                    <a:lumMod val="10000"/>
                  </a:schemeClr>
                </a:solidFill>
                <a:latin typeface="Times New Roman" panose="02020603050405020304" pitchFamily="18" charset="0"/>
                <a:cs typeface="Times New Roman" panose="02020603050405020304" pitchFamily="18" charset="0"/>
              </a:rPr>
              <a:t> бути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доказами</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що</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підтверджують</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правильність</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визначення</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Товариством</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його</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податкових</a:t>
            </a:r>
            <a:r>
              <a:rPr lang="ru-RU" sz="2600" b="1" i="1" dirty="0">
                <a:solidFill>
                  <a:schemeClr val="bg2">
                    <a:lumMod val="10000"/>
                  </a:schemeClr>
                </a:solidFill>
                <a:latin typeface="Times New Roman" panose="02020603050405020304" pitchFamily="18" charset="0"/>
                <a:cs typeface="Times New Roman" panose="02020603050405020304" pitchFamily="18" charset="0"/>
              </a:rPr>
              <a:t> </a:t>
            </a:r>
            <a:r>
              <a:rPr lang="ru-RU" sz="2600" b="1" i="1" dirty="0" err="1">
                <a:solidFill>
                  <a:schemeClr val="bg2">
                    <a:lumMod val="10000"/>
                  </a:schemeClr>
                </a:solidFill>
                <a:latin typeface="Times New Roman" panose="02020603050405020304" pitchFamily="18" charset="0"/>
                <a:cs typeface="Times New Roman" panose="02020603050405020304" pitchFamily="18" charset="0"/>
              </a:rPr>
              <a:t>зобов'язань</a:t>
            </a:r>
            <a:r>
              <a:rPr lang="ru-RU" sz="2600" b="1" i="1" dirty="0">
                <a:solidFill>
                  <a:schemeClr val="bg2">
                    <a:lumMod val="10000"/>
                  </a:schemeClr>
                </a:solidFill>
                <a:latin typeface="Times New Roman" panose="02020603050405020304" pitchFamily="18" charset="0"/>
                <a:cs typeface="Times New Roman" panose="02020603050405020304" pitchFamily="18" charset="0"/>
              </a:rPr>
              <a:t>».</a:t>
            </a:r>
          </a:p>
          <a:p>
            <a:pPr marL="45720" indent="0">
              <a:buNone/>
            </a:pPr>
            <a:r>
              <a:rPr lang="ru-RU" sz="2300" dirty="0">
                <a:solidFill>
                  <a:schemeClr val="bg2">
                    <a:lumMod val="10000"/>
                  </a:schemeClr>
                </a:solidFill>
                <a:latin typeface="Times New Roman" panose="02020603050405020304" pitchFamily="18" charset="0"/>
                <a:cs typeface="Times New Roman" panose="02020603050405020304" pitchFamily="18" charset="0"/>
              </a:rPr>
              <a:t>Постанова </a:t>
            </a:r>
            <a:r>
              <a:rPr lang="ru-RU" sz="2300" dirty="0" err="1">
                <a:solidFill>
                  <a:schemeClr val="bg2">
                    <a:lumMod val="10000"/>
                  </a:schemeClr>
                </a:solidFill>
                <a:latin typeface="Times New Roman" panose="02020603050405020304" pitchFamily="18" charset="0"/>
                <a:cs typeface="Times New Roman" panose="02020603050405020304" pitchFamily="18" charset="0"/>
              </a:rPr>
              <a:t>від</a:t>
            </a:r>
            <a:r>
              <a:rPr lang="ru-RU" sz="2300" dirty="0">
                <a:solidFill>
                  <a:schemeClr val="bg2">
                    <a:lumMod val="10000"/>
                  </a:schemeClr>
                </a:solidFill>
                <a:latin typeface="Times New Roman" panose="02020603050405020304" pitchFamily="18" charset="0"/>
                <a:cs typeface="Times New Roman" panose="02020603050405020304" pitchFamily="18" charset="0"/>
              </a:rPr>
              <a:t> 24.04.2019 у </a:t>
            </a:r>
            <a:r>
              <a:rPr lang="ru-RU" sz="2300" dirty="0" err="1">
                <a:solidFill>
                  <a:schemeClr val="bg2">
                    <a:lumMod val="10000"/>
                  </a:schemeClr>
                </a:solidFill>
                <a:latin typeface="Times New Roman" panose="02020603050405020304" pitchFamily="18" charset="0"/>
                <a:cs typeface="Times New Roman" panose="02020603050405020304" pitchFamily="18" charset="0"/>
              </a:rPr>
              <a:t>справі</a:t>
            </a:r>
            <a:r>
              <a:rPr lang="ru-RU" sz="2300" dirty="0">
                <a:solidFill>
                  <a:schemeClr val="bg2">
                    <a:lumMod val="10000"/>
                  </a:schemeClr>
                </a:solidFill>
                <a:latin typeface="Times New Roman" panose="02020603050405020304" pitchFamily="18" charset="0"/>
                <a:cs typeface="Times New Roman" panose="02020603050405020304" pitchFamily="18" charset="0"/>
              </a:rPr>
              <a:t> </a:t>
            </a:r>
            <a:br>
              <a:rPr lang="ru-RU" sz="2300" dirty="0">
                <a:solidFill>
                  <a:schemeClr val="bg2">
                    <a:lumMod val="10000"/>
                  </a:schemeClr>
                </a:solidFill>
                <a:latin typeface="Times New Roman" panose="02020603050405020304" pitchFamily="18" charset="0"/>
                <a:cs typeface="Times New Roman" panose="02020603050405020304" pitchFamily="18" charset="0"/>
              </a:rPr>
            </a:br>
            <a:r>
              <a:rPr lang="ru-RU" sz="2300" dirty="0">
                <a:solidFill>
                  <a:schemeClr val="bg2">
                    <a:lumMod val="10000"/>
                  </a:schemeClr>
                </a:solidFill>
                <a:latin typeface="Times New Roman" panose="02020603050405020304" pitchFamily="18" charset="0"/>
                <a:cs typeface="Times New Roman" panose="02020603050405020304" pitchFamily="18" charset="0"/>
              </a:rPr>
              <a:t>№ 825/1610/17</a:t>
            </a:r>
          </a:p>
        </p:txBody>
      </p:sp>
      <p:pic>
        <p:nvPicPr>
          <p:cNvPr id="9" name="Рисунок 8">
            <a:extLst>
              <a:ext uri="{FF2B5EF4-FFF2-40B4-BE49-F238E27FC236}">
                <a16:creationId xmlns:a16="http://schemas.microsoft.com/office/drawing/2014/main" id="{1044AD7D-8978-4D7C-8AC3-D4C7062E7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6090834"/>
            <a:ext cx="11633200" cy="538566"/>
          </a:xfrm>
          <a:prstGeom prst="rect">
            <a:avLst/>
          </a:prstGeom>
          <a:ln>
            <a:noFill/>
          </a:ln>
          <a:effectLst>
            <a:softEdge rad="112500"/>
          </a:effectLst>
        </p:spPr>
      </p:pic>
    </p:spTree>
    <p:extLst>
      <p:ext uri="{BB962C8B-B14F-4D97-AF65-F5344CB8AC3E}">
        <p14:creationId xmlns:p14="http://schemas.microsoft.com/office/powerpoint/2010/main" val="29530295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88"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79</a:t>
            </a:fld>
            <a:endParaRPr lang="ru-RU" dirty="0">
              <a:solidFill>
                <a:srgbClr val="007832"/>
              </a:solidFill>
            </a:endParaRPr>
          </a:p>
        </p:txBody>
      </p:sp>
      <p:sp>
        <p:nvSpPr>
          <p:cNvPr id="4" name="Прямоугольник 3">
            <a:extLst>
              <a:ext uri="{FF2B5EF4-FFF2-40B4-BE49-F238E27FC236}">
                <a16:creationId xmlns:a16="http://schemas.microsoft.com/office/drawing/2014/main" id="{9427C24A-79B7-B540-82F6-204269C1E53B}"/>
              </a:ext>
            </a:extLst>
          </p:cNvPr>
          <p:cNvSpPr/>
          <p:nvPr/>
        </p:nvSpPr>
        <p:spPr>
          <a:xfrm>
            <a:off x="2019300" y="134263"/>
            <a:ext cx="8813800" cy="430887"/>
          </a:xfrm>
          <a:prstGeom prst="rect">
            <a:avLst/>
          </a:prstGeom>
        </p:spPr>
        <p:txBody>
          <a:bodyPr wrap="square">
            <a:spAutoFit/>
          </a:bodyPr>
          <a:lstStyle/>
          <a:p>
            <a:r>
              <a:rPr lang="uk-UA" sz="2200" b="1" dirty="0">
                <a:solidFill>
                  <a:srgbClr val="007832"/>
                </a:solidFill>
              </a:rPr>
              <a:t>Практика Касаційного адміністративного суду у складі ВС</a:t>
            </a:r>
            <a:endParaRPr lang="ru-RU" sz="2200" dirty="0"/>
          </a:p>
        </p:txBody>
      </p:sp>
      <p:graphicFrame>
        <p:nvGraphicFramePr>
          <p:cNvPr id="8" name="Таблица 7">
            <a:extLst>
              <a:ext uri="{FF2B5EF4-FFF2-40B4-BE49-F238E27FC236}">
                <a16:creationId xmlns:a16="http://schemas.microsoft.com/office/drawing/2014/main" id="{619F7B4D-1F0B-3F47-8691-0FEF4163A1E5}"/>
              </a:ext>
            </a:extLst>
          </p:cNvPr>
          <p:cNvGraphicFramePr>
            <a:graphicFrameLocks noGrp="1"/>
          </p:cNvGraphicFramePr>
          <p:nvPr/>
        </p:nvGraphicFramePr>
        <p:xfrm>
          <a:off x="1616392" y="699413"/>
          <a:ext cx="9033224" cy="4863187"/>
        </p:xfrm>
        <a:graphic>
          <a:graphicData uri="http://schemas.openxmlformats.org/drawingml/2006/table">
            <a:tbl>
              <a:tblPr firstRow="1" firstCol="1" bandRow="1">
                <a:tableStyleId>{93296810-A885-4BE3-A3E7-6D5BEEA58F35}</a:tableStyleId>
              </a:tblPr>
              <a:tblGrid>
                <a:gridCol w="3010449">
                  <a:extLst>
                    <a:ext uri="{9D8B030D-6E8A-4147-A177-3AD203B41FA5}">
                      <a16:colId xmlns:a16="http://schemas.microsoft.com/office/drawing/2014/main" val="3014078637"/>
                    </a:ext>
                  </a:extLst>
                </a:gridCol>
                <a:gridCol w="4166222">
                  <a:extLst>
                    <a:ext uri="{9D8B030D-6E8A-4147-A177-3AD203B41FA5}">
                      <a16:colId xmlns:a16="http://schemas.microsoft.com/office/drawing/2014/main" val="4066824400"/>
                    </a:ext>
                  </a:extLst>
                </a:gridCol>
                <a:gridCol w="1856553">
                  <a:extLst>
                    <a:ext uri="{9D8B030D-6E8A-4147-A177-3AD203B41FA5}">
                      <a16:colId xmlns:a16="http://schemas.microsoft.com/office/drawing/2014/main" val="1037199987"/>
                    </a:ext>
                  </a:extLst>
                </a:gridCol>
              </a:tblGrid>
              <a:tr h="3013005">
                <a:tc>
                  <a:txBody>
                    <a:bodyPr/>
                    <a:lstStyle/>
                    <a:p>
                      <a:pPr>
                        <a:lnSpc>
                          <a:spcPct val="107000"/>
                        </a:lnSpc>
                        <a:spcAft>
                          <a:spcPts val="0"/>
                        </a:spcAft>
                      </a:pPr>
                      <a:r>
                        <a:rPr lang="uk-UA" sz="1200" dirty="0">
                          <a:solidFill>
                            <a:schemeClr val="tx1"/>
                          </a:solidFill>
                          <a:effectLst/>
                        </a:rPr>
                        <a:t>Вирок, ухвалений на підставі угоди у кримінальному провадженні</a:t>
                      </a:r>
                      <a:endParaRPr lang="ru-RU" sz="1100" dirty="0">
                        <a:solidFill>
                          <a:schemeClr val="tx1"/>
                        </a:solidFill>
                        <a:effectLst/>
                      </a:endParaRPr>
                    </a:p>
                    <a:p>
                      <a:pPr>
                        <a:lnSpc>
                          <a:spcPct val="107000"/>
                        </a:lnSpc>
                        <a:spcAft>
                          <a:spcPts val="0"/>
                        </a:spcAft>
                      </a:pPr>
                      <a:r>
                        <a:rPr lang="uk-UA" sz="1200" dirty="0">
                          <a:solidFill>
                            <a:schemeClr val="tx1"/>
                          </a:solidFill>
                          <a:effectLst/>
                        </a:rPr>
                        <a:t> </a:t>
                      </a:r>
                      <a:endParaRPr lang="ru-RU" sz="1100" dirty="0">
                        <a:solidFill>
                          <a:schemeClr val="tx1"/>
                        </a:solidFill>
                        <a:effectLst/>
                      </a:endParaRPr>
                    </a:p>
                    <a:p>
                      <a:pPr>
                        <a:lnSpc>
                          <a:spcPct val="107000"/>
                        </a:lnSpc>
                        <a:spcAft>
                          <a:spcPts val="0"/>
                        </a:spcAft>
                      </a:pPr>
                      <a:r>
                        <a:rPr lang="uk-UA" sz="1200" dirty="0">
                          <a:solidFill>
                            <a:schemeClr val="tx1"/>
                          </a:solidFill>
                          <a:effectLst/>
                        </a:rPr>
                        <a:t>Рішення ВС у справі №802/1853/16-а від 27.02.2018 р.</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uk-UA" sz="1200" dirty="0">
                          <a:solidFill>
                            <a:schemeClr val="tx1"/>
                          </a:solidFill>
                          <a:effectLst/>
                        </a:rPr>
                        <a:t>Факт наявності </a:t>
                      </a:r>
                      <a:r>
                        <a:rPr lang="uk-UA" sz="1200" dirty="0" err="1">
                          <a:solidFill>
                            <a:schemeClr val="tx1"/>
                          </a:solidFill>
                          <a:effectLst/>
                        </a:rPr>
                        <a:t>вироків</a:t>
                      </a:r>
                      <a:r>
                        <a:rPr lang="uk-UA" sz="1200" dirty="0">
                          <a:solidFill>
                            <a:schemeClr val="tx1"/>
                          </a:solidFill>
                          <a:effectLst/>
                        </a:rPr>
                        <a:t>, ухвалених на підставі угод у кримінальному провадженні, </a:t>
                      </a:r>
                      <a:r>
                        <a:rPr lang="uk-UA" sz="1200" u="sng" dirty="0">
                          <a:solidFill>
                            <a:schemeClr val="tx1"/>
                          </a:solidFill>
                          <a:effectLst/>
                        </a:rPr>
                        <a:t>не дає підстав для автоматичного висновку про нереальність господарських операцій, </a:t>
                      </a:r>
                      <a:r>
                        <a:rPr lang="uk-UA" sz="1200" dirty="0">
                          <a:solidFill>
                            <a:schemeClr val="tx1"/>
                          </a:solidFill>
                          <a:effectLst/>
                        </a:rPr>
                        <a:t>внаслідок чого є нагальна необхідність перевіряти доведеність кожного податкового правопорушення і здійснювати комплексне дослідження усіх складових господарських операцій, з врахуванням обставин, встановлених у </a:t>
                      </a:r>
                      <a:r>
                        <a:rPr lang="uk-UA" sz="1200" dirty="0" err="1">
                          <a:solidFill>
                            <a:schemeClr val="tx1"/>
                          </a:solidFill>
                          <a:effectLst/>
                        </a:rPr>
                        <a:t>вироках</a:t>
                      </a:r>
                      <a:r>
                        <a:rPr lang="uk-UA" sz="1200" dirty="0">
                          <a:solidFill>
                            <a:schemeClr val="tx1"/>
                          </a:solidFill>
                          <a:effectLst/>
                        </a:rPr>
                        <a:t>, які набрали законної сили.</a:t>
                      </a:r>
                      <a:endParaRPr lang="ru-RU" sz="1100" dirty="0">
                        <a:solidFill>
                          <a:schemeClr val="tx1"/>
                        </a:solidFill>
                        <a:effectLst/>
                      </a:endParaRPr>
                    </a:p>
                    <a:p>
                      <a:pPr algn="just">
                        <a:lnSpc>
                          <a:spcPct val="107000"/>
                        </a:lnSpc>
                        <a:spcAft>
                          <a:spcPts val="0"/>
                        </a:spcAft>
                      </a:pPr>
                      <a:r>
                        <a:rPr lang="uk-UA" sz="1200" dirty="0">
                          <a:solidFill>
                            <a:schemeClr val="tx1"/>
                          </a:solidFill>
                          <a:effectLst/>
                        </a:rPr>
                        <a:t> </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uk-UA" sz="1200">
                          <a:solidFill>
                            <a:schemeClr val="tx1"/>
                          </a:solidFill>
                          <a:effectLst/>
                        </a:rPr>
                        <a:t>На користь платника</a:t>
                      </a:r>
                      <a:endParaRPr lang="ru-RU"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910449"/>
                  </a:ext>
                </a:extLst>
              </a:tr>
              <a:tr h="1850182">
                <a:tc>
                  <a:txBody>
                    <a:bodyPr/>
                    <a:lstStyle/>
                    <a:p>
                      <a:pPr>
                        <a:lnSpc>
                          <a:spcPct val="107000"/>
                        </a:lnSpc>
                        <a:spcAft>
                          <a:spcPts val="0"/>
                        </a:spcAft>
                      </a:pPr>
                      <a:r>
                        <a:rPr lang="uk-UA" sz="1200">
                          <a:solidFill>
                            <a:schemeClr val="tx1"/>
                          </a:solidFill>
                          <a:effectLst/>
                        </a:rPr>
                        <a:t>Протокол допиту свідка</a:t>
                      </a:r>
                      <a:endParaRPr lang="ru-RU" sz="1100">
                        <a:solidFill>
                          <a:schemeClr val="tx1"/>
                        </a:solidFill>
                        <a:effectLst/>
                      </a:endParaRPr>
                    </a:p>
                    <a:p>
                      <a:pPr>
                        <a:lnSpc>
                          <a:spcPct val="107000"/>
                        </a:lnSpc>
                        <a:spcAft>
                          <a:spcPts val="0"/>
                        </a:spcAft>
                      </a:pPr>
                      <a:r>
                        <a:rPr lang="uk-UA" sz="1200">
                          <a:solidFill>
                            <a:schemeClr val="tx1"/>
                          </a:solidFill>
                          <a:effectLst/>
                        </a:rPr>
                        <a:t> </a:t>
                      </a:r>
                      <a:endParaRPr lang="ru-RU" sz="1100">
                        <a:solidFill>
                          <a:schemeClr val="tx1"/>
                        </a:solidFill>
                        <a:effectLst/>
                      </a:endParaRPr>
                    </a:p>
                    <a:p>
                      <a:pPr>
                        <a:lnSpc>
                          <a:spcPct val="107000"/>
                        </a:lnSpc>
                        <a:spcAft>
                          <a:spcPts val="0"/>
                        </a:spcAft>
                      </a:pPr>
                      <a:r>
                        <a:rPr lang="uk-UA" sz="1200">
                          <a:solidFill>
                            <a:schemeClr val="tx1"/>
                          </a:solidFill>
                          <a:effectLst/>
                        </a:rPr>
                        <a:t>Рішення ВС у справі </a:t>
                      </a:r>
                      <a:endParaRPr lang="ru-RU" sz="1100">
                        <a:solidFill>
                          <a:schemeClr val="tx1"/>
                        </a:solidFill>
                        <a:effectLst/>
                      </a:endParaRPr>
                    </a:p>
                    <a:p>
                      <a:pPr>
                        <a:lnSpc>
                          <a:spcPct val="107000"/>
                        </a:lnSpc>
                        <a:spcAft>
                          <a:spcPts val="0"/>
                        </a:spcAft>
                      </a:pPr>
                      <a:r>
                        <a:rPr lang="uk-UA" sz="1200">
                          <a:solidFill>
                            <a:schemeClr val="tx1"/>
                          </a:solidFill>
                          <a:effectLst/>
                        </a:rPr>
                        <a:t>№2а-7075/12/1270 від 16.01.2018 р.</a:t>
                      </a:r>
                      <a:endParaRPr lang="ru-RU"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Aft>
                          <a:spcPts val="0"/>
                        </a:spcAft>
                      </a:pPr>
                      <a:r>
                        <a:rPr lang="uk-UA" sz="1200" b="1" dirty="0">
                          <a:solidFill>
                            <a:schemeClr val="tx1"/>
                          </a:solidFill>
                          <a:effectLst/>
                        </a:rPr>
                        <a:t>Статус фіктивного, нелегального підприємства несумісний з легальною підприємницькою діяльністю. </a:t>
                      </a:r>
                      <a:r>
                        <a:rPr lang="uk-UA" sz="1200" dirty="0">
                          <a:solidFill>
                            <a:schemeClr val="tx1"/>
                          </a:solidFill>
                          <a:effectLst/>
                        </a:rPr>
                        <a:t>Господарські операції таких підприємств не можуть бути легалізовані навіть за формального підтвердження документами бухгалтерського обліку.</a:t>
                      </a:r>
                      <a:endParaRPr lang="ru-RU" sz="1100" dirty="0">
                        <a:solidFill>
                          <a:schemeClr val="tx1"/>
                        </a:solidFill>
                        <a:effectLst/>
                      </a:endParaRPr>
                    </a:p>
                    <a:p>
                      <a:pPr algn="just">
                        <a:lnSpc>
                          <a:spcPct val="107000"/>
                        </a:lnSpc>
                        <a:spcAft>
                          <a:spcPts val="0"/>
                        </a:spcAft>
                      </a:pPr>
                      <a:r>
                        <a:rPr lang="uk-UA" sz="1200" dirty="0">
                          <a:solidFill>
                            <a:schemeClr val="tx1"/>
                          </a:solidFill>
                          <a:effectLst/>
                        </a:rPr>
                        <a:t> </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uk-UA" sz="1200" b="1" dirty="0">
                          <a:solidFill>
                            <a:schemeClr val="tx1"/>
                          </a:solidFill>
                          <a:effectLst/>
                        </a:rPr>
                        <a:t>На користь податкового органу</a:t>
                      </a:r>
                      <a:endParaRPr lang="ru-RU"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9379608"/>
                  </a:ext>
                </a:extLst>
              </a:tr>
            </a:tbl>
          </a:graphicData>
        </a:graphic>
      </p:graphicFrame>
    </p:spTree>
    <p:extLst>
      <p:ext uri="{BB962C8B-B14F-4D97-AF65-F5344CB8AC3E}">
        <p14:creationId xmlns:p14="http://schemas.microsoft.com/office/powerpoint/2010/main" val="2330468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8</a:t>
            </a:fld>
            <a:endParaRPr lang="ru-RU" dirty="0">
              <a:solidFill>
                <a:srgbClr val="007832"/>
              </a:solidFill>
            </a:endParaRPr>
          </a:p>
        </p:txBody>
      </p:sp>
      <p:sp>
        <p:nvSpPr>
          <p:cNvPr id="3" name="Прямоугольник 2"/>
          <p:cNvSpPr/>
          <p:nvPr/>
        </p:nvSpPr>
        <p:spPr>
          <a:xfrm>
            <a:off x="1851949" y="380953"/>
            <a:ext cx="9988952" cy="738664"/>
          </a:xfrm>
          <a:prstGeom prst="rect">
            <a:avLst/>
          </a:prstGeom>
        </p:spPr>
        <p:txBody>
          <a:bodyPr wrap="square">
            <a:spAutoFit/>
          </a:bodyPr>
          <a:lstStyle/>
          <a:p>
            <a:pPr algn="just"/>
            <a:endParaRPr lang="ru-RU" sz="1400" dirty="0"/>
          </a:p>
          <a:p>
            <a:pPr algn="just"/>
            <a:endParaRPr lang="ru-RU" sz="1400" dirty="0"/>
          </a:p>
          <a:p>
            <a:pPr algn="just"/>
            <a:endParaRPr lang="ru-RU" sz="1400" dirty="0"/>
          </a:p>
        </p:txBody>
      </p:sp>
      <p:pic>
        <p:nvPicPr>
          <p:cNvPr id="5" name="Рисунок 4">
            <a:extLst>
              <a:ext uri="{FF2B5EF4-FFF2-40B4-BE49-F238E27FC236}">
                <a16:creationId xmlns:a16="http://schemas.microsoft.com/office/drawing/2014/main" id="{EF86C6FB-6362-004C-B722-67D69FA328A9}"/>
              </a:ext>
            </a:extLst>
          </p:cNvPr>
          <p:cNvPicPr>
            <a:picLocks noChangeAspect="1"/>
          </p:cNvPicPr>
          <p:nvPr/>
        </p:nvPicPr>
        <p:blipFill>
          <a:blip r:embed="rId3"/>
          <a:stretch>
            <a:fillRect/>
          </a:stretch>
        </p:blipFill>
        <p:spPr>
          <a:xfrm>
            <a:off x="1549400" y="380953"/>
            <a:ext cx="9728200" cy="4499293"/>
          </a:xfrm>
          <a:prstGeom prst="rect">
            <a:avLst/>
          </a:prstGeom>
        </p:spPr>
      </p:pic>
      <p:sp>
        <p:nvSpPr>
          <p:cNvPr id="4" name="TextBox 3">
            <a:extLst>
              <a:ext uri="{FF2B5EF4-FFF2-40B4-BE49-F238E27FC236}">
                <a16:creationId xmlns:a16="http://schemas.microsoft.com/office/drawing/2014/main" id="{CEF26AF3-A262-114F-A471-5FDABD398A33}"/>
              </a:ext>
            </a:extLst>
          </p:cNvPr>
          <p:cNvSpPr txBox="1"/>
          <p:nvPr/>
        </p:nvSpPr>
        <p:spPr>
          <a:xfrm>
            <a:off x="1851949" y="5052060"/>
            <a:ext cx="9197051" cy="707886"/>
          </a:xfrm>
          <a:prstGeom prst="rect">
            <a:avLst/>
          </a:prstGeom>
          <a:noFill/>
        </p:spPr>
        <p:txBody>
          <a:bodyPr wrap="square" rtlCol="0">
            <a:spAutoFit/>
          </a:bodyPr>
          <a:lstStyle/>
          <a:p>
            <a:pPr algn="ctr"/>
            <a:r>
              <a:rPr lang="ru-RU" sz="2000" b="1" dirty="0">
                <a:solidFill>
                  <a:srgbClr val="056E46"/>
                </a:solidFill>
              </a:rPr>
              <a:t>!!! </a:t>
            </a:r>
            <a:r>
              <a:rPr lang="ru-RU" sz="2000" b="1" dirty="0" err="1">
                <a:solidFill>
                  <a:srgbClr val="056E46"/>
                </a:solidFill>
              </a:rPr>
              <a:t>Обмеження</a:t>
            </a:r>
            <a:r>
              <a:rPr lang="ru-RU" sz="2000" b="1" dirty="0">
                <a:solidFill>
                  <a:srgbClr val="056E46"/>
                </a:solidFill>
              </a:rPr>
              <a:t> </a:t>
            </a:r>
            <a:r>
              <a:rPr lang="ru-RU" sz="2000" b="1" dirty="0" err="1">
                <a:solidFill>
                  <a:srgbClr val="056E46"/>
                </a:solidFill>
              </a:rPr>
              <a:t>видів</a:t>
            </a:r>
            <a:r>
              <a:rPr lang="ru-RU" sz="2000" b="1" dirty="0">
                <a:solidFill>
                  <a:srgbClr val="056E46"/>
                </a:solidFill>
              </a:rPr>
              <a:t> </a:t>
            </a:r>
            <a:r>
              <a:rPr lang="ru-RU" sz="2000" b="1" dirty="0" err="1">
                <a:solidFill>
                  <a:srgbClr val="056E46"/>
                </a:solidFill>
              </a:rPr>
              <a:t>діяльності</a:t>
            </a:r>
            <a:r>
              <a:rPr lang="ru-RU" sz="2000" b="1" dirty="0">
                <a:solidFill>
                  <a:srgbClr val="056E46"/>
                </a:solidFill>
              </a:rPr>
              <a:t> за </a:t>
            </a:r>
            <a:r>
              <a:rPr lang="ru-RU" sz="2000" b="1" dirty="0" err="1">
                <a:solidFill>
                  <a:srgbClr val="056E46"/>
                </a:solidFill>
              </a:rPr>
              <a:t>абз</a:t>
            </a:r>
            <a:r>
              <a:rPr lang="ru-RU" sz="2000" b="1" dirty="0">
                <a:solidFill>
                  <a:srgbClr val="056E46"/>
                </a:solidFill>
              </a:rPr>
              <a:t>. 6 п. 291.5.1 ПКУ </a:t>
            </a:r>
            <a:r>
              <a:rPr lang="ru-RU" sz="2000" b="1" dirty="0" err="1">
                <a:solidFill>
                  <a:srgbClr val="056E46"/>
                </a:solidFill>
              </a:rPr>
              <a:t>застосовується</a:t>
            </a:r>
            <a:r>
              <a:rPr lang="ru-RU" sz="2000" b="1" dirty="0">
                <a:solidFill>
                  <a:srgbClr val="056E46"/>
                </a:solidFill>
              </a:rPr>
              <a:t> </a:t>
            </a:r>
            <a:r>
              <a:rPr lang="ru-RU" sz="2000" b="1" dirty="0" err="1">
                <a:solidFill>
                  <a:srgbClr val="056E46"/>
                </a:solidFill>
              </a:rPr>
              <a:t>лише</a:t>
            </a:r>
            <a:r>
              <a:rPr lang="ru-RU" sz="2000" b="1" dirty="0">
                <a:solidFill>
                  <a:srgbClr val="056E46"/>
                </a:solidFill>
              </a:rPr>
              <a:t> для </a:t>
            </a:r>
            <a:r>
              <a:rPr lang="ru-RU" sz="2000" b="1" dirty="0" err="1">
                <a:solidFill>
                  <a:srgbClr val="056E46"/>
                </a:solidFill>
              </a:rPr>
              <a:t>платників</a:t>
            </a:r>
            <a:r>
              <a:rPr lang="ru-RU" sz="2000" b="1" dirty="0">
                <a:solidFill>
                  <a:srgbClr val="056E46"/>
                </a:solidFill>
              </a:rPr>
              <a:t> ЄП 1 -3 </a:t>
            </a:r>
            <a:r>
              <a:rPr lang="ru-RU" sz="2000" b="1" dirty="0" err="1">
                <a:solidFill>
                  <a:srgbClr val="056E46"/>
                </a:solidFill>
              </a:rPr>
              <a:t>групи</a:t>
            </a:r>
            <a:endParaRPr lang="ru-RU" sz="2000" b="1" dirty="0">
              <a:solidFill>
                <a:srgbClr val="056E46"/>
              </a:solidFill>
            </a:endParaRPr>
          </a:p>
        </p:txBody>
      </p:sp>
    </p:spTree>
    <p:extLst>
      <p:ext uri="{BB962C8B-B14F-4D97-AF65-F5344CB8AC3E}">
        <p14:creationId xmlns:p14="http://schemas.microsoft.com/office/powerpoint/2010/main" val="8999415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74074"/>
            <a:ext cx="11607800" cy="5920157"/>
          </a:xfrm>
          <a:prstGeom prst="rect">
            <a:avLst/>
          </a:prstGeom>
        </p:spPr>
      </p:pic>
      <p:sp>
        <p:nvSpPr>
          <p:cNvPr id="4" name="Номер слайда 3"/>
          <p:cNvSpPr>
            <a:spLocks noGrp="1"/>
          </p:cNvSpPr>
          <p:nvPr>
            <p:ph type="sldNum" sz="quarter" idx="12"/>
          </p:nvPr>
        </p:nvSpPr>
        <p:spPr>
          <a:xfrm>
            <a:off x="7981951" y="6131172"/>
            <a:ext cx="2401765" cy="337038"/>
          </a:xfrm>
        </p:spPr>
        <p:txBody>
          <a:bodyPr/>
          <a:lstStyle/>
          <a:p>
            <a:fld id="{FDF4D4AB-2372-4DDB-9730-8B72E9CCB58A}" type="slidenum">
              <a:rPr lang="ru-RU" smtClean="0"/>
              <a:t>80</a:t>
            </a:fld>
            <a:endParaRPr lang="ru-RU" dirty="0"/>
          </a:p>
        </p:txBody>
      </p:sp>
      <p:sp>
        <p:nvSpPr>
          <p:cNvPr id="2" name="Прямоугольник 1">
            <a:extLst>
              <a:ext uri="{FF2B5EF4-FFF2-40B4-BE49-F238E27FC236}">
                <a16:creationId xmlns:a16="http://schemas.microsoft.com/office/drawing/2014/main" id="{0A466A58-7D0B-8F4C-BB69-E0A94B94610F}"/>
              </a:ext>
            </a:extLst>
          </p:cNvPr>
          <p:cNvSpPr/>
          <p:nvPr/>
        </p:nvSpPr>
        <p:spPr>
          <a:xfrm>
            <a:off x="673100" y="263769"/>
            <a:ext cx="11354777" cy="5786199"/>
          </a:xfrm>
          <a:prstGeom prst="rect">
            <a:avLst/>
          </a:prstGeom>
        </p:spPr>
        <p:txBody>
          <a:bodyPr wrap="square">
            <a:spAutoFit/>
          </a:bodyPr>
          <a:lstStyle/>
          <a:p>
            <a:pPr algn="ctr"/>
            <a:r>
              <a:rPr lang="ru-RU" sz="2400" b="1" dirty="0">
                <a:solidFill>
                  <a:srgbClr val="00B050"/>
                </a:solidFill>
                <a:latin typeface="Times New Roman" panose="02020603050405020304" pitchFamily="18" charset="0"/>
                <a:cs typeface="Times New Roman" panose="02020603050405020304" pitchFamily="18" charset="0"/>
              </a:rPr>
              <a:t>Постанова ВС </a:t>
            </a:r>
            <a:r>
              <a:rPr lang="ru-RU" sz="2400" b="1" dirty="0" err="1">
                <a:solidFill>
                  <a:srgbClr val="00B050"/>
                </a:solidFill>
                <a:latin typeface="Times New Roman" panose="02020603050405020304" pitchFamily="18" charset="0"/>
                <a:cs typeface="Times New Roman" panose="02020603050405020304" pitchFamily="18" charset="0"/>
              </a:rPr>
              <a:t>від</a:t>
            </a:r>
            <a:r>
              <a:rPr lang="ru-RU" sz="2400" b="1" dirty="0">
                <a:solidFill>
                  <a:srgbClr val="00B050"/>
                </a:solidFill>
                <a:latin typeface="Times New Roman" panose="02020603050405020304" pitchFamily="18" charset="0"/>
                <a:cs typeface="Times New Roman" panose="02020603050405020304" pitchFamily="18" charset="0"/>
              </a:rPr>
              <a:t> 26 </a:t>
            </a:r>
            <a:r>
              <a:rPr lang="ru-RU" sz="2400" b="1" dirty="0" err="1">
                <a:solidFill>
                  <a:srgbClr val="00B050"/>
                </a:solidFill>
                <a:latin typeface="Times New Roman" panose="02020603050405020304" pitchFamily="18" charset="0"/>
                <a:cs typeface="Times New Roman" panose="02020603050405020304" pitchFamily="18" charset="0"/>
              </a:rPr>
              <a:t>квітня</a:t>
            </a:r>
            <a:r>
              <a:rPr lang="ru-RU" sz="2400" b="1" dirty="0">
                <a:solidFill>
                  <a:srgbClr val="00B050"/>
                </a:solidFill>
                <a:latin typeface="Times New Roman" panose="02020603050405020304" pitchFamily="18" charset="0"/>
                <a:cs typeface="Times New Roman" panose="02020603050405020304" pitchFamily="18" charset="0"/>
              </a:rPr>
              <a:t> 2019 року у </a:t>
            </a:r>
            <a:r>
              <a:rPr lang="ru-RU" sz="2400" b="1" dirty="0" err="1">
                <a:solidFill>
                  <a:srgbClr val="00B050"/>
                </a:solidFill>
                <a:latin typeface="Times New Roman" panose="02020603050405020304" pitchFamily="18" charset="0"/>
                <a:cs typeface="Times New Roman" panose="02020603050405020304" pitchFamily="18" charset="0"/>
              </a:rPr>
              <a:t>справі</a:t>
            </a:r>
            <a:r>
              <a:rPr lang="ru-RU" sz="2400" b="1" dirty="0">
                <a:solidFill>
                  <a:srgbClr val="00B050"/>
                </a:solidFill>
                <a:latin typeface="Times New Roman" panose="02020603050405020304" pitchFamily="18" charset="0"/>
                <a:cs typeface="Times New Roman" panose="02020603050405020304" pitchFamily="18" charset="0"/>
              </a:rPr>
              <a:t> №</a:t>
            </a:r>
            <a:r>
              <a:rPr lang="ru-RU" sz="2400" dirty="0">
                <a:solidFill>
                  <a:srgbClr val="00B050"/>
                </a:solidFill>
                <a:latin typeface="Times New Roman" panose="02020603050405020304" pitchFamily="18" charset="0"/>
                <a:cs typeface="Times New Roman" panose="02020603050405020304" pitchFamily="18" charset="0"/>
              </a:rPr>
              <a:t> </a:t>
            </a:r>
            <a:r>
              <a:rPr lang="ru-RU" sz="2400" b="1" dirty="0">
                <a:solidFill>
                  <a:srgbClr val="00B050"/>
                </a:solidFill>
                <a:latin typeface="Times New Roman" panose="02020603050405020304" pitchFamily="18" charset="0"/>
                <a:cs typeface="Times New Roman" panose="02020603050405020304" pitchFamily="18" charset="0"/>
              </a:rPr>
              <a:t>802/2350/17-а</a:t>
            </a:r>
            <a:r>
              <a:rPr lang="ru-RU" sz="2400" dirty="0">
                <a:solidFill>
                  <a:srgbClr val="00B050"/>
                </a:solidFill>
                <a:latin typeface="Times New Roman" panose="02020603050405020304" pitchFamily="18" charset="0"/>
                <a:cs typeface="Times New Roman" panose="02020603050405020304" pitchFamily="18" charset="0"/>
              </a:rPr>
              <a:t> </a:t>
            </a:r>
            <a:r>
              <a:rPr lang="ru-RU" sz="2400" b="1" dirty="0">
                <a:solidFill>
                  <a:srgbClr val="00B050"/>
                </a:solidFill>
                <a:latin typeface="Times New Roman" panose="02020603050405020304" pitchFamily="18" charset="0"/>
                <a:cs typeface="Times New Roman" panose="02020603050405020304" pitchFamily="18" charset="0"/>
              </a:rPr>
              <a:t>:</a:t>
            </a:r>
          </a:p>
          <a:p>
            <a:pPr algn="just"/>
            <a:endParaRPr lang="ru-RU" sz="1700" dirty="0">
              <a:solidFill>
                <a:srgbClr val="000000"/>
              </a:solidFill>
              <a:latin typeface="Times New Roman" panose="02020603050405020304" pitchFamily="18" charset="0"/>
              <a:cs typeface="Times New Roman" panose="02020603050405020304" pitchFamily="18" charset="0"/>
            </a:endParaRPr>
          </a:p>
          <a:p>
            <a:pPr algn="ctr"/>
            <a:r>
              <a:rPr lang="ru-RU" sz="1700" b="1" dirty="0">
                <a:solidFill>
                  <a:srgbClr val="057146"/>
                </a:solidFill>
                <a:latin typeface="Times New Roman" panose="02020603050405020304" pitchFamily="18" charset="0"/>
                <a:cs typeface="Times New Roman" panose="02020603050405020304" pitchFamily="18" charset="0"/>
              </a:rPr>
              <a:t>Про </a:t>
            </a:r>
            <a:r>
              <a:rPr lang="ru-RU" sz="1700" b="1" dirty="0" err="1">
                <a:solidFill>
                  <a:srgbClr val="057146"/>
                </a:solidFill>
                <a:latin typeface="Times New Roman" panose="02020603050405020304" pitchFamily="18" charset="0"/>
                <a:cs typeface="Times New Roman" panose="02020603050405020304" pitchFamily="18" charset="0"/>
              </a:rPr>
              <a:t>необґрунтованість</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податкової</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вигоди</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можуть</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також</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свідчити</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підтверджені</a:t>
            </a:r>
            <a:r>
              <a:rPr lang="ru-RU" sz="1700" b="1" dirty="0">
                <a:solidFill>
                  <a:srgbClr val="057146"/>
                </a:solidFill>
                <a:latin typeface="Times New Roman" panose="02020603050405020304" pitchFamily="18" charset="0"/>
                <a:cs typeface="Times New Roman" panose="02020603050405020304" pitchFamily="18" charset="0"/>
              </a:rPr>
              <a:t> </a:t>
            </a:r>
            <a:r>
              <a:rPr lang="ru-RU" sz="1700" b="1" dirty="0" err="1">
                <a:solidFill>
                  <a:srgbClr val="057146"/>
                </a:solidFill>
                <a:latin typeface="Times New Roman" panose="02020603050405020304" pitchFamily="18" charset="0"/>
                <a:cs typeface="Times New Roman" panose="02020603050405020304" pitchFamily="18" charset="0"/>
              </a:rPr>
              <a:t>доказами</a:t>
            </a:r>
            <a:r>
              <a:rPr lang="ru-RU" sz="1700" b="1" dirty="0">
                <a:solidFill>
                  <a:srgbClr val="057146"/>
                </a:solidFill>
                <a:latin typeface="Times New Roman" panose="02020603050405020304" pitchFamily="18" charset="0"/>
                <a:cs typeface="Times New Roman" panose="02020603050405020304" pitchFamily="18" charset="0"/>
              </a:rPr>
              <a:t> доводи </a:t>
            </a:r>
            <a:r>
              <a:rPr lang="ru-RU" sz="1700" b="1" dirty="0" err="1">
                <a:solidFill>
                  <a:srgbClr val="057146"/>
                </a:solidFill>
                <a:latin typeface="Times New Roman" panose="02020603050405020304" pitchFamily="18" charset="0"/>
                <a:cs typeface="Times New Roman" panose="02020603050405020304" pitchFamily="18" charset="0"/>
              </a:rPr>
              <a:t>податкового</a:t>
            </a:r>
            <a:r>
              <a:rPr lang="ru-RU" sz="1700" b="1" dirty="0">
                <a:solidFill>
                  <a:srgbClr val="057146"/>
                </a:solidFill>
                <a:latin typeface="Times New Roman" panose="02020603050405020304" pitchFamily="18" charset="0"/>
                <a:cs typeface="Times New Roman" panose="02020603050405020304" pitchFamily="18" charset="0"/>
              </a:rPr>
              <a:t> органу, </a:t>
            </a:r>
            <a:r>
              <a:rPr lang="ru-RU" sz="1700" b="1" dirty="0" err="1">
                <a:solidFill>
                  <a:srgbClr val="057146"/>
                </a:solidFill>
                <a:latin typeface="Times New Roman" panose="02020603050405020304" pitchFamily="18" charset="0"/>
                <a:cs typeface="Times New Roman" panose="02020603050405020304" pitchFamily="18" charset="0"/>
              </a:rPr>
              <a:t>зокрема</a:t>
            </a:r>
            <a:r>
              <a:rPr lang="ru-RU" sz="1700" b="1" dirty="0">
                <a:solidFill>
                  <a:srgbClr val="057146"/>
                </a:solidFill>
                <a:latin typeface="Times New Roman" panose="02020603050405020304" pitchFamily="18" charset="0"/>
                <a:cs typeface="Times New Roman" panose="02020603050405020304" pitchFamily="18" charset="0"/>
              </a:rPr>
              <a:t> про </a:t>
            </a:r>
            <a:r>
              <a:rPr lang="ru-RU" sz="1700" b="1" dirty="0" err="1">
                <a:solidFill>
                  <a:srgbClr val="057146"/>
                </a:solidFill>
                <a:latin typeface="Times New Roman" panose="02020603050405020304" pitchFamily="18" charset="0"/>
                <a:cs typeface="Times New Roman" panose="02020603050405020304" pitchFamily="18" charset="0"/>
              </a:rPr>
              <a:t>наявність</a:t>
            </a:r>
            <a:r>
              <a:rPr lang="ru-RU" sz="1700" b="1" dirty="0">
                <a:solidFill>
                  <a:srgbClr val="057146"/>
                </a:solidFill>
                <a:latin typeface="Times New Roman" panose="02020603050405020304" pitchFamily="18" charset="0"/>
                <a:cs typeface="Times New Roman" panose="02020603050405020304" pitchFamily="18" charset="0"/>
              </a:rPr>
              <a:t> таких </a:t>
            </a:r>
            <a:r>
              <a:rPr lang="ru-RU" sz="1700" b="1" dirty="0" err="1">
                <a:solidFill>
                  <a:srgbClr val="057146"/>
                </a:solidFill>
                <a:latin typeface="Times New Roman" panose="02020603050405020304" pitchFamily="18" charset="0"/>
                <a:cs typeface="Times New Roman" panose="02020603050405020304" pitchFamily="18" charset="0"/>
              </a:rPr>
              <a:t>обставин</a:t>
            </a:r>
            <a:r>
              <a:rPr lang="ru-RU" sz="1700" b="1" dirty="0">
                <a:solidFill>
                  <a:srgbClr val="057146"/>
                </a:solidFill>
                <a:latin typeface="Times New Roman" panose="02020603050405020304" pitchFamily="18" charset="0"/>
                <a:cs typeface="Times New Roman" panose="02020603050405020304" pitchFamily="18" charset="0"/>
              </a:rPr>
              <a:t>: </a:t>
            </a:r>
          </a:p>
          <a:p>
            <a:pPr indent="457200" algn="just"/>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неможливість</a:t>
            </a:r>
            <a:r>
              <a:rPr lang="ru-RU" sz="1700" dirty="0">
                <a:solidFill>
                  <a:srgbClr val="000000"/>
                </a:solidFill>
                <a:latin typeface="Times New Roman" panose="02020603050405020304" pitchFamily="18" charset="0"/>
                <a:cs typeface="Times New Roman" panose="02020603050405020304" pitchFamily="18" charset="0"/>
              </a:rPr>
              <a:t> </a:t>
            </a:r>
            <a:r>
              <a:rPr lang="ru-RU" sz="1700" b="1" dirty="0">
                <a:solidFill>
                  <a:srgbClr val="000000"/>
                </a:solidFill>
                <a:latin typeface="Times New Roman" panose="02020603050405020304" pitchFamily="18" charset="0"/>
                <a:cs typeface="Times New Roman" panose="02020603050405020304" pitchFamily="18" charset="0"/>
              </a:rPr>
              <a:t>реального </a:t>
            </a:r>
            <a:r>
              <a:rPr lang="ru-RU" sz="1700" b="1" dirty="0" err="1">
                <a:solidFill>
                  <a:srgbClr val="000000"/>
                </a:solidFill>
                <a:latin typeface="Times New Roman" panose="02020603050405020304" pitchFamily="18" charset="0"/>
                <a:cs typeface="Times New Roman" panose="02020603050405020304" pitchFamily="18" charset="0"/>
              </a:rPr>
              <a:t>здійснення</a:t>
            </a:r>
            <a:r>
              <a:rPr lang="ru-RU" sz="1700" b="1"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платником</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податків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зазначених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операцій</a:t>
            </a:r>
            <a:r>
              <a:rPr lang="ru-RU" sz="1700" dirty="0">
                <a:solidFill>
                  <a:srgbClr val="000000"/>
                </a:solidFill>
                <a:latin typeface="Times New Roman" panose="02020603050405020304" pitchFamily="18" charset="0"/>
                <a:cs typeface="Times New Roman" panose="02020603050405020304" pitchFamily="18" charset="0"/>
              </a:rPr>
              <a:t> з </a:t>
            </a:r>
            <a:r>
              <a:rPr lang="ru-RU" sz="1700" dirty="0" err="1">
                <a:solidFill>
                  <a:srgbClr val="000000"/>
                </a:solidFill>
                <a:latin typeface="Times New Roman" panose="02020603050405020304" pitchFamily="18" charset="0"/>
                <a:cs typeface="Times New Roman" panose="02020603050405020304" pitchFamily="18" charset="0"/>
              </a:rPr>
              <a:t>урахуванням</a:t>
            </a:r>
            <a:r>
              <a:rPr lang="ru-RU" sz="1700" dirty="0">
                <a:solidFill>
                  <a:srgbClr val="000000"/>
                </a:solidFill>
                <a:latin typeface="Times New Roman" panose="02020603050405020304" pitchFamily="18" charset="0"/>
                <a:cs typeface="Times New Roman" panose="02020603050405020304" pitchFamily="18" charset="0"/>
              </a:rPr>
              <a:t> часу, </a:t>
            </a:r>
            <a:r>
              <a:rPr lang="ru-RU" sz="1700" dirty="0" err="1">
                <a:solidFill>
                  <a:srgbClr val="000000"/>
                </a:solidFill>
                <a:latin typeface="Times New Roman" panose="02020603050405020304" pitchFamily="18" charset="0"/>
                <a:cs typeface="Times New Roman" panose="02020603050405020304" pitchFamily="18" charset="0"/>
              </a:rPr>
              <a:t>місця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знаходження</a:t>
            </a:r>
            <a:r>
              <a:rPr lang="ru-RU" sz="1700" dirty="0">
                <a:solidFill>
                  <a:srgbClr val="000000"/>
                </a:solidFill>
                <a:latin typeface="Times New Roman" panose="02020603050405020304" pitchFamily="18" charset="0"/>
                <a:cs typeface="Times New Roman" panose="02020603050405020304" pitchFamily="18" charset="0"/>
              </a:rPr>
              <a:t> майна </a:t>
            </a:r>
            <a:r>
              <a:rPr lang="ru-RU" sz="1700" dirty="0" err="1">
                <a:solidFill>
                  <a:srgbClr val="000000"/>
                </a:solidFill>
                <a:latin typeface="Times New Roman" panose="02020603050405020304" pitchFamily="18" charset="0"/>
                <a:cs typeface="Times New Roman" panose="02020603050405020304" pitchFamily="18" charset="0"/>
              </a:rPr>
              <a:t>або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обсягу</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матеріальних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ресурсів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економічно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необхідних</a:t>
            </a:r>
            <a:r>
              <a:rPr lang="ru-RU" sz="1700" dirty="0">
                <a:solidFill>
                  <a:srgbClr val="000000"/>
                </a:solidFill>
                <a:latin typeface="Times New Roman" panose="02020603050405020304" pitchFamily="18" charset="0"/>
                <a:cs typeface="Times New Roman" panose="02020603050405020304" pitchFamily="18" charset="0"/>
              </a:rPr>
              <a:t> для </a:t>
            </a:r>
            <a:r>
              <a:rPr lang="ru-RU" sz="1700" dirty="0" err="1">
                <a:solidFill>
                  <a:srgbClr val="000000"/>
                </a:solidFill>
                <a:latin typeface="Times New Roman" panose="02020603050405020304" pitchFamily="18" charset="0"/>
                <a:cs typeface="Times New Roman" panose="02020603050405020304" pitchFamily="18" charset="0"/>
              </a:rPr>
              <a:t>виробництва</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товарів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виконання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робіт</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або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послуг</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нездійснення</a:t>
            </a:r>
            <a:r>
              <a:rPr lang="ru-RU" sz="1700" dirty="0">
                <a:solidFill>
                  <a:srgbClr val="000000"/>
                </a:solidFill>
                <a:latin typeface="Times New Roman" panose="02020603050405020304" pitchFamily="18" charset="0"/>
                <a:cs typeface="Times New Roman" panose="02020603050405020304" pitchFamily="18" charset="0"/>
              </a:rPr>
              <a:t> особою, яка значиться </a:t>
            </a:r>
            <a:r>
              <a:rPr lang="ru-RU" sz="1700" dirty="0" err="1">
                <a:solidFill>
                  <a:srgbClr val="000000"/>
                </a:solidFill>
                <a:latin typeface="Times New Roman" panose="02020603050405020304" pitchFamily="18" charset="0"/>
                <a:cs typeface="Times New Roman" panose="02020603050405020304" pitchFamily="18" charset="0"/>
              </a:rPr>
              <a:t>виробником</a:t>
            </a:r>
            <a:r>
              <a:rPr lang="ru-RU" sz="1700" dirty="0">
                <a:solidFill>
                  <a:srgbClr val="000000"/>
                </a:solidFill>
                <a:latin typeface="Times New Roman" panose="02020603050405020304" pitchFamily="18" charset="0"/>
                <a:cs typeface="Times New Roman" panose="02020603050405020304" pitchFamily="18" charset="0"/>
              </a:rPr>
              <a:t> товару, </a:t>
            </a:r>
            <a:r>
              <a:rPr lang="ru-RU" sz="1700" dirty="0" err="1">
                <a:solidFill>
                  <a:srgbClr val="000000"/>
                </a:solidFill>
                <a:latin typeface="Times New Roman" panose="02020603050405020304" pitchFamily="18" charset="0"/>
                <a:cs typeface="Times New Roman" panose="02020603050405020304" pitchFamily="18" charset="0"/>
              </a:rPr>
              <a:t>підприємницької</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діяльності</a:t>
            </a:r>
            <a:r>
              <a:rPr lang="ru-RU" sz="1700" dirty="0">
                <a:solidFill>
                  <a:srgbClr val="000000"/>
                </a:solidFill>
                <a:latin typeface="Times New Roman" panose="02020603050405020304" pitchFamily="18" charset="0"/>
                <a:cs typeface="Times New Roman" panose="02020603050405020304" pitchFamily="18" charset="0"/>
              </a:rPr>
              <a:t>;</a:t>
            </a:r>
          </a:p>
          <a:p>
            <a:pPr indent="457200" algn="just"/>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відсутність</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необхідних</a:t>
            </a:r>
            <a:r>
              <a:rPr lang="ru-RU" sz="1700" dirty="0">
                <a:solidFill>
                  <a:srgbClr val="000000"/>
                </a:solidFill>
                <a:latin typeface="Times New Roman" panose="02020603050405020304" pitchFamily="18" charset="0"/>
                <a:cs typeface="Times New Roman" panose="02020603050405020304" pitchFamily="18" charset="0"/>
              </a:rPr>
              <a:t> умов для </a:t>
            </a:r>
            <a:r>
              <a:rPr lang="ru-RU" sz="1700" dirty="0" err="1">
                <a:solidFill>
                  <a:srgbClr val="000000"/>
                </a:solidFill>
                <a:latin typeface="Times New Roman" panose="02020603050405020304" pitchFamily="18" charset="0"/>
                <a:cs typeface="Times New Roman" panose="02020603050405020304" pitchFamily="18" charset="0"/>
              </a:rPr>
              <a:t>досягнення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результатів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відповідної</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підприємницької</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економічної</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діяльності</a:t>
            </a:r>
            <a:r>
              <a:rPr lang="ru-RU" sz="1700" dirty="0">
                <a:solidFill>
                  <a:srgbClr val="000000"/>
                </a:solidFill>
                <a:latin typeface="Times New Roman" panose="02020603050405020304" pitchFamily="18" charset="0"/>
                <a:cs typeface="Times New Roman" panose="02020603050405020304" pitchFamily="18" charset="0"/>
              </a:rPr>
              <a:t> у </a:t>
            </a:r>
            <a:r>
              <a:rPr lang="ru-RU" sz="1700" dirty="0" err="1">
                <a:solidFill>
                  <a:srgbClr val="000000"/>
                </a:solidFill>
                <a:latin typeface="Times New Roman" panose="02020603050405020304" pitchFamily="18" charset="0"/>
                <a:cs typeface="Times New Roman" panose="02020603050405020304" pitchFamily="18" charset="0"/>
              </a:rPr>
              <a:t>зв'язку</a:t>
            </a:r>
            <a:r>
              <a:rPr lang="ru-RU" sz="1700" dirty="0">
                <a:solidFill>
                  <a:srgbClr val="000000"/>
                </a:solidFill>
                <a:latin typeface="Times New Roman" panose="02020603050405020304" pitchFamily="18" charset="0"/>
                <a:cs typeface="Times New Roman" panose="02020603050405020304" pitchFamily="18" charset="0"/>
              </a:rPr>
              <a:t> з </a:t>
            </a:r>
            <a:r>
              <a:rPr lang="ru-RU" sz="1700" dirty="0" err="1">
                <a:solidFill>
                  <a:srgbClr val="000000"/>
                </a:solidFill>
                <a:latin typeface="Times New Roman" panose="02020603050405020304" pitchFamily="18" charset="0"/>
                <a:cs typeface="Times New Roman" panose="02020603050405020304" pitchFamily="18" charset="0"/>
              </a:rPr>
              <a:t>відсутністю</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управлінського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або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технічного</a:t>
            </a:r>
            <a:r>
              <a:rPr lang="ru-RU" sz="1700" dirty="0">
                <a:solidFill>
                  <a:srgbClr val="000000"/>
                </a:solidFill>
                <a:latin typeface="Times New Roman" panose="02020603050405020304" pitchFamily="18" charset="0"/>
                <a:cs typeface="Times New Roman" panose="02020603050405020304" pitchFamily="18" charset="0"/>
              </a:rPr>
              <a:t> персоналу, </a:t>
            </a:r>
            <a:r>
              <a:rPr lang="ru-RU" sz="1700" dirty="0" err="1">
                <a:solidFill>
                  <a:srgbClr val="000000"/>
                </a:solidFill>
                <a:latin typeface="Times New Roman" panose="02020603050405020304" pitchFamily="18" charset="0"/>
                <a:cs typeface="Times New Roman" panose="02020603050405020304" pitchFamily="18" charset="0"/>
              </a:rPr>
              <a:t>основних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коштів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виробничих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активів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складських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приміщень</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транспортних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засобів</a:t>
            </a:r>
            <a:r>
              <a:rPr lang="ru-RU" sz="1700" dirty="0">
                <a:solidFill>
                  <a:srgbClr val="000000"/>
                </a:solidFill>
                <a:latin typeface="Times New Roman" panose="02020603050405020304" pitchFamily="18" charset="0"/>
                <a:cs typeface="Times New Roman" panose="02020603050405020304" pitchFamily="18" charset="0"/>
              </a:rPr>
              <a:t>;</a:t>
            </a:r>
          </a:p>
          <a:p>
            <a:pPr indent="457200" algn="just"/>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облік</a:t>
            </a:r>
            <a:r>
              <a:rPr lang="ru-RU" sz="1700" dirty="0">
                <a:solidFill>
                  <a:srgbClr val="000000"/>
                </a:solidFill>
                <a:latin typeface="Times New Roman" panose="02020603050405020304" pitchFamily="18" charset="0"/>
                <a:cs typeface="Times New Roman" panose="02020603050405020304" pitchFamily="18" charset="0"/>
              </a:rPr>
              <a:t> для </a:t>
            </a:r>
            <a:r>
              <a:rPr lang="ru-RU" sz="1700" dirty="0" err="1">
                <a:solidFill>
                  <a:srgbClr val="000000"/>
                </a:solidFill>
                <a:latin typeface="Times New Roman" panose="02020603050405020304" pitchFamily="18" charset="0"/>
                <a:cs typeface="Times New Roman" panose="02020603050405020304" pitchFamily="18" charset="0"/>
              </a:rPr>
              <a:t>цілей</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оподаткування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тільки</a:t>
            </a:r>
            <a:r>
              <a:rPr lang="ru-RU" sz="1700" dirty="0">
                <a:solidFill>
                  <a:srgbClr val="000000"/>
                </a:solidFill>
                <a:latin typeface="Times New Roman" panose="02020603050405020304" pitchFamily="18" charset="0"/>
                <a:cs typeface="Times New Roman" panose="02020603050405020304" pitchFamily="18" charset="0"/>
              </a:rPr>
              <a:t> тих </a:t>
            </a:r>
            <a:r>
              <a:rPr lang="ru-RU" sz="1700" dirty="0" err="1">
                <a:solidFill>
                  <a:srgbClr val="000000"/>
                </a:solidFill>
                <a:latin typeface="Times New Roman" panose="02020603050405020304" pitchFamily="18" charset="0"/>
                <a:cs typeface="Times New Roman" panose="02020603050405020304" pitchFamily="18" charset="0"/>
              </a:rPr>
              <a:t>господарських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операцій</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які</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безпосередньо</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пов'язані</a:t>
            </a:r>
            <a:r>
              <a:rPr lang="ru-RU" sz="1700" dirty="0">
                <a:solidFill>
                  <a:srgbClr val="000000"/>
                </a:solidFill>
                <a:latin typeface="Times New Roman" panose="02020603050405020304" pitchFamily="18" charset="0"/>
                <a:cs typeface="Times New Roman" panose="02020603050405020304" pitchFamily="18" charset="0"/>
              </a:rPr>
              <a:t> з </a:t>
            </a:r>
            <a:r>
              <a:rPr lang="ru-RU" sz="1700" dirty="0" err="1">
                <a:solidFill>
                  <a:srgbClr val="000000"/>
                </a:solidFill>
                <a:latin typeface="Times New Roman" panose="02020603050405020304" pitchFamily="18" charset="0"/>
                <a:cs typeface="Times New Roman" panose="02020603050405020304" pitchFamily="18" charset="0"/>
              </a:rPr>
              <a:t>виникненням</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податкової</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вигоди</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якщо</a:t>
            </a:r>
            <a:r>
              <a:rPr lang="ru-RU" sz="1700" dirty="0">
                <a:solidFill>
                  <a:srgbClr val="000000"/>
                </a:solidFill>
                <a:latin typeface="Times New Roman" panose="02020603050405020304" pitchFamily="18" charset="0"/>
                <a:cs typeface="Times New Roman" panose="02020603050405020304" pitchFamily="18" charset="0"/>
              </a:rPr>
              <a:t> для такого виду </a:t>
            </a:r>
            <a:r>
              <a:rPr lang="ru-RU" sz="1700" dirty="0" err="1">
                <a:solidFill>
                  <a:srgbClr val="000000"/>
                </a:solidFill>
                <a:latin typeface="Times New Roman" panose="02020603050405020304" pitchFamily="18" charset="0"/>
                <a:cs typeface="Times New Roman" panose="02020603050405020304" pitchFamily="18" charset="0"/>
              </a:rPr>
              <a:t>діяльності</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також</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потрібне</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здійснення</a:t>
            </a:r>
            <a:r>
              <a:rPr lang="ru-RU" sz="1700" dirty="0">
                <a:solidFill>
                  <a:srgbClr val="000000"/>
                </a:solidFill>
                <a:latin typeface="Times New Roman" panose="02020603050405020304" pitchFamily="18" charset="0"/>
                <a:cs typeface="Times New Roman" panose="02020603050405020304" pitchFamily="18" charset="0"/>
              </a:rPr>
              <a:t> й </a:t>
            </a:r>
            <a:r>
              <a:rPr lang="ru-RU" sz="1700" dirty="0" err="1">
                <a:solidFill>
                  <a:srgbClr val="000000"/>
                </a:solidFill>
                <a:latin typeface="Times New Roman" panose="02020603050405020304" pitchFamily="18" charset="0"/>
                <a:cs typeface="Times New Roman" panose="02020603050405020304" pitchFamily="18" charset="0"/>
              </a:rPr>
              <a:t>облік</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інших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господарських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операцій</a:t>
            </a:r>
            <a:r>
              <a:rPr lang="ru-RU" sz="1700" dirty="0">
                <a:solidFill>
                  <a:srgbClr val="000000"/>
                </a:solidFill>
                <a:latin typeface="Times New Roman" panose="02020603050405020304" pitchFamily="18" charset="0"/>
                <a:cs typeface="Times New Roman" panose="02020603050405020304" pitchFamily="18" charset="0"/>
              </a:rPr>
              <a:t>;</a:t>
            </a:r>
          </a:p>
          <a:p>
            <a:pPr indent="457200" algn="just"/>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здійснення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операцій</a:t>
            </a:r>
            <a:r>
              <a:rPr lang="ru-RU" sz="1700" dirty="0">
                <a:solidFill>
                  <a:srgbClr val="000000"/>
                </a:solidFill>
                <a:latin typeface="Times New Roman" panose="02020603050405020304" pitchFamily="18" charset="0"/>
                <a:cs typeface="Times New Roman" panose="02020603050405020304" pitchFamily="18" charset="0"/>
              </a:rPr>
              <a:t> з товаром, </a:t>
            </a:r>
            <a:r>
              <a:rPr lang="ru-RU" sz="1700" dirty="0" err="1">
                <a:solidFill>
                  <a:srgbClr val="000000"/>
                </a:solidFill>
                <a:latin typeface="Times New Roman" panose="02020603050405020304" pitchFamily="18" charset="0"/>
                <a:cs typeface="Times New Roman" panose="02020603050405020304" pitchFamily="18" charset="0"/>
              </a:rPr>
              <a:t>що</a:t>
            </a:r>
            <a:r>
              <a:rPr lang="ru-RU" sz="1700" dirty="0">
                <a:solidFill>
                  <a:srgbClr val="000000"/>
                </a:solidFill>
                <a:latin typeface="Times New Roman" panose="02020603050405020304" pitchFamily="18" charset="0"/>
                <a:cs typeface="Times New Roman" panose="02020603050405020304" pitchFamily="18" charset="0"/>
              </a:rPr>
              <a:t> не </a:t>
            </a:r>
            <a:r>
              <a:rPr lang="ru-RU" sz="1700" dirty="0" err="1">
                <a:solidFill>
                  <a:srgbClr val="000000"/>
                </a:solidFill>
                <a:latin typeface="Times New Roman" panose="02020603050405020304" pitchFamily="18" charset="0"/>
                <a:cs typeface="Times New Roman" panose="02020603050405020304" pitchFamily="18" charset="0"/>
              </a:rPr>
              <a:t>вироблявся</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або</a:t>
            </a:r>
            <a:r>
              <a:rPr lang="ru-RU" sz="1700" dirty="0">
                <a:solidFill>
                  <a:srgbClr val="000000"/>
                </a:solidFill>
                <a:latin typeface="Times New Roman" panose="02020603050405020304" pitchFamily="18" charset="0"/>
                <a:cs typeface="Times New Roman" panose="02020603050405020304" pitchFamily="18" charset="0"/>
              </a:rPr>
              <a:t> не </a:t>
            </a:r>
            <a:r>
              <a:rPr lang="ru-RU" sz="1700" dirty="0" err="1">
                <a:solidFill>
                  <a:srgbClr val="000000"/>
                </a:solidFill>
                <a:latin typeface="Times New Roman" panose="02020603050405020304" pitchFamily="18" charset="0"/>
                <a:cs typeface="Times New Roman" panose="02020603050405020304" pitchFamily="18" charset="0"/>
              </a:rPr>
              <a:t>міг</a:t>
            </a:r>
            <a:r>
              <a:rPr lang="ru-RU" sz="1700" dirty="0">
                <a:solidFill>
                  <a:srgbClr val="000000"/>
                </a:solidFill>
                <a:latin typeface="Times New Roman" panose="02020603050405020304" pitchFamily="18" charset="0"/>
                <a:cs typeface="Times New Roman" panose="02020603050405020304" pitchFamily="18" charset="0"/>
              </a:rPr>
              <a:t> бути </a:t>
            </a:r>
            <a:r>
              <a:rPr lang="ru-RU" sz="1700" dirty="0" err="1">
                <a:solidFill>
                  <a:srgbClr val="000000"/>
                </a:solidFill>
                <a:latin typeface="Times New Roman" panose="02020603050405020304" pitchFamily="18" charset="0"/>
                <a:cs typeface="Times New Roman" panose="02020603050405020304" pitchFamily="18" charset="0"/>
              </a:rPr>
              <a:t>вироблений</a:t>
            </a:r>
            <a:r>
              <a:rPr lang="ru-RU" sz="1700" dirty="0">
                <a:solidFill>
                  <a:srgbClr val="000000"/>
                </a:solidFill>
                <a:latin typeface="Times New Roman" panose="02020603050405020304" pitchFamily="18" charset="0"/>
                <a:cs typeface="Times New Roman" panose="02020603050405020304" pitchFamily="18" charset="0"/>
              </a:rPr>
              <a:t> в </a:t>
            </a:r>
            <a:r>
              <a:rPr lang="ru-RU" sz="1700" dirty="0" err="1">
                <a:solidFill>
                  <a:srgbClr val="000000"/>
                </a:solidFill>
                <a:latin typeface="Times New Roman" panose="02020603050405020304" pitchFamily="18" charset="0"/>
                <a:cs typeface="Times New Roman" panose="02020603050405020304" pitchFamily="18" charset="0"/>
              </a:rPr>
              <a:t>обсязі</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зазначеному</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платником</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податків</a:t>
            </a:r>
            <a:r>
              <a:rPr lang="ru-RU" sz="1700" dirty="0">
                <a:solidFill>
                  <a:srgbClr val="000000"/>
                </a:solidFill>
                <a:latin typeface="Times New Roman" panose="02020603050405020304" pitchFamily="18" charset="0"/>
                <a:cs typeface="Times New Roman" panose="02020603050405020304" pitchFamily="18" charset="0"/>
              </a:rPr>
              <a:t> у документах </a:t>
            </a:r>
            <a:r>
              <a:rPr lang="ru-RU" sz="1700" dirty="0" err="1">
                <a:solidFill>
                  <a:srgbClr val="000000"/>
                </a:solidFill>
                <a:latin typeface="Times New Roman" panose="02020603050405020304" pitchFamily="18" charset="0"/>
                <a:cs typeface="Times New Roman" panose="02020603050405020304" pitchFamily="18" charset="0"/>
              </a:rPr>
              <a:t>обліку</a:t>
            </a:r>
            <a:r>
              <a:rPr lang="ru-RU" sz="1700" dirty="0">
                <a:solidFill>
                  <a:srgbClr val="000000"/>
                </a:solidFill>
                <a:latin typeface="Times New Roman" panose="02020603050405020304" pitchFamily="18" charset="0"/>
                <a:cs typeface="Times New Roman" panose="02020603050405020304" pitchFamily="18" charset="0"/>
              </a:rPr>
              <a:t>; </a:t>
            </a:r>
          </a:p>
          <a:p>
            <a:pPr marL="285750" indent="457200" algn="just">
              <a:buFontTx/>
              <a:buChar char="-"/>
            </a:pPr>
            <a:r>
              <a:rPr lang="ru-RU" sz="1700" dirty="0" err="1">
                <a:solidFill>
                  <a:srgbClr val="000000"/>
                </a:solidFill>
                <a:latin typeface="Times New Roman" panose="02020603050405020304" pitchFamily="18" charset="0"/>
                <a:cs typeface="Times New Roman" panose="02020603050405020304" pitchFamily="18" charset="0"/>
              </a:rPr>
              <a:t>відсутність</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первинних</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документів</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обліку</a:t>
            </a:r>
            <a:r>
              <a:rPr lang="ru-RU" sz="1700" dirty="0">
                <a:solidFill>
                  <a:srgbClr val="000000"/>
                </a:solidFill>
                <a:latin typeface="Times New Roman" panose="02020603050405020304" pitchFamily="18" charset="0"/>
                <a:cs typeface="Times New Roman" panose="02020603050405020304" pitchFamily="18" charset="0"/>
              </a:rPr>
              <a:t>.</a:t>
            </a:r>
          </a:p>
          <a:p>
            <a:pPr indent="457200" algn="just"/>
            <a:r>
              <a:rPr lang="ru-RU" u="sng" dirty="0">
                <a:latin typeface="Times New Roman" panose="02020603050405020304" pitchFamily="18" charset="0"/>
                <a:cs typeface="Times New Roman" panose="02020603050405020304" pitchFamily="18" charset="0"/>
              </a:rPr>
              <a:t>У </a:t>
            </a:r>
            <a:r>
              <a:rPr lang="ru-RU" u="sng" dirty="0" err="1">
                <a:latin typeface="Times New Roman" panose="02020603050405020304" pitchFamily="18" charset="0"/>
                <a:cs typeface="Times New Roman" panose="02020603050405020304" pitchFamily="18" charset="0"/>
              </a:rPr>
              <a:t>разі</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якщо</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податковий</a:t>
            </a:r>
            <a:r>
              <a:rPr lang="ru-RU" u="sng" dirty="0">
                <a:latin typeface="Times New Roman" panose="02020603050405020304" pitchFamily="18" charset="0"/>
                <a:cs typeface="Times New Roman" panose="02020603050405020304" pitchFamily="18" charset="0"/>
              </a:rPr>
              <a:t> орган </a:t>
            </a:r>
            <a:r>
              <a:rPr lang="ru-RU" u="sng" dirty="0" err="1">
                <a:latin typeface="Times New Roman" panose="02020603050405020304" pitchFamily="18" charset="0"/>
                <a:cs typeface="Times New Roman" panose="02020603050405020304" pitchFamily="18" charset="0"/>
              </a:rPr>
              <a:t>доведе</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узгодженість</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дій</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між</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платником</a:t>
            </a:r>
            <a:r>
              <a:rPr lang="ru-RU" u="sng" dirty="0">
                <a:latin typeface="Times New Roman" panose="02020603050405020304" pitchFamily="18" charset="0"/>
                <a:cs typeface="Times New Roman" panose="02020603050405020304" pitchFamily="18" charset="0"/>
              </a:rPr>
              <a:t> та </a:t>
            </a:r>
            <a:r>
              <a:rPr lang="ru-RU" u="sng" dirty="0" err="1">
                <a:latin typeface="Times New Roman" panose="02020603050405020304" pitchFamily="18" charset="0"/>
                <a:cs typeface="Times New Roman" panose="02020603050405020304" pitchFamily="18" charset="0"/>
              </a:rPr>
              <a:t>його</a:t>
            </a:r>
            <a:r>
              <a:rPr lang="ru-RU" u="sng" dirty="0">
                <a:latin typeface="Times New Roman" panose="02020603050405020304" pitchFamily="18" charset="0"/>
                <a:cs typeface="Times New Roman" panose="02020603050405020304" pitchFamily="18" charset="0"/>
              </a:rPr>
              <a:t> контрагентом, </a:t>
            </a:r>
            <a:r>
              <a:rPr lang="ru-RU" u="sng" dirty="0" err="1">
                <a:latin typeface="Times New Roman" panose="02020603050405020304" pitchFamily="18" charset="0"/>
                <a:cs typeface="Times New Roman" panose="02020603050405020304" pitchFamily="18" charset="0"/>
              </a:rPr>
              <a:t>які</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свідчать</a:t>
            </a:r>
            <a:r>
              <a:rPr lang="ru-RU" u="sng" dirty="0">
                <a:latin typeface="Times New Roman" panose="02020603050405020304" pitchFamily="18" charset="0"/>
                <a:cs typeface="Times New Roman" panose="02020603050405020304" pitchFamily="18" charset="0"/>
              </a:rPr>
              <a:t> про </a:t>
            </a:r>
            <a:r>
              <a:rPr lang="ru-RU" u="sng" dirty="0" err="1">
                <a:latin typeface="Times New Roman" panose="02020603050405020304" pitchFamily="18" charset="0"/>
                <a:cs typeface="Times New Roman" panose="02020603050405020304" pitchFamily="18" charset="0"/>
              </a:rPr>
              <a:t>здійснення</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операцій</a:t>
            </a:r>
            <a:r>
              <a:rPr lang="ru-RU" u="sng" dirty="0">
                <a:latin typeface="Times New Roman" panose="02020603050405020304" pitchFamily="18" charset="0"/>
                <a:cs typeface="Times New Roman" panose="02020603050405020304" pitchFamily="18" charset="0"/>
              </a:rPr>
              <a:t> без </a:t>
            </a:r>
            <a:r>
              <a:rPr lang="ru-RU" u="sng" dirty="0" err="1">
                <a:latin typeface="Times New Roman" panose="02020603050405020304" pitchFamily="18" charset="0"/>
                <a:cs typeface="Times New Roman" panose="02020603050405020304" pitchFamily="18" charset="0"/>
              </a:rPr>
              <a:t>наміру</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створити</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відповідні</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цим</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операціям</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правові</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наслідки</a:t>
            </a:r>
            <a:r>
              <a:rPr lang="ru-RU" u="sng" dirty="0">
                <a:latin typeface="Times New Roman" panose="02020603050405020304" pitchFamily="18" charset="0"/>
                <a:cs typeface="Times New Roman" panose="02020603050405020304" pitchFamily="18" charset="0"/>
              </a:rPr>
              <a:t> з метою </a:t>
            </a:r>
            <a:r>
              <a:rPr lang="ru-RU" u="sng" dirty="0" err="1">
                <a:latin typeface="Times New Roman" panose="02020603050405020304" pitchFamily="18" charset="0"/>
                <a:cs typeface="Times New Roman" panose="02020603050405020304" pitchFamily="18" charset="0"/>
              </a:rPr>
              <a:t>отримати</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податкову</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вигоду</a:t>
            </a:r>
            <a:r>
              <a:rPr lang="ru-RU" u="sng" dirty="0">
                <a:latin typeface="Times New Roman" panose="02020603050405020304" pitchFamily="18" charset="0"/>
                <a:cs typeface="Times New Roman" panose="02020603050405020304" pitchFamily="18" charset="0"/>
              </a:rPr>
              <a:t>, </a:t>
            </a:r>
            <a:r>
              <a:rPr lang="ru-RU" u="sng"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що</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платник</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податку</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діяв</a:t>
            </a:r>
            <a:r>
              <a:rPr lang="ru-RU" b="1" dirty="0">
                <a:latin typeface="Times New Roman" panose="02020603050405020304" pitchFamily="18" charset="0"/>
                <a:cs typeface="Times New Roman" panose="02020603050405020304" pitchFamily="18" charset="0"/>
              </a:rPr>
              <a:t> </a:t>
            </a:r>
            <a:r>
              <a:rPr lang="ru-RU" b="1" u="sng" dirty="0">
                <a:latin typeface="Times New Roman" panose="02020603050405020304" pitchFamily="18" charset="0"/>
                <a:cs typeface="Times New Roman" panose="02020603050405020304" pitchFamily="18" charset="0"/>
              </a:rPr>
              <a:t>без </a:t>
            </a:r>
            <a:r>
              <a:rPr lang="ru-RU" b="1" u="sng" dirty="0" err="1">
                <a:latin typeface="Times New Roman" panose="02020603050405020304" pitchFamily="18" charset="0"/>
                <a:cs typeface="Times New Roman" panose="02020603050405020304" pitchFamily="18" charset="0"/>
              </a:rPr>
              <a:t>належної</a:t>
            </a:r>
            <a:r>
              <a:rPr lang="ru-RU" b="1" u="sng" dirty="0">
                <a:latin typeface="Times New Roman" panose="02020603050405020304" pitchFamily="18" charset="0"/>
                <a:cs typeface="Times New Roman" panose="02020603050405020304" pitchFamily="18" charset="0"/>
              </a:rPr>
              <a:t> </a:t>
            </a:r>
            <a:r>
              <a:rPr lang="ru-RU" b="1" u="sng" dirty="0" err="1">
                <a:latin typeface="Times New Roman" panose="02020603050405020304" pitchFamily="18" charset="0"/>
                <a:cs typeface="Times New Roman" panose="02020603050405020304" pitchFamily="18" charset="0"/>
              </a:rPr>
              <a:t>обачності</a:t>
            </a:r>
            <a:r>
              <a:rPr lang="ru-RU" b="1" u="sng" dirty="0">
                <a:latin typeface="Times New Roman" panose="02020603050405020304" pitchFamily="18" charset="0"/>
                <a:cs typeface="Times New Roman" panose="02020603050405020304" pitchFamily="18" charset="0"/>
              </a:rPr>
              <a:t> й </a:t>
            </a:r>
            <a:r>
              <a:rPr lang="ru-RU" b="1" u="sng" dirty="0" err="1">
                <a:latin typeface="Times New Roman" panose="02020603050405020304" pitchFamily="18" charset="0"/>
                <a:cs typeface="Times New Roman" panose="02020603050405020304" pitchFamily="18" charset="0"/>
              </a:rPr>
              <a:t>обережності</a:t>
            </a:r>
            <a:r>
              <a:rPr lang="ru-RU" b="1" u="sng"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і </a:t>
            </a:r>
            <a:r>
              <a:rPr lang="ru-RU" dirty="0" err="1">
                <a:latin typeface="Times New Roman" panose="02020603050405020304" pitchFamily="18" charset="0"/>
                <a:cs typeface="Times New Roman" panose="02020603050405020304" pitchFamily="18" charset="0"/>
              </a:rPr>
              <a:t>йому</a:t>
            </a:r>
            <a:r>
              <a:rPr lang="ru-RU" dirty="0">
                <a:latin typeface="Times New Roman" panose="02020603050405020304" pitchFamily="18" charset="0"/>
                <a:cs typeface="Times New Roman" panose="02020603050405020304" pitchFamily="18" charset="0"/>
              </a:rPr>
              <a:t> мало бути </a:t>
            </a:r>
            <a:r>
              <a:rPr lang="ru-RU" dirty="0" err="1">
                <a:latin typeface="Times New Roman" panose="02020603050405020304" pitchFamily="18" charset="0"/>
                <a:cs typeface="Times New Roman" panose="02020603050405020304" pitchFamily="18" charset="0"/>
              </a:rPr>
              <a:t>відомо</a:t>
            </a:r>
            <a:r>
              <a:rPr lang="ru-RU" dirty="0">
                <a:latin typeface="Times New Roman" panose="02020603050405020304" pitchFamily="18" charset="0"/>
                <a:cs typeface="Times New Roman" panose="02020603050405020304" pitchFamily="18" charset="0"/>
              </a:rPr>
              <a:t> про </a:t>
            </a:r>
            <a:r>
              <a:rPr lang="ru-RU" dirty="0" err="1">
                <a:latin typeface="Times New Roman" panose="02020603050405020304" pitchFamily="18" charset="0"/>
                <a:cs typeface="Times New Roman" panose="02020603050405020304" pitchFamily="18" charset="0"/>
              </a:rPr>
              <a:t>порушення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допускав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контрагент, </a:t>
            </a:r>
            <a:r>
              <a:rPr lang="ru-RU" dirty="0" err="1">
                <a:latin typeface="Times New Roman" panose="02020603050405020304" pitchFamily="18" charset="0"/>
                <a:cs typeface="Times New Roman" panose="02020603050405020304" pitchFamily="18" charset="0"/>
              </a:rPr>
              <a:t>або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діяльність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платника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спрямована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здійснення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операцій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пов'язаних</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наданням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податкової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вигоди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переважно</a:t>
            </a:r>
            <a:r>
              <a:rPr lang="ru-RU" dirty="0">
                <a:latin typeface="Times New Roman" panose="02020603050405020304" pitchFamily="18" charset="0"/>
                <a:cs typeface="Times New Roman" panose="02020603050405020304" pitchFamily="18" charset="0"/>
              </a:rPr>
              <a:t> з контрагентами,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виконують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податкових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зобов'язань</a:t>
            </a:r>
            <a:r>
              <a:rPr lang="ru-RU" dirty="0">
                <a:latin typeface="Times New Roman" panose="02020603050405020304" pitchFamily="18" charset="0"/>
                <a:cs typeface="Times New Roman" panose="02020603050405020304" pitchFamily="18" charset="0"/>
              </a:rPr>
              <a:t>, то право </a:t>
            </a:r>
            <a:r>
              <a:rPr lang="ru-RU" dirty="0" err="1">
                <a:latin typeface="Times New Roman" panose="02020603050405020304" pitchFamily="18" charset="0"/>
                <a:cs typeface="Times New Roman" panose="02020603050405020304" pitchFamily="18" charset="0"/>
              </a:rPr>
              <a:t>платника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податкові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пільги</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преференції</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вважати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законним</a:t>
            </a:r>
            <a:r>
              <a:rPr lang="ru-RU" dirty="0">
                <a:latin typeface="Times New Roman" panose="02020603050405020304" pitchFamily="18" charset="0"/>
                <a:cs typeface="Times New Roman" panose="02020603050405020304" pitchFamily="18" charset="0"/>
              </a:rPr>
              <a:t>.</a:t>
            </a:r>
            <a:endParaRPr lang="ru-RU" sz="1700" b="0" i="0" u="none" strike="noStrike"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745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81</a:t>
            </a:fld>
            <a:endParaRPr lang="ru-RU" dirty="0">
              <a:solidFill>
                <a:srgbClr val="007832"/>
              </a:solidFill>
            </a:endParaRPr>
          </a:p>
        </p:txBody>
      </p:sp>
      <p:sp>
        <p:nvSpPr>
          <p:cNvPr id="3" name="Прямоугольник 2"/>
          <p:cNvSpPr/>
          <p:nvPr/>
        </p:nvSpPr>
        <p:spPr>
          <a:xfrm>
            <a:off x="1659038" y="179422"/>
            <a:ext cx="10019818" cy="6370975"/>
          </a:xfrm>
          <a:prstGeom prst="rect">
            <a:avLst/>
          </a:prstGeom>
        </p:spPr>
        <p:txBody>
          <a:bodyPr wrap="square">
            <a:spAutoFit/>
          </a:bodyPr>
          <a:lstStyle/>
          <a:p>
            <a:pPr algn="ctr"/>
            <a:r>
              <a:rPr lang="ru-RU" sz="2400" b="1" dirty="0" err="1"/>
              <a:t>Додаток</a:t>
            </a:r>
            <a:r>
              <a:rPr lang="ru-RU" sz="2400" b="1" dirty="0"/>
              <a:t> до </a:t>
            </a:r>
            <a:r>
              <a:rPr lang="ru-RU" sz="2400" b="1" dirty="0" err="1"/>
              <a:t>Методичних</a:t>
            </a:r>
            <a:r>
              <a:rPr lang="ru-RU" sz="2400" b="1" dirty="0"/>
              <a:t> </a:t>
            </a:r>
            <a:r>
              <a:rPr lang="ru-RU" sz="2400" b="1" dirty="0" err="1"/>
              <a:t>рекомендацій</a:t>
            </a:r>
            <a:r>
              <a:rPr lang="ru-RU" sz="2400" b="1" dirty="0"/>
              <a:t> </a:t>
            </a:r>
          </a:p>
          <a:p>
            <a:pPr algn="ctr"/>
            <a:r>
              <a:rPr lang="ru-RU" sz="2400" b="1" dirty="0"/>
              <a:t>«</a:t>
            </a:r>
            <a:r>
              <a:rPr lang="ru-RU" sz="2400" b="1" dirty="0" err="1"/>
              <a:t>Рекомендований</a:t>
            </a:r>
            <a:r>
              <a:rPr lang="ru-RU" sz="2400" b="1" dirty="0"/>
              <a:t> </a:t>
            </a:r>
            <a:r>
              <a:rPr lang="ru-RU" sz="2400" b="1" dirty="0" err="1"/>
              <a:t>перелік</a:t>
            </a:r>
            <a:r>
              <a:rPr lang="ru-RU" sz="2400" b="1" dirty="0"/>
              <a:t> </a:t>
            </a:r>
            <a:r>
              <a:rPr lang="ru-RU" sz="2400" b="1" dirty="0" err="1"/>
              <a:t>питань</a:t>
            </a:r>
            <a:r>
              <a:rPr lang="ru-RU" sz="2400" b="1" dirty="0"/>
              <a:t> для </a:t>
            </a:r>
            <a:r>
              <a:rPr lang="ru-RU" sz="2400" b="1" dirty="0" err="1"/>
              <a:t>опитування</a:t>
            </a:r>
            <a:r>
              <a:rPr lang="ru-RU" sz="2400" b="1" dirty="0"/>
              <a:t> </a:t>
            </a:r>
            <a:r>
              <a:rPr lang="ru-RU" sz="2400" b="1" dirty="0" err="1"/>
              <a:t>посадових</a:t>
            </a:r>
            <a:r>
              <a:rPr lang="ru-RU" sz="2400" b="1" dirty="0"/>
              <a:t> </a:t>
            </a:r>
            <a:r>
              <a:rPr lang="ru-RU" sz="2400" b="1" dirty="0" err="1"/>
              <a:t>осіб</a:t>
            </a:r>
            <a:r>
              <a:rPr lang="ru-RU" sz="2400" b="1" dirty="0"/>
              <a:t> та </a:t>
            </a:r>
            <a:r>
              <a:rPr lang="ru-RU" sz="2400" b="1" dirty="0" err="1"/>
              <a:t>засновників</a:t>
            </a:r>
            <a:r>
              <a:rPr lang="ru-RU" sz="2400" b="1" dirty="0"/>
              <a:t> </a:t>
            </a:r>
            <a:r>
              <a:rPr lang="ru-RU" sz="2400" b="1" dirty="0" err="1"/>
              <a:t>суб'єктів</a:t>
            </a:r>
            <a:r>
              <a:rPr lang="ru-RU" sz="2400" b="1" dirty="0"/>
              <a:t> </a:t>
            </a:r>
            <a:r>
              <a:rPr lang="ru-RU" sz="2400" b="1" dirty="0" err="1"/>
              <a:t>господарювання</a:t>
            </a:r>
            <a:r>
              <a:rPr lang="ru-RU" sz="2400" b="1" dirty="0"/>
              <a:t>, </a:t>
            </a:r>
            <a:r>
              <a:rPr lang="ru-RU" sz="2400" b="1" dirty="0" err="1"/>
              <a:t>які</a:t>
            </a:r>
            <a:r>
              <a:rPr lang="ru-RU" sz="2400" b="1" dirty="0"/>
              <a:t> </a:t>
            </a:r>
            <a:r>
              <a:rPr lang="ru-RU" sz="2400" b="1" dirty="0" err="1"/>
              <a:t>задіяні</a:t>
            </a:r>
            <a:r>
              <a:rPr lang="ru-RU" sz="2400" b="1" dirty="0"/>
              <a:t> у схемах </a:t>
            </a:r>
            <a:r>
              <a:rPr lang="ru-RU" sz="2400" b="1" dirty="0" err="1"/>
              <a:t>ухилення</a:t>
            </a:r>
            <a:r>
              <a:rPr lang="ru-RU" sz="2400" b="1" dirty="0"/>
              <a:t> </a:t>
            </a:r>
            <a:r>
              <a:rPr lang="ru-RU" sz="2400" b="1" dirty="0" err="1"/>
              <a:t>від</a:t>
            </a:r>
            <a:r>
              <a:rPr lang="ru-RU" sz="2400" b="1" dirty="0"/>
              <a:t> </a:t>
            </a:r>
            <a:r>
              <a:rPr lang="ru-RU" sz="2400" b="1" dirty="0" err="1"/>
              <a:t>сплати</a:t>
            </a:r>
            <a:r>
              <a:rPr lang="ru-RU" sz="2400" b="1" dirty="0"/>
              <a:t> </a:t>
            </a:r>
            <a:r>
              <a:rPr lang="ru-RU" sz="2400" b="1" dirty="0" err="1"/>
              <a:t>податків</a:t>
            </a:r>
            <a:r>
              <a:rPr lang="ru-RU" sz="2400" b="1" dirty="0"/>
              <a:t>»</a:t>
            </a:r>
          </a:p>
          <a:p>
            <a:pPr algn="ctr"/>
            <a:endParaRPr lang="ru-RU" sz="2400" b="1" dirty="0"/>
          </a:p>
          <a:p>
            <a:pPr algn="just"/>
            <a:r>
              <a:rPr lang="ru-RU" sz="2400" dirty="0" err="1"/>
              <a:t>Дані</a:t>
            </a:r>
            <a:r>
              <a:rPr lang="ru-RU" sz="2400" dirty="0"/>
              <a:t> </a:t>
            </a:r>
            <a:r>
              <a:rPr lang="ru-RU" sz="2400" dirty="0" err="1"/>
              <a:t>посадової</a:t>
            </a:r>
            <a:r>
              <a:rPr lang="ru-RU" sz="2400" dirty="0"/>
              <a:t> особи – 12 </a:t>
            </a:r>
            <a:r>
              <a:rPr lang="ru-RU" sz="2400" dirty="0" err="1"/>
              <a:t>питань</a:t>
            </a:r>
            <a:endParaRPr lang="ru-RU" sz="2400" dirty="0"/>
          </a:p>
          <a:p>
            <a:pPr algn="just"/>
            <a:r>
              <a:rPr lang="ru-RU" sz="2400" dirty="0" err="1"/>
              <a:t>Реєстрація</a:t>
            </a:r>
            <a:r>
              <a:rPr lang="ru-RU" sz="2400" dirty="0"/>
              <a:t> </a:t>
            </a:r>
            <a:r>
              <a:rPr lang="ru-RU" sz="2400" dirty="0" err="1"/>
              <a:t>підприємства</a:t>
            </a:r>
            <a:r>
              <a:rPr lang="ru-RU" sz="2400" dirty="0"/>
              <a:t> - 18 </a:t>
            </a:r>
            <a:r>
              <a:rPr lang="ru-RU" sz="2400" dirty="0" err="1"/>
              <a:t>питань</a:t>
            </a:r>
            <a:endParaRPr lang="ru-RU" sz="2400" dirty="0"/>
          </a:p>
          <a:p>
            <a:pPr algn="just"/>
            <a:r>
              <a:rPr lang="ru-RU" sz="2400" dirty="0" err="1"/>
              <a:t>Фінансово-господарська</a:t>
            </a:r>
            <a:r>
              <a:rPr lang="ru-RU" sz="2400" dirty="0"/>
              <a:t> </a:t>
            </a:r>
            <a:r>
              <a:rPr lang="ru-RU" sz="2400" dirty="0" err="1"/>
              <a:t>діяльність</a:t>
            </a:r>
            <a:r>
              <a:rPr lang="ru-RU" sz="2400" dirty="0"/>
              <a:t> – 36 </a:t>
            </a:r>
            <a:r>
              <a:rPr lang="ru-RU" sz="2400" dirty="0" err="1"/>
              <a:t>питань</a:t>
            </a:r>
            <a:endParaRPr lang="ru-RU" sz="2400" dirty="0"/>
          </a:p>
          <a:p>
            <a:pPr algn="just"/>
            <a:r>
              <a:rPr lang="ru-RU" sz="2400" dirty="0" err="1"/>
              <a:t>Вимоги</a:t>
            </a:r>
            <a:r>
              <a:rPr lang="ru-RU" sz="2400" dirty="0"/>
              <a:t> </a:t>
            </a:r>
            <a:r>
              <a:rPr lang="ru-RU" sz="2400" dirty="0" err="1"/>
              <a:t>щодо</a:t>
            </a:r>
            <a:r>
              <a:rPr lang="ru-RU" sz="2400" dirty="0"/>
              <a:t> </a:t>
            </a:r>
            <a:r>
              <a:rPr lang="ru-RU" sz="2400" dirty="0" err="1"/>
              <a:t>формування</a:t>
            </a:r>
            <a:r>
              <a:rPr lang="ru-RU" sz="2400" dirty="0"/>
              <a:t> </a:t>
            </a:r>
            <a:r>
              <a:rPr lang="ru-RU" sz="2400" dirty="0" err="1"/>
              <a:t>доказової</a:t>
            </a:r>
            <a:r>
              <a:rPr lang="ru-RU" sz="2400" dirty="0"/>
              <a:t> </a:t>
            </a:r>
            <a:r>
              <a:rPr lang="ru-RU" sz="2400" dirty="0" err="1"/>
              <a:t>бази</a:t>
            </a:r>
            <a:r>
              <a:rPr lang="ru-RU" sz="2400" dirty="0"/>
              <a:t>:</a:t>
            </a:r>
          </a:p>
          <a:p>
            <a:pPr marL="285750" indent="-285750" algn="just">
              <a:buFont typeface="Arial" charset="0"/>
              <a:buChar char="•"/>
            </a:pPr>
            <a:r>
              <a:rPr lang="ru-RU" sz="2400" dirty="0" err="1"/>
              <a:t>Обставин</a:t>
            </a:r>
            <a:r>
              <a:rPr lang="ru-RU" sz="2400" dirty="0"/>
              <a:t> </a:t>
            </a:r>
            <a:r>
              <a:rPr lang="ru-RU" sz="2400" dirty="0" err="1"/>
              <a:t>наявності</a:t>
            </a:r>
            <a:r>
              <a:rPr lang="ru-RU" sz="2400" dirty="0"/>
              <a:t> </a:t>
            </a:r>
            <a:r>
              <a:rPr lang="ru-RU" sz="2400" dirty="0" err="1"/>
              <a:t>товарів</a:t>
            </a:r>
            <a:r>
              <a:rPr lang="ru-RU" sz="2400" dirty="0"/>
              <a:t>, </a:t>
            </a:r>
            <a:r>
              <a:rPr lang="ru-RU" sz="2400" dirty="0" err="1"/>
              <a:t>результатів</a:t>
            </a:r>
            <a:r>
              <a:rPr lang="ru-RU" sz="2400" dirty="0"/>
              <a:t> </a:t>
            </a:r>
            <a:r>
              <a:rPr lang="ru-RU" sz="2400" dirty="0" err="1"/>
              <a:t>робіт</a:t>
            </a:r>
            <a:r>
              <a:rPr lang="ru-RU" sz="2400" dirty="0"/>
              <a:t>, </a:t>
            </a:r>
            <a:r>
              <a:rPr lang="ru-RU" sz="2400" dirty="0" err="1"/>
              <a:t>послуг</a:t>
            </a:r>
            <a:r>
              <a:rPr lang="ru-RU" sz="2400" dirty="0"/>
              <a:t> у </a:t>
            </a:r>
            <a:r>
              <a:rPr lang="ru-RU" sz="2400" dirty="0" err="1"/>
              <a:t>платника</a:t>
            </a:r>
            <a:r>
              <a:rPr lang="ru-RU" sz="2400" dirty="0"/>
              <a:t> </a:t>
            </a:r>
            <a:r>
              <a:rPr lang="ru-RU" sz="2400" dirty="0" err="1"/>
              <a:t>податків</a:t>
            </a:r>
            <a:r>
              <a:rPr lang="ru-RU" sz="2400" dirty="0"/>
              <a:t> – 13 </a:t>
            </a:r>
            <a:r>
              <a:rPr lang="ru-RU" sz="2400" dirty="0" err="1"/>
              <a:t>питань</a:t>
            </a:r>
            <a:endParaRPr lang="ru-RU" sz="2400" dirty="0"/>
          </a:p>
          <a:p>
            <a:pPr marL="285750" indent="-285750" algn="just">
              <a:buFont typeface="Arial" charset="0"/>
              <a:buChar char="•"/>
            </a:pPr>
            <a:r>
              <a:rPr lang="ru-RU" sz="2400" dirty="0" err="1"/>
              <a:t>Обставини</a:t>
            </a:r>
            <a:r>
              <a:rPr lang="ru-RU" sz="2400" dirty="0"/>
              <a:t> </a:t>
            </a:r>
            <a:r>
              <a:rPr lang="ru-RU" sz="2400" dirty="0" err="1"/>
              <a:t>укладання</a:t>
            </a:r>
            <a:r>
              <a:rPr lang="ru-RU" sz="2400" dirty="0"/>
              <a:t> договору/угоди – 8 </a:t>
            </a:r>
            <a:r>
              <a:rPr lang="ru-RU" sz="2400" dirty="0" err="1"/>
              <a:t>питань</a:t>
            </a:r>
            <a:endParaRPr lang="ru-RU" sz="2400" dirty="0"/>
          </a:p>
          <a:p>
            <a:pPr marL="285750" indent="-285750" algn="just">
              <a:buFont typeface="Arial" charset="0"/>
              <a:buChar char="•"/>
            </a:pPr>
            <a:r>
              <a:rPr lang="ru-RU" sz="2400" dirty="0" err="1"/>
              <a:t>Обставини</a:t>
            </a:r>
            <a:r>
              <a:rPr lang="ru-RU" sz="2400" dirty="0"/>
              <a:t> </a:t>
            </a:r>
            <a:r>
              <a:rPr lang="ru-RU" sz="2400" dirty="0" err="1"/>
              <a:t>виконання</a:t>
            </a:r>
            <a:r>
              <a:rPr lang="ru-RU" sz="2400" dirty="0"/>
              <a:t> </a:t>
            </a:r>
            <a:r>
              <a:rPr lang="ru-RU" sz="2400" dirty="0" err="1"/>
              <a:t>господарської</a:t>
            </a:r>
            <a:r>
              <a:rPr lang="ru-RU" sz="2400" dirty="0"/>
              <a:t> </a:t>
            </a:r>
            <a:r>
              <a:rPr lang="ru-RU" sz="2400" dirty="0" err="1"/>
              <a:t>операції</a:t>
            </a:r>
            <a:r>
              <a:rPr lang="ru-RU" sz="2400" dirty="0"/>
              <a:t> (</a:t>
            </a:r>
            <a:r>
              <a:rPr lang="ru-RU" sz="2400" dirty="0" err="1"/>
              <a:t>фактичний</a:t>
            </a:r>
            <a:r>
              <a:rPr lang="ru-RU" sz="2400" dirty="0"/>
              <a:t> порядок </a:t>
            </a:r>
            <a:r>
              <a:rPr lang="ru-RU" sz="2400" dirty="0" err="1"/>
              <a:t>здійснення</a:t>
            </a:r>
            <a:r>
              <a:rPr lang="ru-RU" sz="2400" dirty="0"/>
              <a:t> </a:t>
            </a:r>
            <a:r>
              <a:rPr lang="ru-RU" sz="2400" dirty="0" err="1"/>
              <a:t>замовлення</a:t>
            </a:r>
            <a:r>
              <a:rPr lang="ru-RU" sz="2400" dirty="0"/>
              <a:t> </a:t>
            </a:r>
            <a:r>
              <a:rPr lang="ru-RU" sz="2400" dirty="0" err="1"/>
              <a:t>товарів</a:t>
            </a:r>
            <a:r>
              <a:rPr lang="ru-RU" sz="2400" dirty="0"/>
              <a:t>/</a:t>
            </a:r>
            <a:r>
              <a:rPr lang="ru-RU" sz="2400" dirty="0" err="1"/>
              <a:t>послуг</a:t>
            </a:r>
            <a:r>
              <a:rPr lang="ru-RU" sz="2400" dirty="0"/>
              <a:t>, транспорт, </a:t>
            </a:r>
            <a:r>
              <a:rPr lang="ru-RU" sz="2400" dirty="0" err="1"/>
              <a:t>навантаження</a:t>
            </a:r>
            <a:r>
              <a:rPr lang="ru-RU" sz="2400" dirty="0"/>
              <a:t>/</a:t>
            </a:r>
            <a:r>
              <a:rPr lang="ru-RU" sz="2400" dirty="0" err="1"/>
              <a:t>розвантаження</a:t>
            </a:r>
            <a:r>
              <a:rPr lang="ru-RU" sz="2400" dirty="0"/>
              <a:t>, порядок </a:t>
            </a:r>
            <a:r>
              <a:rPr lang="ru-RU" sz="2400" dirty="0" err="1"/>
              <a:t>надання</a:t>
            </a:r>
            <a:r>
              <a:rPr lang="ru-RU" sz="2400" dirty="0"/>
              <a:t> </a:t>
            </a:r>
            <a:r>
              <a:rPr lang="ru-RU" sz="2400" dirty="0" err="1"/>
              <a:t>послуг</a:t>
            </a:r>
            <a:r>
              <a:rPr lang="ru-RU" sz="2400" dirty="0"/>
              <a:t>/</a:t>
            </a:r>
            <a:r>
              <a:rPr lang="ru-RU" sz="2400" dirty="0" err="1"/>
              <a:t>робіт</a:t>
            </a:r>
            <a:r>
              <a:rPr lang="ru-RU" sz="2400" dirty="0"/>
              <a:t>) – 26 </a:t>
            </a:r>
            <a:r>
              <a:rPr lang="ru-RU" sz="2400" dirty="0" err="1"/>
              <a:t>питань</a:t>
            </a:r>
            <a:endParaRPr lang="ru-RU" sz="2400" dirty="0"/>
          </a:p>
          <a:p>
            <a:pPr marL="285750" indent="-285750" algn="just">
              <a:buFont typeface="Arial" charset="0"/>
              <a:buChar char="•"/>
            </a:pPr>
            <a:endParaRPr lang="ru-RU" sz="2400" dirty="0"/>
          </a:p>
        </p:txBody>
      </p:sp>
    </p:spTree>
    <p:extLst>
      <p:ext uri="{BB962C8B-B14F-4D97-AF65-F5344CB8AC3E}">
        <p14:creationId xmlns:p14="http://schemas.microsoft.com/office/powerpoint/2010/main" val="28114989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2" name="Заголовок 1"/>
          <p:cNvSpPr>
            <a:spLocks noGrp="1"/>
          </p:cNvSpPr>
          <p:nvPr>
            <p:ph type="title"/>
          </p:nvPr>
        </p:nvSpPr>
        <p:spPr>
          <a:xfrm>
            <a:off x="2152651" y="505704"/>
            <a:ext cx="7886700" cy="719502"/>
          </a:xfrm>
        </p:spPr>
        <p:txBody>
          <a:bodyPr>
            <a:noAutofit/>
          </a:bodyPr>
          <a:lstStyle/>
          <a:p>
            <a:pPr algn="ctr"/>
            <a:r>
              <a:rPr lang="uk-UA" sz="2215" b="1" dirty="0">
                <a:solidFill>
                  <a:srgbClr val="007832"/>
                </a:solidFill>
                <a:latin typeface="+mn-lt"/>
              </a:rPr>
              <a:t>«Знамениті» 36 питань слідчого на допиті по кримінальній податковій справі: опрацювання правильних відповідей</a:t>
            </a:r>
            <a:endParaRPr lang="ru-RU" sz="2215" b="1" dirty="0">
              <a:solidFill>
                <a:srgbClr val="007832"/>
              </a:solidFill>
              <a:latin typeface="+mn-lt"/>
            </a:endParaRPr>
          </a:p>
        </p:txBody>
      </p:sp>
      <p:sp>
        <p:nvSpPr>
          <p:cNvPr id="3" name="Объект 2"/>
          <p:cNvSpPr>
            <a:spLocks noGrp="1"/>
          </p:cNvSpPr>
          <p:nvPr>
            <p:ph idx="1"/>
          </p:nvPr>
        </p:nvSpPr>
        <p:spPr>
          <a:xfrm>
            <a:off x="2047082" y="1262375"/>
            <a:ext cx="8336635" cy="4524882"/>
          </a:xfrm>
        </p:spPr>
        <p:txBody>
          <a:bodyPr>
            <a:normAutofit fontScale="40000" lnSpcReduction="20000"/>
          </a:bodyPr>
          <a:lstStyle/>
          <a:p>
            <a:pPr marL="422041" indent="-422041">
              <a:buFont typeface="+mj-lt"/>
              <a:buAutoNum type="arabicPeriod"/>
            </a:pPr>
            <a:r>
              <a:rPr lang="uk-UA" dirty="0"/>
              <a:t>Які види діяльності, місцезнаходження та кількість співробітників у Вашій компанії?</a:t>
            </a:r>
            <a:endParaRPr lang="ru-RU" dirty="0"/>
          </a:p>
          <a:p>
            <a:pPr marL="422041" indent="-422041">
              <a:buFont typeface="+mj-lt"/>
              <a:buAutoNum type="arabicPeriod"/>
            </a:pPr>
            <a:r>
              <a:rPr lang="uk-UA" dirty="0"/>
              <a:t>Яка у співробітників Вашої компанії середня заробітна плата?</a:t>
            </a:r>
            <a:endParaRPr lang="ru-RU" dirty="0"/>
          </a:p>
          <a:p>
            <a:pPr marL="422041" indent="-422041">
              <a:buFont typeface="+mj-lt"/>
              <a:buAutoNum type="arabicPeriod"/>
            </a:pPr>
            <a:r>
              <a:rPr lang="uk-UA" dirty="0"/>
              <a:t>Який порядок складання податкової звітності у Вашій компанії?</a:t>
            </a:r>
            <a:endParaRPr lang="ru-RU" dirty="0"/>
          </a:p>
          <a:p>
            <a:pPr marL="422041" indent="-422041">
              <a:buFont typeface="+mj-lt"/>
              <a:buAutoNum type="arabicPeriod"/>
            </a:pPr>
            <a:r>
              <a:rPr lang="uk-UA" dirty="0"/>
              <a:t>Ви контролюєте складання податкової звітності?</a:t>
            </a:r>
            <a:endParaRPr lang="ru-RU" dirty="0"/>
          </a:p>
          <a:p>
            <a:pPr marL="422041" indent="-422041">
              <a:buFont typeface="+mj-lt"/>
              <a:buAutoNum type="arabicPeriod"/>
            </a:pPr>
            <a:r>
              <a:rPr lang="uk-UA" dirty="0"/>
              <a:t>Хто веде бухгалтерію у Вашій компанії?</a:t>
            </a:r>
            <a:endParaRPr lang="ru-RU" dirty="0"/>
          </a:p>
          <a:p>
            <a:pPr marL="422041" indent="-422041">
              <a:buFont typeface="+mj-lt"/>
              <a:buAutoNum type="arabicPeriod"/>
            </a:pPr>
            <a:r>
              <a:rPr lang="uk-UA" dirty="0"/>
              <a:t>Скільки заступників керівника у Вашій компанії? Які у них повноваження?</a:t>
            </a:r>
            <a:endParaRPr lang="ru-RU" dirty="0"/>
          </a:p>
          <a:p>
            <a:pPr marL="422041" indent="-422041">
              <a:buFont typeface="+mj-lt"/>
              <a:buAutoNum type="arabicPeriod"/>
            </a:pPr>
            <a:r>
              <a:rPr lang="uk-UA" dirty="0"/>
              <a:t>Чи є Ви засновником/службовою особою інших підприємств?</a:t>
            </a:r>
            <a:endParaRPr lang="ru-RU" dirty="0"/>
          </a:p>
          <a:p>
            <a:pPr marL="422041" indent="-422041">
              <a:buFont typeface="+mj-lt"/>
              <a:buAutoNum type="arabicPeriod"/>
            </a:pPr>
            <a:r>
              <a:rPr lang="uk-UA" dirty="0"/>
              <a:t>Вам відомі наслідки внесення до податкової звітності неправдивих даних?</a:t>
            </a:r>
            <a:endParaRPr lang="ru-RU" dirty="0"/>
          </a:p>
          <a:p>
            <a:pPr marL="422041" indent="-422041">
              <a:buFont typeface="+mj-lt"/>
              <a:buAutoNum type="arabicPeriod"/>
            </a:pPr>
            <a:r>
              <a:rPr lang="uk-UA" dirty="0"/>
              <a:t>Які операції Ваша компанія проводила з контрагентами-постачальниками?</a:t>
            </a:r>
            <a:endParaRPr lang="ru-RU" dirty="0"/>
          </a:p>
          <a:p>
            <a:pPr marL="422041" indent="-422041">
              <a:buFont typeface="+mj-lt"/>
              <a:buAutoNum type="arabicPeriod"/>
            </a:pPr>
            <a:r>
              <a:rPr lang="uk-UA" dirty="0"/>
              <a:t>В яких податкових періодах мали місце операції з контрагентами-постачальниками?</a:t>
            </a:r>
            <a:endParaRPr lang="ru-RU" dirty="0"/>
          </a:p>
          <a:p>
            <a:pPr marL="422041" indent="-422041">
              <a:buFont typeface="+mj-lt"/>
              <a:buAutoNum type="arabicPeriod"/>
            </a:pPr>
            <a:r>
              <a:rPr lang="uk-UA" dirty="0"/>
              <a:t>Яку продукцію (роботи, послуги) контрагенти постачали Вашій компанії?</a:t>
            </a:r>
            <a:endParaRPr lang="ru-RU" dirty="0"/>
          </a:p>
          <a:p>
            <a:pPr marL="422041" indent="-422041">
              <a:buFont typeface="+mj-lt"/>
              <a:buAutoNum type="arabicPeriod"/>
            </a:pPr>
            <a:r>
              <a:rPr lang="uk-UA" dirty="0"/>
              <a:t>Яка була мета господарських операцій з контрагентами-постачальниками?</a:t>
            </a:r>
            <a:endParaRPr lang="ru-RU" dirty="0"/>
          </a:p>
          <a:p>
            <a:pPr marL="422041" indent="-422041">
              <a:buFont typeface="+mj-lt"/>
              <a:buAutoNum type="arabicPeriod"/>
            </a:pPr>
            <a:r>
              <a:rPr lang="uk-UA" dirty="0"/>
              <a:t>Хто у Вашій компанії займається взаємодією з постачальниками?</a:t>
            </a:r>
            <a:endParaRPr lang="ru-RU" dirty="0"/>
          </a:p>
          <a:p>
            <a:pPr marL="422041" indent="-422041">
              <a:buFont typeface="+mj-lt"/>
              <a:buAutoNum type="arabicPeriod"/>
            </a:pPr>
            <a:r>
              <a:rPr lang="uk-UA" dirty="0"/>
              <a:t>Хто ініціював укладання договорів з контрагентами-постачальниками? Хто познайомив з директорами контрагентів?</a:t>
            </a:r>
            <a:endParaRPr lang="ru-RU" dirty="0"/>
          </a:p>
          <a:p>
            <a:pPr marL="422041" indent="-422041">
              <a:buFont typeface="+mj-lt"/>
              <a:buAutoNum type="arabicPeriod"/>
            </a:pPr>
            <a:r>
              <a:rPr lang="uk-UA" dirty="0"/>
              <a:t>Чи має Ваша компанія постійних постачальників аналогічних товарів/робіт/послуг? Якщо так, то скільки? Назвіть їх.</a:t>
            </a:r>
            <a:endParaRPr lang="ru-RU" dirty="0"/>
          </a:p>
          <a:p>
            <a:pPr marL="422041" indent="-422041">
              <a:buFont typeface="+mj-lt"/>
              <a:buAutoNum type="arabicPeriod"/>
            </a:pPr>
            <a:r>
              <a:rPr lang="uk-UA" dirty="0"/>
              <a:t>Хто розробляв договори з контрагентами-постачальниками?</a:t>
            </a:r>
            <a:endParaRPr lang="ru-RU" dirty="0"/>
          </a:p>
          <a:p>
            <a:pPr marL="422041" indent="-422041">
              <a:buFont typeface="+mj-lt"/>
              <a:buAutoNum type="arabicPeriod"/>
            </a:pPr>
            <a:r>
              <a:rPr lang="uk-UA" dirty="0"/>
              <a:t>Як і коли відбувалися зустрічі з директорами контрагентів-постачальників?</a:t>
            </a:r>
            <a:endParaRPr lang="ru-RU" dirty="0"/>
          </a:p>
          <a:p>
            <a:pPr marL="0" indent="0">
              <a:buNone/>
            </a:pPr>
            <a:endParaRPr lang="ru-RU" sz="1846" dirty="0"/>
          </a:p>
          <a:p>
            <a:pPr marL="0" indent="0">
              <a:buNone/>
            </a:pPr>
            <a:endParaRPr lang="ru-RU" dirty="0"/>
          </a:p>
        </p:txBody>
      </p:sp>
      <p:sp>
        <p:nvSpPr>
          <p:cNvPr id="4" name="Номер слайда 3"/>
          <p:cNvSpPr>
            <a:spLocks noGrp="1"/>
          </p:cNvSpPr>
          <p:nvPr>
            <p:ph type="sldNum" sz="quarter" idx="12"/>
          </p:nvPr>
        </p:nvSpPr>
        <p:spPr>
          <a:xfrm>
            <a:off x="7981951" y="6131172"/>
            <a:ext cx="2401765" cy="337038"/>
          </a:xfrm>
        </p:spPr>
        <p:txBody>
          <a:bodyPr/>
          <a:lstStyle/>
          <a:p>
            <a:fld id="{FDF4D4AB-2372-4DDB-9730-8B72E9CCB58A}" type="slidenum">
              <a:rPr lang="ru-RU" smtClean="0"/>
              <a:pPr/>
              <a:t>82</a:t>
            </a:fld>
            <a:endParaRPr lang="ru-RU" dirty="0"/>
          </a:p>
        </p:txBody>
      </p:sp>
    </p:spTree>
    <p:extLst>
      <p:ext uri="{BB962C8B-B14F-4D97-AF65-F5344CB8AC3E}">
        <p14:creationId xmlns:p14="http://schemas.microsoft.com/office/powerpoint/2010/main" val="20777044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801" y="263769"/>
            <a:ext cx="8958401" cy="6330462"/>
          </a:xfrm>
          <a:prstGeom prst="rect">
            <a:avLst/>
          </a:prstGeom>
        </p:spPr>
      </p:pic>
      <p:sp>
        <p:nvSpPr>
          <p:cNvPr id="3" name="Объект 2"/>
          <p:cNvSpPr>
            <a:spLocks noGrp="1"/>
          </p:cNvSpPr>
          <p:nvPr>
            <p:ph idx="1"/>
          </p:nvPr>
        </p:nvSpPr>
        <p:spPr>
          <a:xfrm>
            <a:off x="2152652" y="786850"/>
            <a:ext cx="8231065" cy="5178732"/>
          </a:xfrm>
        </p:spPr>
        <p:txBody>
          <a:bodyPr anchor="ctr">
            <a:normAutofit fontScale="40000" lnSpcReduction="20000"/>
          </a:bodyPr>
          <a:lstStyle/>
          <a:p>
            <a:pPr marL="422041" indent="-422041">
              <a:buFont typeface="+mj-lt"/>
              <a:buAutoNum type="arabicPeriod" startAt="18"/>
            </a:pPr>
            <a:r>
              <a:rPr lang="uk-UA" dirty="0"/>
              <a:t>Хто з працівників, посадових осіб Вашої компанії брали участь у здійсненні операцій з контрагентами-постачальниками (приймання товару тощо)?</a:t>
            </a:r>
            <a:endParaRPr lang="ru-RU" dirty="0"/>
          </a:p>
          <a:p>
            <a:pPr marL="422041" indent="-422041">
              <a:buFont typeface="+mj-lt"/>
              <a:buAutoNum type="arabicPeriod" startAt="18"/>
            </a:pPr>
            <a:r>
              <a:rPr lang="uk-UA" dirty="0"/>
              <a:t>Які дії здійснював кожний учасник операцій – конкретизуйте?</a:t>
            </a:r>
            <a:endParaRPr lang="ru-RU" dirty="0"/>
          </a:p>
          <a:p>
            <a:pPr marL="422041" indent="-422041">
              <a:buFont typeface="+mj-lt"/>
              <a:buAutoNum type="arabicPeriod" startAt="18"/>
            </a:pPr>
            <a:r>
              <a:rPr lang="uk-UA" dirty="0"/>
              <a:t>Яким чином здійснювалася фактична доставка товару на склад?</a:t>
            </a:r>
            <a:endParaRPr lang="ru-RU" dirty="0"/>
          </a:p>
          <a:p>
            <a:pPr marL="422041" indent="-422041">
              <a:buFont typeface="+mj-lt"/>
              <a:buAutoNum type="arabicPeriod" startAt="18"/>
            </a:pPr>
            <a:r>
              <a:rPr lang="uk-UA" dirty="0"/>
              <a:t>Яким чином відбувався заїзд машин контрагентів на територію Вашої компанії?</a:t>
            </a:r>
            <a:endParaRPr lang="ru-RU" dirty="0"/>
          </a:p>
          <a:p>
            <a:pPr marL="422041" indent="-422041">
              <a:buFont typeface="+mj-lt"/>
              <a:buAutoNum type="arabicPeriod" startAt="18"/>
            </a:pPr>
            <a:r>
              <a:rPr lang="uk-UA" dirty="0"/>
              <a:t>Які документи оформлювалися по транспортуванню?</a:t>
            </a:r>
            <a:endParaRPr lang="ru-RU" dirty="0"/>
          </a:p>
          <a:p>
            <a:pPr marL="422041" indent="-422041">
              <a:buFont typeface="+mj-lt"/>
              <a:buAutoNum type="arabicPeriod" startAt="18"/>
            </a:pPr>
            <a:r>
              <a:rPr lang="uk-UA" dirty="0"/>
              <a:t>Кому належали транспортні засоби?</a:t>
            </a:r>
            <a:endParaRPr lang="ru-RU" dirty="0"/>
          </a:p>
          <a:p>
            <a:pPr marL="422041" indent="-422041">
              <a:buFont typeface="+mj-lt"/>
              <a:buAutoNum type="arabicPeriod" startAt="18"/>
            </a:pPr>
            <a:r>
              <a:rPr lang="uk-UA" dirty="0"/>
              <a:t>Яким чином обумовлювалась вартість товару/робіт/послуг?</a:t>
            </a:r>
            <a:endParaRPr lang="ru-RU" dirty="0"/>
          </a:p>
          <a:p>
            <a:pPr marL="422041" indent="-422041">
              <a:buFont typeface="+mj-lt"/>
              <a:buAutoNum type="arabicPeriod" startAt="18"/>
            </a:pPr>
            <a:r>
              <a:rPr lang="uk-UA" dirty="0"/>
              <a:t>Яким чином здійснювалася оплата за товар/роботи/послуги?</a:t>
            </a:r>
            <a:endParaRPr lang="ru-RU" dirty="0"/>
          </a:p>
          <a:p>
            <a:pPr marL="422041" indent="-422041">
              <a:buFont typeface="+mj-lt"/>
              <a:buAutoNum type="arabicPeriod" startAt="18"/>
            </a:pPr>
            <a:r>
              <a:rPr lang="uk-UA" dirty="0"/>
              <a:t>Конкретизуйте хто і коли перераховував суми для оплати товару/робіт/послуг? В якому обсязі?</a:t>
            </a:r>
            <a:endParaRPr lang="ru-RU" dirty="0"/>
          </a:p>
          <a:p>
            <a:pPr marL="422041" indent="-422041">
              <a:buFont typeface="+mj-lt"/>
              <a:buAutoNum type="arabicPeriod" startAt="18"/>
            </a:pPr>
            <a:r>
              <a:rPr lang="uk-UA" dirty="0"/>
              <a:t>Чи повність проведені розрахунки з контрагентами? Чи наявна заборгованість? Якщо так, то в якому розмірі?</a:t>
            </a:r>
            <a:endParaRPr lang="ru-RU" dirty="0"/>
          </a:p>
          <a:p>
            <a:pPr marL="422041" indent="-422041">
              <a:buFont typeface="+mj-lt"/>
              <a:buAutoNum type="arabicPeriod" startAt="18"/>
            </a:pPr>
            <a:r>
              <a:rPr lang="uk-UA" dirty="0"/>
              <a:t>Поясніть причину наявності заборгованості пере контрагентами постачальниками.</a:t>
            </a:r>
            <a:endParaRPr lang="ru-RU" dirty="0"/>
          </a:p>
          <a:p>
            <a:pPr marL="422041" indent="-422041">
              <a:buFont typeface="+mj-lt"/>
              <a:buAutoNum type="arabicPeriod" startAt="18"/>
            </a:pPr>
            <a:r>
              <a:rPr lang="uk-UA" dirty="0"/>
              <a:t>Чи зверталися контрагенти-постачальники з претензіями або з позовами до суду про стягнення наявної заборгованості з Вашої компанії? Якщо ні, то чому?</a:t>
            </a:r>
            <a:endParaRPr lang="ru-RU" dirty="0"/>
          </a:p>
          <a:p>
            <a:pPr marL="422041" indent="-422041">
              <a:buFont typeface="+mj-lt"/>
              <a:buAutoNum type="arabicPeriod" startAt="18"/>
            </a:pPr>
            <a:r>
              <a:rPr lang="uk-UA" dirty="0"/>
              <a:t>В яких первинних (бухгалтерських) документах відображено поставки товарів/надання послуг/виконання робіт?</a:t>
            </a:r>
            <a:endParaRPr lang="ru-RU" dirty="0"/>
          </a:p>
          <a:p>
            <a:pPr marL="422041" indent="-422041">
              <a:buFont typeface="+mj-lt"/>
              <a:buAutoNum type="arabicPeriod" startAt="18"/>
            </a:pPr>
            <a:r>
              <a:rPr lang="uk-UA" dirty="0"/>
              <a:t>Чи наявні оригінали цих первинних (бухгалтерських) документів?</a:t>
            </a:r>
            <a:endParaRPr lang="ru-RU" dirty="0"/>
          </a:p>
          <a:p>
            <a:pPr marL="422041" indent="-422041">
              <a:buFont typeface="+mj-lt"/>
              <a:buAutoNum type="arabicPeriod" startAt="18"/>
            </a:pPr>
            <a:r>
              <a:rPr lang="uk-UA" dirty="0"/>
              <a:t>Конкретизуйте хто підписував ці документи та ставив печатку?</a:t>
            </a:r>
            <a:endParaRPr lang="ru-RU" dirty="0"/>
          </a:p>
          <a:p>
            <a:pPr marL="422041" indent="-422041">
              <a:buFont typeface="+mj-lt"/>
              <a:buAutoNum type="arabicPeriod" startAt="18"/>
            </a:pPr>
            <a:r>
              <a:rPr lang="uk-UA" dirty="0"/>
              <a:t>Яка сума ПДВ віднесена до складу податкового кредиту з ПДВ по цим поставкам?</a:t>
            </a:r>
            <a:endParaRPr lang="ru-RU" dirty="0"/>
          </a:p>
          <a:p>
            <a:pPr marL="422041" indent="-422041">
              <a:buFont typeface="+mj-lt"/>
              <a:buAutoNum type="arabicPeriod" startAt="18"/>
            </a:pPr>
            <a:r>
              <a:rPr lang="uk-UA" dirty="0"/>
              <a:t>Яким чином використовувалися в господарській діяльності придбані товари/роботи/послуги?</a:t>
            </a:r>
            <a:endParaRPr lang="ru-RU" dirty="0"/>
          </a:p>
          <a:p>
            <a:pPr marL="422041" indent="-422041">
              <a:buFont typeface="+mj-lt"/>
              <a:buAutoNum type="arabicPeriod" startAt="18"/>
            </a:pPr>
            <a:r>
              <a:rPr lang="uk-UA" dirty="0"/>
              <a:t>Якою є націнка на подальшу реалізацію товару, придбаного у контрагентів-постачальників?</a:t>
            </a:r>
            <a:endParaRPr lang="ru-RU" dirty="0"/>
          </a:p>
          <a:p>
            <a:pPr marL="422041" indent="-422041">
              <a:buFont typeface="+mj-lt"/>
              <a:buAutoNum type="arabicPeriod" startAt="18"/>
            </a:pPr>
            <a:r>
              <a:rPr lang="uk-UA" dirty="0"/>
              <a:t>Чи досі ви працюєте з цими контрагентами-постачальниками? Якщо ні, то чому?</a:t>
            </a:r>
            <a:endParaRPr lang="ru-RU" dirty="0"/>
          </a:p>
        </p:txBody>
      </p:sp>
      <p:sp>
        <p:nvSpPr>
          <p:cNvPr id="4" name="Номер слайда 3"/>
          <p:cNvSpPr>
            <a:spLocks noGrp="1"/>
          </p:cNvSpPr>
          <p:nvPr>
            <p:ph type="sldNum" sz="quarter" idx="12"/>
          </p:nvPr>
        </p:nvSpPr>
        <p:spPr>
          <a:xfrm>
            <a:off x="7981951" y="6131172"/>
            <a:ext cx="2401765" cy="337038"/>
          </a:xfrm>
        </p:spPr>
        <p:txBody>
          <a:bodyPr/>
          <a:lstStyle/>
          <a:p>
            <a:fld id="{FDF4D4AB-2372-4DDB-9730-8B72E9CCB58A}" type="slidenum">
              <a:rPr lang="ru-RU" smtClean="0"/>
              <a:pPr/>
              <a:t>83</a:t>
            </a:fld>
            <a:endParaRPr lang="ru-RU" dirty="0"/>
          </a:p>
        </p:txBody>
      </p:sp>
    </p:spTree>
    <p:extLst>
      <p:ext uri="{BB962C8B-B14F-4D97-AF65-F5344CB8AC3E}">
        <p14:creationId xmlns:p14="http://schemas.microsoft.com/office/powerpoint/2010/main" val="1134962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84</a:t>
            </a:fld>
            <a:endParaRPr lang="ru-RU" dirty="0">
              <a:solidFill>
                <a:srgbClr val="007832"/>
              </a:solidFill>
            </a:endParaRPr>
          </a:p>
        </p:txBody>
      </p:sp>
      <p:sp>
        <p:nvSpPr>
          <p:cNvPr id="5" name="Прямоугольник 4"/>
          <p:cNvSpPr/>
          <p:nvPr/>
        </p:nvSpPr>
        <p:spPr>
          <a:xfrm>
            <a:off x="1981200" y="159325"/>
            <a:ext cx="9590314" cy="5755422"/>
          </a:xfrm>
          <a:prstGeom prst="rect">
            <a:avLst/>
          </a:prstGeom>
        </p:spPr>
        <p:txBody>
          <a:bodyPr wrap="square">
            <a:spAutoFit/>
          </a:bodyPr>
          <a:lstStyle/>
          <a:p>
            <a:pPr algn="just"/>
            <a:endParaRPr lang="uk-UA" sz="1600" dirty="0">
              <a:latin typeface="Georgia" panose="02040502050405020303" pitchFamily="18" charset="0"/>
            </a:endParaRPr>
          </a:p>
          <a:p>
            <a:pPr algn="just"/>
            <a:endParaRPr lang="uk-UA" sz="1600" dirty="0">
              <a:latin typeface="Georgia" panose="02040502050405020303" pitchFamily="18" charset="0"/>
            </a:endParaRPr>
          </a:p>
          <a:p>
            <a:pPr algn="just"/>
            <a:r>
              <a:rPr lang="uk-UA" sz="1600" dirty="0"/>
              <a:t>	</a:t>
            </a:r>
            <a:r>
              <a:rPr lang="uk-UA" sz="1600" b="1" dirty="0"/>
              <a:t>Належна податкова обачність, як законна передумова отримання податкової вигоди</a:t>
            </a:r>
            <a:r>
              <a:rPr lang="uk-UA" sz="1600" dirty="0"/>
              <a:t>, з якої випливає, що </a:t>
            </a:r>
            <a:r>
              <a:rPr lang="uk-UA" sz="1600" b="1" dirty="0">
                <a:solidFill>
                  <a:srgbClr val="009049"/>
                </a:solidFill>
              </a:rPr>
              <a:t>сумлінним платникам податку необхідно подбати про підготовку доказової бази, яка б підтверджувала прояв належної обачності при виборі контрагента. </a:t>
            </a:r>
            <a:r>
              <a:rPr lang="uk-UA" sz="1600" dirty="0"/>
              <a:t>Підприємницька діяльність здійснюються суб'єктом господарювання на власний ризик, а відтак учасники господарського обороту повинні проявляти розумну обачливість, адже</a:t>
            </a:r>
            <a:r>
              <a:rPr lang="uk-UA" sz="1600" b="1" dirty="0"/>
              <a:t> </a:t>
            </a:r>
            <a:r>
              <a:rPr lang="uk-UA" sz="1600" b="1" dirty="0">
                <a:solidFill>
                  <a:srgbClr val="009049"/>
                </a:solidFill>
              </a:rPr>
              <a:t>наслідки вибору недобросовісного контрагента покладається на таких учасників</a:t>
            </a:r>
            <a:r>
              <a:rPr lang="uk-UA" sz="1600" dirty="0">
                <a:solidFill>
                  <a:srgbClr val="009049"/>
                </a:solidFill>
              </a:rPr>
              <a:t>. 	</a:t>
            </a:r>
            <a:r>
              <a:rPr lang="uk-UA" sz="1600" dirty="0"/>
              <a:t>	</a:t>
            </a:r>
            <a:endParaRPr lang="uk-UA" sz="1600" b="1" dirty="0">
              <a:solidFill>
                <a:srgbClr val="5FAE61"/>
              </a:solidFill>
            </a:endParaRPr>
          </a:p>
          <a:p>
            <a:pPr algn="r">
              <a:spcAft>
                <a:spcPts val="0"/>
              </a:spcAft>
            </a:pPr>
            <a:r>
              <a:rPr lang="uk-UA" sz="1600" i="1" dirty="0">
                <a:ea typeface="Times New Roman" panose="02020603050405020304" pitchFamily="18" charset="0"/>
              </a:rPr>
              <a:t>Ухвала ВАСУ від 21 се</a:t>
            </a:r>
            <a:r>
              <a:rPr lang="uk-UA" sz="1600" i="1" dirty="0">
                <a:latin typeface="Georgia" panose="02040502050405020303" pitchFamily="18" charset="0"/>
                <a:ea typeface="Times New Roman" panose="02020603050405020304" pitchFamily="18" charset="0"/>
              </a:rPr>
              <a:t>рпня 2014 р. по справі №  </a:t>
            </a:r>
            <a:r>
              <a:rPr lang="uk-UA" sz="1600" i="1" dirty="0" err="1">
                <a:latin typeface="Georgia" panose="02040502050405020303" pitchFamily="18" charset="0"/>
                <a:ea typeface="Times New Roman" panose="02020603050405020304" pitchFamily="18" charset="0"/>
              </a:rPr>
              <a:t>К</a:t>
            </a:r>
            <a:r>
              <a:rPr lang="uk-UA" sz="1600" i="1" dirty="0">
                <a:latin typeface="Georgia" panose="02040502050405020303" pitchFamily="18" charset="0"/>
                <a:ea typeface="Times New Roman" panose="02020603050405020304" pitchFamily="18" charset="0"/>
              </a:rPr>
              <a:t>/800/21455/14/ </a:t>
            </a:r>
          </a:p>
          <a:p>
            <a:pPr algn="r">
              <a:spcAft>
                <a:spcPts val="0"/>
              </a:spcAft>
            </a:pPr>
            <a:r>
              <a:rPr lang="uk-UA" sz="1600" b="1" i="1" dirty="0">
                <a:latin typeface="Georgia" panose="02040502050405020303" pitchFamily="18" charset="0"/>
                <a:ea typeface="Times New Roman" panose="02020603050405020304" pitchFamily="18" charset="0"/>
              </a:rPr>
              <a:t>ТОВ «</a:t>
            </a:r>
            <a:r>
              <a:rPr lang="uk-UA" sz="1600" b="1" i="1" dirty="0" err="1">
                <a:latin typeface="Georgia" panose="02040502050405020303" pitchFamily="18" charset="0"/>
                <a:ea typeface="Times New Roman" panose="02020603050405020304" pitchFamily="18" charset="0"/>
              </a:rPr>
              <a:t>Техно</a:t>
            </a:r>
            <a:r>
              <a:rPr lang="uk-UA" sz="1600" b="1" i="1" dirty="0">
                <a:latin typeface="Georgia" panose="02040502050405020303" pitchFamily="18" charset="0"/>
                <a:ea typeface="Times New Roman" panose="02020603050405020304" pitchFamily="18" charset="0"/>
              </a:rPr>
              <a:t>-Макс»</a:t>
            </a:r>
            <a:endParaRPr lang="uk-UA" sz="1600" b="1" dirty="0">
              <a:latin typeface="Georgia" panose="02040502050405020303" pitchFamily="18" charset="0"/>
              <a:ea typeface="Times New Roman" panose="02020603050405020304" pitchFamily="18" charset="0"/>
            </a:endParaRPr>
          </a:p>
          <a:p>
            <a:endParaRPr lang="uk-UA" sz="1600" dirty="0"/>
          </a:p>
          <a:p>
            <a:pPr algn="just"/>
            <a:r>
              <a:rPr lang="uk-UA" sz="1600" dirty="0"/>
              <a:t>	Такі висновки узгоджуються із правовою позицією Верховного Суду України, що висловлена останнім у постанові від 15 червня 2010 року №10/91.</a:t>
            </a:r>
            <a:endParaRPr lang="ru-RU" sz="1600" dirty="0"/>
          </a:p>
          <a:p>
            <a:pPr algn="just"/>
            <a:r>
              <a:rPr lang="uk-UA" sz="1600" dirty="0"/>
              <a:t>	Свідченням належної податкової обачності </a:t>
            </a:r>
            <a:r>
              <a:rPr lang="uk-UA" sz="1600" b="1" i="1" dirty="0">
                <a:solidFill>
                  <a:srgbClr val="009049"/>
                </a:solidFill>
              </a:rPr>
              <a:t>є не лише подання стандартного переліку документів</a:t>
            </a:r>
            <a:r>
              <a:rPr lang="uk-UA" sz="1600" dirty="0">
                <a:solidFill>
                  <a:srgbClr val="009049"/>
                </a:solidFill>
              </a:rPr>
              <a:t>, але й </a:t>
            </a:r>
            <a:r>
              <a:rPr lang="uk-UA" sz="1600" b="1" i="1" u="sng" dirty="0">
                <a:solidFill>
                  <a:srgbClr val="009049"/>
                </a:solidFill>
              </a:rPr>
              <a:t>обґрунтування мотивів вибору постачальника та пояснення обставин укладення та виконання договору з контрагентом з урахуванням звичаїв ділового обороту у відповідній сфері</a:t>
            </a:r>
            <a:r>
              <a:rPr lang="uk-UA" sz="1600" dirty="0"/>
              <a:t>.»</a:t>
            </a:r>
            <a:endParaRPr lang="ru-RU" sz="1600" dirty="0"/>
          </a:p>
          <a:p>
            <a:pPr algn="just"/>
            <a:endParaRPr lang="uk-UA" sz="1600" dirty="0"/>
          </a:p>
          <a:p>
            <a:pPr algn="just"/>
            <a:r>
              <a:rPr lang="uk-UA" sz="1600" dirty="0"/>
              <a:t>	ВАСУ в ухвалі від  22.01.2015 р. №</a:t>
            </a:r>
            <a:r>
              <a:rPr lang="uk-UA" sz="1600" dirty="0" err="1"/>
              <a:t>К</a:t>
            </a:r>
            <a:r>
              <a:rPr lang="uk-UA" sz="1600" dirty="0"/>
              <a:t>/800/45527/14 вказано, що «</a:t>
            </a:r>
            <a:r>
              <a:rPr lang="uk-UA" sz="1600" b="1" dirty="0"/>
              <a:t>несприятливі наслідки </a:t>
            </a:r>
            <a:r>
              <a:rPr lang="uk-UA" sz="1600" b="1" u="sng" dirty="0"/>
              <a:t>недостатньої обережності </a:t>
            </a:r>
            <a:r>
              <a:rPr lang="uk-UA" sz="1600" b="1" dirty="0"/>
              <a:t>у підприємницькій діяльності мають покладатися на особу, якою були укладені відповідні правочини, </a:t>
            </a:r>
            <a:r>
              <a:rPr lang="uk-UA" sz="1600" b="1" u="sng" dirty="0">
                <a:solidFill>
                  <a:srgbClr val="009049"/>
                </a:solidFill>
              </a:rPr>
              <a:t>та не можуть бути перенесені на бюджет шляхом зменшення податкових зобов'язань та здійснення необґрунтованих виплат з бюджету</a:t>
            </a:r>
            <a:r>
              <a:rPr lang="uk-UA" sz="1600" dirty="0"/>
              <a:t>».</a:t>
            </a:r>
            <a:endParaRPr lang="ru-RU" sz="1600" dirty="0"/>
          </a:p>
          <a:p>
            <a:pPr algn="just"/>
            <a:endParaRPr lang="ru-RU" sz="1600" dirty="0"/>
          </a:p>
          <a:p>
            <a:pPr algn="just"/>
            <a:r>
              <a:rPr lang="uk-UA" sz="1600" dirty="0"/>
              <a:t>	</a:t>
            </a:r>
            <a:endParaRPr lang="uk-UA" sz="1600" dirty="0">
              <a:solidFill>
                <a:srgbClr val="5FAE61"/>
              </a:solidFill>
              <a:latin typeface="Georgia" panose="02040502050405020303" pitchFamily="18" charset="0"/>
            </a:endParaRPr>
          </a:p>
        </p:txBody>
      </p:sp>
      <p:sp>
        <p:nvSpPr>
          <p:cNvPr id="7" name="Заголовок 1"/>
          <p:cNvSpPr>
            <a:spLocks noGrp="1"/>
          </p:cNvSpPr>
          <p:nvPr>
            <p:ph type="title"/>
          </p:nvPr>
        </p:nvSpPr>
        <p:spPr>
          <a:xfrm>
            <a:off x="2152651" y="257349"/>
            <a:ext cx="9482300" cy="436683"/>
          </a:xfrm>
        </p:spPr>
        <p:txBody>
          <a:bodyPr>
            <a:noAutofit/>
          </a:bodyPr>
          <a:lstStyle/>
          <a:p>
            <a:pPr algn="ctr"/>
            <a:r>
              <a:rPr lang="uk-UA" sz="2123" b="1" dirty="0">
                <a:solidFill>
                  <a:srgbClr val="007832"/>
                </a:solidFill>
                <a:latin typeface="Calibri (Основной текст)"/>
              </a:rPr>
              <a:t>Що таке податкова обачність і на що звертає увагу суд?</a:t>
            </a:r>
            <a:endParaRPr lang="ru-RU" sz="2123" dirty="0">
              <a:solidFill>
                <a:srgbClr val="007832"/>
              </a:solidFill>
              <a:latin typeface="Calibri (Основной текст)"/>
            </a:endParaRPr>
          </a:p>
        </p:txBody>
      </p:sp>
    </p:spTree>
    <p:extLst>
      <p:ext uri="{BB962C8B-B14F-4D97-AF65-F5344CB8AC3E}">
        <p14:creationId xmlns:p14="http://schemas.microsoft.com/office/powerpoint/2010/main" val="786935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263769"/>
            <a:ext cx="10077897" cy="6330462"/>
          </a:xfrm>
          <a:prstGeom prst="rect">
            <a:avLst/>
          </a:prstGeom>
        </p:spPr>
      </p:pic>
      <p:sp>
        <p:nvSpPr>
          <p:cNvPr id="2" name="Номер слайда 1"/>
          <p:cNvSpPr>
            <a:spLocks noGrp="1"/>
          </p:cNvSpPr>
          <p:nvPr>
            <p:ph type="sldNum" sz="quarter" idx="12"/>
          </p:nvPr>
        </p:nvSpPr>
        <p:spPr>
          <a:xfrm>
            <a:off x="7981951" y="6131172"/>
            <a:ext cx="2401765" cy="337038"/>
          </a:xfrm>
        </p:spPr>
        <p:txBody>
          <a:bodyPr/>
          <a:lstStyle/>
          <a:p>
            <a:fld id="{FDF4D4AB-2372-4DDB-9730-8B72E9CCB58A}" type="slidenum">
              <a:rPr lang="ru-RU" smtClean="0">
                <a:solidFill>
                  <a:srgbClr val="007832"/>
                </a:solidFill>
              </a:rPr>
              <a:t>85</a:t>
            </a:fld>
            <a:endParaRPr lang="ru-RU" dirty="0">
              <a:solidFill>
                <a:srgbClr val="007832"/>
              </a:solidFill>
            </a:endParaRPr>
          </a:p>
        </p:txBody>
      </p:sp>
      <p:sp>
        <p:nvSpPr>
          <p:cNvPr id="5" name="TextBox 4">
            <a:extLst>
              <a:ext uri="{FF2B5EF4-FFF2-40B4-BE49-F238E27FC236}">
                <a16:creationId xmlns:a16="http://schemas.microsoft.com/office/drawing/2014/main" id="{9E964EE8-30CC-5D4A-B2D5-49E06D4654D3}"/>
              </a:ext>
            </a:extLst>
          </p:cNvPr>
          <p:cNvSpPr txBox="1"/>
          <p:nvPr/>
        </p:nvSpPr>
        <p:spPr>
          <a:xfrm>
            <a:off x="914400" y="797521"/>
            <a:ext cx="10758520" cy="4893647"/>
          </a:xfrm>
          <a:prstGeom prst="rect">
            <a:avLst/>
          </a:prstGeom>
          <a:noFill/>
        </p:spPr>
        <p:txBody>
          <a:bodyPr wrap="square" rtlCol="0">
            <a:spAutoFit/>
          </a:bodyPr>
          <a:lstStyle/>
          <a:p>
            <a:pPr algn="just"/>
            <a:r>
              <a:rPr lang="uk-UA" sz="2400" dirty="0">
                <a:latin typeface="Georgia" panose="02040502050405020303" pitchFamily="18" charset="0"/>
              </a:rPr>
              <a:t>	</a:t>
            </a:r>
            <a:r>
              <a:rPr lang="uk-UA" sz="2400" b="1" dirty="0">
                <a:solidFill>
                  <a:srgbClr val="057146"/>
                </a:solidFill>
                <a:latin typeface="Georgia" panose="02040502050405020303" pitchFamily="18" charset="0"/>
              </a:rPr>
              <a:t>Проявами такої обачності </a:t>
            </a:r>
            <a:r>
              <a:rPr lang="uk-UA" sz="2400" dirty="0">
                <a:latin typeface="Georgia" panose="02040502050405020303" pitchFamily="18" charset="0"/>
              </a:rPr>
              <a:t>й обережності при виборі постачальника послуг та вчинення будь - яких дій на предмет </a:t>
            </a:r>
            <a:r>
              <a:rPr lang="uk-UA" sz="2400" b="1" dirty="0">
                <a:solidFill>
                  <a:srgbClr val="057146"/>
                </a:solidFill>
                <a:latin typeface="Georgia" panose="02040502050405020303" pitchFamily="18" charset="0"/>
              </a:rPr>
              <a:t>перевірки податкової «доброчесності»</a:t>
            </a:r>
            <a:r>
              <a:rPr lang="uk-UA" sz="2400" dirty="0">
                <a:solidFill>
                  <a:srgbClr val="057146"/>
                </a:solidFill>
                <a:latin typeface="Georgia" panose="02040502050405020303" pitchFamily="18" charset="0"/>
              </a:rPr>
              <a:t> контрагента </a:t>
            </a:r>
            <a:r>
              <a:rPr lang="uk-UA" sz="2400" b="1" dirty="0">
                <a:solidFill>
                  <a:srgbClr val="057146"/>
                </a:solidFill>
                <a:latin typeface="Georgia" panose="02040502050405020303" pitchFamily="18" charset="0"/>
              </a:rPr>
              <a:t>на думку суду</a:t>
            </a:r>
            <a:r>
              <a:rPr lang="uk-UA" sz="2400" b="1" dirty="0">
                <a:solidFill>
                  <a:srgbClr val="60AE61"/>
                </a:solidFill>
                <a:latin typeface="Georgia" panose="02040502050405020303" pitchFamily="18" charset="0"/>
              </a:rPr>
              <a:t> </a:t>
            </a:r>
            <a:r>
              <a:rPr lang="uk-UA" sz="2400" dirty="0">
                <a:latin typeface="Georgia" panose="02040502050405020303" pitchFamily="18" charset="0"/>
              </a:rPr>
              <a:t>можуть слугувати :</a:t>
            </a:r>
          </a:p>
          <a:p>
            <a:pPr algn="just"/>
            <a:endParaRPr lang="uk-UA" sz="2400" dirty="0">
              <a:latin typeface="Georgia" panose="02040502050405020303" pitchFamily="18" charset="0"/>
            </a:endParaRPr>
          </a:p>
          <a:p>
            <a:pPr marL="342900" indent="-342900" algn="just">
              <a:buFontTx/>
              <a:buChar char="-"/>
            </a:pPr>
            <a:r>
              <a:rPr lang="uk-UA" sz="2400" dirty="0">
                <a:latin typeface="Georgia" panose="02040502050405020303" pitchFamily="18" charset="0"/>
              </a:rPr>
              <a:t>Перевірка за доступними електронними базами даних на сайті контролюючого органу (база платників ПДВ, база анульованих </a:t>
            </a:r>
            <a:r>
              <a:rPr lang="uk-UA" sz="2400" dirty="0" err="1">
                <a:latin typeface="Georgia" panose="02040502050405020303" pitchFamily="18" charset="0"/>
              </a:rPr>
              <a:t>свідоцтв</a:t>
            </a:r>
            <a:r>
              <a:rPr lang="uk-UA" sz="2400" dirty="0">
                <a:latin typeface="Georgia" panose="02040502050405020303" pitchFamily="18" charset="0"/>
              </a:rPr>
              <a:t> платників ПДВ, база недобросовісних платників ПДВ, база місць масової реєстрації платників податків, отримання завірених копій статутних та реєстраційних документів, копій паспорта особи, яка підписуватиме договір, довідку про кількість співробітників контрагента, тощо)</a:t>
            </a:r>
          </a:p>
          <a:p>
            <a:pPr marL="342900" indent="-342900" algn="just">
              <a:buFontTx/>
              <a:buChar char="-"/>
            </a:pPr>
            <a:endParaRPr lang="uk-UA" sz="2400" dirty="0">
              <a:latin typeface="Georgia" panose="02040502050405020303" pitchFamily="18" charset="0"/>
            </a:endParaRPr>
          </a:p>
        </p:txBody>
      </p:sp>
      <p:sp>
        <p:nvSpPr>
          <p:cNvPr id="6" name="TextBox 5">
            <a:extLst>
              <a:ext uri="{FF2B5EF4-FFF2-40B4-BE49-F238E27FC236}">
                <a16:creationId xmlns:a16="http://schemas.microsoft.com/office/drawing/2014/main" id="{296BAF9F-5611-974C-B273-962EDFF20955}"/>
              </a:ext>
            </a:extLst>
          </p:cNvPr>
          <p:cNvSpPr txBox="1"/>
          <p:nvPr/>
        </p:nvSpPr>
        <p:spPr>
          <a:xfrm>
            <a:off x="10386838" y="179000"/>
            <a:ext cx="5029200" cy="369332"/>
          </a:xfrm>
          <a:prstGeom prst="rect">
            <a:avLst/>
          </a:prstGeom>
          <a:noFill/>
        </p:spPr>
        <p:txBody>
          <a:bodyPr wrap="square" rtlCol="0">
            <a:spAutoFit/>
          </a:bodyPr>
          <a:lstStyle/>
          <a:p>
            <a:r>
              <a:rPr lang="uk-UA" b="1" u="sng" dirty="0">
                <a:solidFill>
                  <a:srgbClr val="5FAE61"/>
                </a:solidFill>
                <a:latin typeface="Georgia" panose="02040502050405020303" pitchFamily="18" charset="0"/>
              </a:rPr>
              <a:t>Доктрини</a:t>
            </a:r>
          </a:p>
        </p:txBody>
      </p:sp>
    </p:spTree>
    <p:extLst>
      <p:ext uri="{BB962C8B-B14F-4D97-AF65-F5344CB8AC3E}">
        <p14:creationId xmlns:p14="http://schemas.microsoft.com/office/powerpoint/2010/main" val="35993223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86</a:t>
            </a:fld>
            <a:endParaRPr lang="ru-RU" dirty="0">
              <a:solidFill>
                <a:srgbClr val="007832"/>
              </a:solidFill>
            </a:endParaRPr>
          </a:p>
        </p:txBody>
      </p:sp>
      <p:pic>
        <p:nvPicPr>
          <p:cNvPr id="3" name="Рисунок 2">
            <a:extLst>
              <a:ext uri="{FF2B5EF4-FFF2-40B4-BE49-F238E27FC236}">
                <a16:creationId xmlns:a16="http://schemas.microsoft.com/office/drawing/2014/main" id="{463BD045-2E98-D948-8551-3828153A9298}"/>
              </a:ext>
            </a:extLst>
          </p:cNvPr>
          <p:cNvPicPr>
            <a:picLocks noChangeAspect="1"/>
          </p:cNvPicPr>
          <p:nvPr/>
        </p:nvPicPr>
        <p:blipFill>
          <a:blip r:embed="rId3"/>
          <a:stretch>
            <a:fillRect/>
          </a:stretch>
        </p:blipFill>
        <p:spPr>
          <a:xfrm>
            <a:off x="475756" y="0"/>
            <a:ext cx="11240487" cy="6858000"/>
          </a:xfrm>
          <a:prstGeom prst="rect">
            <a:avLst/>
          </a:prstGeom>
        </p:spPr>
      </p:pic>
    </p:spTree>
    <p:extLst>
      <p:ext uri="{BB962C8B-B14F-4D97-AF65-F5344CB8AC3E}">
        <p14:creationId xmlns:p14="http://schemas.microsoft.com/office/powerpoint/2010/main" val="35472505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87</a:t>
            </a:fld>
            <a:endParaRPr lang="ru-RU" dirty="0">
              <a:solidFill>
                <a:srgbClr val="007832"/>
              </a:solidFill>
            </a:endParaRPr>
          </a:p>
        </p:txBody>
      </p:sp>
      <p:sp>
        <p:nvSpPr>
          <p:cNvPr id="3" name="Прямоугольник 2">
            <a:extLst>
              <a:ext uri="{FF2B5EF4-FFF2-40B4-BE49-F238E27FC236}">
                <a16:creationId xmlns:a16="http://schemas.microsoft.com/office/drawing/2014/main" id="{18D9B347-872F-D348-919D-4F9939EEBC42}"/>
              </a:ext>
            </a:extLst>
          </p:cNvPr>
          <p:cNvSpPr/>
          <p:nvPr/>
        </p:nvSpPr>
        <p:spPr>
          <a:xfrm>
            <a:off x="1841157" y="358501"/>
            <a:ext cx="9761838" cy="5355312"/>
          </a:xfrm>
          <a:prstGeom prst="rect">
            <a:avLst/>
          </a:prstGeom>
        </p:spPr>
        <p:txBody>
          <a:bodyPr wrap="square">
            <a:spAutoFit/>
          </a:bodyPr>
          <a:lstStyle/>
          <a:p>
            <a:pPr algn="just"/>
            <a:r>
              <a:rPr lang="ru-RU" dirty="0" err="1"/>
              <a:t>Внесення</a:t>
            </a:r>
            <a:r>
              <a:rPr lang="ru-RU" dirty="0"/>
              <a:t> одного й того самого </a:t>
            </a:r>
            <a:r>
              <a:rPr lang="ru-RU" dirty="0" err="1"/>
              <a:t>суб’єкта</a:t>
            </a:r>
            <a:r>
              <a:rPr lang="ru-RU" dirty="0"/>
              <a:t> </a:t>
            </a:r>
            <a:r>
              <a:rPr lang="ru-RU" dirty="0" err="1"/>
              <a:t>господарювання</a:t>
            </a:r>
            <a:r>
              <a:rPr lang="ru-RU" dirty="0"/>
              <a:t> до </a:t>
            </a:r>
            <a:r>
              <a:rPr lang="ru-RU" dirty="0" err="1"/>
              <a:t>планів</a:t>
            </a:r>
            <a:r>
              <a:rPr lang="ru-RU" dirty="0"/>
              <a:t> </a:t>
            </a:r>
            <a:r>
              <a:rPr lang="ru-RU" dirty="0" err="1"/>
              <a:t>здійснення</a:t>
            </a:r>
            <a:r>
              <a:rPr lang="ru-RU" dirty="0"/>
              <a:t> </a:t>
            </a:r>
            <a:r>
              <a:rPr lang="ru-RU" dirty="0" err="1"/>
              <a:t>заходів</a:t>
            </a:r>
            <a:r>
              <a:rPr lang="ru-RU" dirty="0"/>
              <a:t> державного </a:t>
            </a:r>
            <a:r>
              <a:rPr lang="ru-RU" dirty="0" err="1"/>
              <a:t>нагляду</a:t>
            </a:r>
            <a:r>
              <a:rPr lang="ru-RU" dirty="0"/>
              <a:t> (контролю) </a:t>
            </a:r>
            <a:r>
              <a:rPr lang="ru-RU" dirty="0" err="1"/>
              <a:t>різних</a:t>
            </a:r>
            <a:r>
              <a:rPr lang="ru-RU" dirty="0"/>
              <a:t> </a:t>
            </a:r>
            <a:r>
              <a:rPr lang="ru-RU" dirty="0" err="1"/>
              <a:t>органів</a:t>
            </a:r>
            <a:r>
              <a:rPr lang="ru-RU" dirty="0"/>
              <a:t> державного </a:t>
            </a:r>
            <a:r>
              <a:rPr lang="ru-RU" dirty="0" err="1"/>
              <a:t>нагляду</a:t>
            </a:r>
            <a:r>
              <a:rPr lang="ru-RU" dirty="0"/>
              <a:t> (контролю) </a:t>
            </a:r>
            <a:r>
              <a:rPr lang="ru-RU" b="1" dirty="0" err="1"/>
              <a:t>є</a:t>
            </a:r>
            <a:r>
              <a:rPr lang="ru-RU" b="1" dirty="0"/>
              <a:t> </a:t>
            </a:r>
            <a:r>
              <a:rPr lang="ru-RU" b="1" dirty="0" err="1"/>
              <a:t>підставою</a:t>
            </a:r>
            <a:r>
              <a:rPr lang="ru-RU" b="1" dirty="0"/>
              <a:t> для </a:t>
            </a:r>
            <a:r>
              <a:rPr lang="ru-RU" b="1" dirty="0" err="1"/>
              <a:t>проведення</a:t>
            </a:r>
            <a:r>
              <a:rPr lang="ru-RU" b="1" dirty="0"/>
              <a:t> </a:t>
            </a:r>
            <a:r>
              <a:rPr lang="ru-RU" b="1" dirty="0" err="1"/>
              <a:t>щодо</a:t>
            </a:r>
            <a:r>
              <a:rPr lang="ru-RU" b="1" dirty="0"/>
              <a:t> такого </a:t>
            </a:r>
            <a:r>
              <a:rPr lang="ru-RU" b="1" dirty="0" err="1"/>
              <a:t>суб’єкта</a:t>
            </a:r>
            <a:r>
              <a:rPr lang="ru-RU" b="1" dirty="0"/>
              <a:t> </a:t>
            </a:r>
            <a:r>
              <a:rPr lang="ru-RU" b="1" dirty="0" err="1"/>
              <a:t>господарювання</a:t>
            </a:r>
            <a:r>
              <a:rPr lang="ru-RU" b="1" dirty="0"/>
              <a:t> комплексного планового заходу державного </a:t>
            </a:r>
            <a:r>
              <a:rPr lang="ru-RU" b="1" dirty="0" err="1"/>
              <a:t>нагляду</a:t>
            </a:r>
            <a:r>
              <a:rPr lang="ru-RU" b="1" dirty="0"/>
              <a:t> (контролю)</a:t>
            </a:r>
            <a:r>
              <a:rPr lang="ru-RU" dirty="0"/>
              <a:t>.</a:t>
            </a:r>
          </a:p>
          <a:p>
            <a:pPr algn="just"/>
            <a:endParaRPr lang="ru-RU" dirty="0"/>
          </a:p>
          <a:p>
            <a:pPr algn="just"/>
            <a:r>
              <a:rPr lang="ru-RU" dirty="0" err="1"/>
              <a:t>Суб’єкт</a:t>
            </a:r>
            <a:r>
              <a:rPr lang="ru-RU" dirty="0"/>
              <a:t> </a:t>
            </a:r>
            <a:r>
              <a:rPr lang="ru-RU" dirty="0" err="1"/>
              <a:t>господарювання</a:t>
            </a:r>
            <a:r>
              <a:rPr lang="ru-RU" dirty="0"/>
              <a:t> </a:t>
            </a:r>
            <a:r>
              <a:rPr lang="ru-RU" b="1" dirty="0" err="1"/>
              <a:t>має</a:t>
            </a:r>
            <a:r>
              <a:rPr lang="ru-RU" b="1" dirty="0"/>
              <a:t> право </a:t>
            </a:r>
            <a:r>
              <a:rPr lang="ru-RU" b="1" dirty="0" err="1"/>
              <a:t>відмовитися</a:t>
            </a:r>
            <a:r>
              <a:rPr lang="ru-RU" b="1" dirty="0"/>
              <a:t> </a:t>
            </a:r>
            <a:r>
              <a:rPr lang="ru-RU" b="1" dirty="0" err="1"/>
              <a:t>від</a:t>
            </a:r>
            <a:r>
              <a:rPr lang="ru-RU" b="1" dirty="0"/>
              <a:t> </a:t>
            </a:r>
            <a:r>
              <a:rPr lang="ru-RU" b="1" dirty="0" err="1"/>
              <a:t>проведення</a:t>
            </a:r>
            <a:r>
              <a:rPr lang="ru-RU" b="1" dirty="0"/>
              <a:t> комплексного планового заходу </a:t>
            </a:r>
            <a:r>
              <a:rPr lang="ru-RU" dirty="0"/>
              <a:t>державного </a:t>
            </a:r>
            <a:r>
              <a:rPr lang="ru-RU" dirty="0" err="1"/>
              <a:t>нагляду</a:t>
            </a:r>
            <a:r>
              <a:rPr lang="ru-RU" dirty="0"/>
              <a:t> (контролю) шляхом </a:t>
            </a:r>
            <a:r>
              <a:rPr lang="ru-RU" dirty="0" err="1"/>
              <a:t>письмового</a:t>
            </a:r>
            <a:r>
              <a:rPr lang="ru-RU" dirty="0"/>
              <a:t> </a:t>
            </a:r>
            <a:r>
              <a:rPr lang="ru-RU" dirty="0" err="1"/>
              <a:t>звернення</a:t>
            </a:r>
            <a:r>
              <a:rPr lang="ru-RU" dirty="0"/>
              <a:t> до ДРСУ - до </a:t>
            </a:r>
            <a:r>
              <a:rPr lang="ru-RU" dirty="0" err="1"/>
              <a:t>затвердження</a:t>
            </a:r>
            <a:r>
              <a:rPr lang="ru-RU" dirty="0"/>
              <a:t>  плану </a:t>
            </a:r>
            <a:r>
              <a:rPr lang="ru-RU" dirty="0" err="1"/>
              <a:t>здійснення</a:t>
            </a:r>
            <a:r>
              <a:rPr lang="ru-RU" dirty="0"/>
              <a:t> </a:t>
            </a:r>
            <a:r>
              <a:rPr lang="ru-RU" dirty="0" err="1"/>
              <a:t>комплексних</a:t>
            </a:r>
            <a:r>
              <a:rPr lang="ru-RU" dirty="0"/>
              <a:t> </a:t>
            </a:r>
            <a:r>
              <a:rPr lang="ru-RU" dirty="0" err="1"/>
              <a:t>заходів</a:t>
            </a:r>
            <a:r>
              <a:rPr lang="ru-RU" dirty="0"/>
              <a:t> державного </a:t>
            </a:r>
            <a:r>
              <a:rPr lang="ru-RU" dirty="0" err="1"/>
              <a:t>нагляду</a:t>
            </a:r>
            <a:r>
              <a:rPr lang="ru-RU" dirty="0"/>
              <a:t> (контролю) до 15 У такому </a:t>
            </a:r>
            <a:r>
              <a:rPr lang="ru-RU" dirty="0" err="1"/>
              <a:t>разі</a:t>
            </a:r>
            <a:r>
              <a:rPr lang="ru-RU" dirty="0"/>
              <a:t> </a:t>
            </a:r>
            <a:r>
              <a:rPr lang="ru-RU" dirty="0" err="1"/>
              <a:t>перевірка</a:t>
            </a:r>
            <a:r>
              <a:rPr lang="ru-RU" dirty="0"/>
              <a:t> </a:t>
            </a:r>
            <a:r>
              <a:rPr lang="ru-RU" dirty="0" err="1"/>
              <a:t>суб’єкта</a:t>
            </a:r>
            <a:r>
              <a:rPr lang="ru-RU" dirty="0"/>
              <a:t> </a:t>
            </a:r>
            <a:r>
              <a:rPr lang="ru-RU" dirty="0" err="1"/>
              <a:t>господарювання</a:t>
            </a:r>
            <a:r>
              <a:rPr lang="ru-RU" dirty="0"/>
              <a:t> буде </a:t>
            </a:r>
            <a:r>
              <a:rPr lang="ru-RU" dirty="0" err="1"/>
              <a:t>проводитись</a:t>
            </a:r>
            <a:r>
              <a:rPr lang="ru-RU" dirty="0"/>
              <a:t> </a:t>
            </a:r>
            <a:r>
              <a:rPr lang="ru-RU" dirty="0" err="1"/>
              <a:t>згідно</a:t>
            </a:r>
            <a:r>
              <a:rPr lang="ru-RU" dirty="0"/>
              <a:t> з </a:t>
            </a:r>
            <a:r>
              <a:rPr lang="ru-RU" dirty="0" err="1"/>
              <a:t>річними</a:t>
            </a:r>
            <a:r>
              <a:rPr lang="ru-RU" dirty="0"/>
              <a:t> планами </a:t>
            </a:r>
            <a:r>
              <a:rPr lang="ru-RU" dirty="0" err="1"/>
              <a:t>органів</a:t>
            </a:r>
            <a:r>
              <a:rPr lang="ru-RU" dirty="0"/>
              <a:t> державного </a:t>
            </a:r>
            <a:r>
              <a:rPr lang="ru-RU" dirty="0" err="1"/>
              <a:t>нагляду</a:t>
            </a:r>
            <a:r>
              <a:rPr lang="ru-RU" dirty="0"/>
              <a:t> (контролю).</a:t>
            </a:r>
          </a:p>
          <a:p>
            <a:pPr algn="just"/>
            <a:endParaRPr lang="ru-RU" dirty="0"/>
          </a:p>
          <a:p>
            <a:pPr algn="just"/>
            <a:r>
              <a:rPr lang="ru-RU" dirty="0"/>
              <a:t>У такому </a:t>
            </a:r>
            <a:r>
              <a:rPr lang="ru-RU" dirty="0" err="1"/>
              <a:t>разі</a:t>
            </a:r>
            <a:r>
              <a:rPr lang="ru-RU" dirty="0"/>
              <a:t> </a:t>
            </a:r>
            <a:r>
              <a:rPr lang="ru-RU" dirty="0" err="1"/>
              <a:t>перевірка</a:t>
            </a:r>
            <a:r>
              <a:rPr lang="ru-RU" dirty="0"/>
              <a:t> такого </a:t>
            </a:r>
            <a:r>
              <a:rPr lang="ru-RU" dirty="0" err="1"/>
              <a:t>суб’єкта</a:t>
            </a:r>
            <a:r>
              <a:rPr lang="ru-RU" dirty="0"/>
              <a:t> </a:t>
            </a:r>
            <a:r>
              <a:rPr lang="ru-RU" dirty="0" err="1"/>
              <a:t>господарювання</a:t>
            </a:r>
            <a:r>
              <a:rPr lang="ru-RU" dirty="0"/>
              <a:t> проводиться </a:t>
            </a:r>
            <a:r>
              <a:rPr lang="ru-RU" dirty="0" err="1"/>
              <a:t>згідно</a:t>
            </a:r>
            <a:r>
              <a:rPr lang="ru-RU" dirty="0"/>
              <a:t> з </a:t>
            </a:r>
            <a:r>
              <a:rPr lang="ru-RU" dirty="0" err="1"/>
              <a:t>річними</a:t>
            </a:r>
            <a:r>
              <a:rPr lang="ru-RU" dirty="0"/>
              <a:t> планами </a:t>
            </a:r>
            <a:r>
              <a:rPr lang="ru-RU" dirty="0" err="1"/>
              <a:t>органів</a:t>
            </a:r>
            <a:r>
              <a:rPr lang="ru-RU" dirty="0"/>
              <a:t> державного </a:t>
            </a:r>
            <a:r>
              <a:rPr lang="ru-RU" dirty="0" err="1"/>
              <a:t>нагляду</a:t>
            </a:r>
            <a:r>
              <a:rPr lang="ru-RU" dirty="0"/>
              <a:t> (контролю). </a:t>
            </a:r>
          </a:p>
          <a:p>
            <a:pPr algn="just"/>
            <a:endParaRPr lang="ru-RU" dirty="0"/>
          </a:p>
          <a:p>
            <a:r>
              <a:rPr lang="uk-UA" b="1" dirty="0"/>
              <a:t>Стаття 5 Закону України </a:t>
            </a:r>
            <a:r>
              <a:rPr lang="en-US" b="1" dirty="0"/>
              <a:t>№ 877-V </a:t>
            </a:r>
            <a:r>
              <a:rPr lang="uk-UA" b="1" dirty="0"/>
              <a:t>«Про основні засади державного нагляду (контролю) у сфері господарської діяльності»</a:t>
            </a:r>
          </a:p>
          <a:p>
            <a:endParaRPr lang="uk-UA" b="1" dirty="0"/>
          </a:p>
          <a:p>
            <a:endParaRPr lang="uk-UA" b="1" dirty="0"/>
          </a:p>
          <a:p>
            <a:endParaRPr lang="ru-RU" dirty="0"/>
          </a:p>
        </p:txBody>
      </p:sp>
    </p:spTree>
    <p:extLst>
      <p:ext uri="{BB962C8B-B14F-4D97-AF65-F5344CB8AC3E}">
        <p14:creationId xmlns:p14="http://schemas.microsoft.com/office/powerpoint/2010/main" val="3717652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88</a:t>
            </a:fld>
            <a:endParaRPr lang="ru-RU" dirty="0">
              <a:solidFill>
                <a:srgbClr val="007832"/>
              </a:solidFill>
            </a:endParaRPr>
          </a:p>
        </p:txBody>
      </p:sp>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01604" y="161614"/>
            <a:ext cx="3956514" cy="5904336"/>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34110" y="161615"/>
            <a:ext cx="3936225" cy="5904336"/>
          </a:xfrm>
          <a:prstGeom prst="rect">
            <a:avLst/>
          </a:prstGeom>
        </p:spPr>
      </p:pic>
    </p:spTree>
    <p:extLst>
      <p:ext uri="{BB962C8B-B14F-4D97-AF65-F5344CB8AC3E}">
        <p14:creationId xmlns:p14="http://schemas.microsoft.com/office/powerpoint/2010/main" val="35901810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89</a:t>
            </a:fld>
            <a:endParaRPr lang="ru-RU" dirty="0">
              <a:solidFill>
                <a:srgbClr val="007832"/>
              </a:solidFill>
            </a:endParaRPr>
          </a:p>
        </p:txBody>
      </p:sp>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94440" y="226009"/>
            <a:ext cx="3913742" cy="5839941"/>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68679" y="226009"/>
            <a:ext cx="4167711" cy="5839941"/>
          </a:xfrm>
          <a:prstGeom prst="rect">
            <a:avLst/>
          </a:prstGeom>
        </p:spPr>
      </p:pic>
    </p:spTree>
    <p:extLst>
      <p:ext uri="{BB962C8B-B14F-4D97-AF65-F5344CB8AC3E}">
        <p14:creationId xmlns:p14="http://schemas.microsoft.com/office/powerpoint/2010/main" val="2854358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70907" y="6253272"/>
            <a:ext cx="1951434" cy="273843"/>
          </a:xfrm>
        </p:spPr>
        <p:txBody>
          <a:bodyPr/>
          <a:lstStyle/>
          <a:p>
            <a:fld id="{FDF4D4AB-2372-4DDB-9730-8B72E9CCB58A}" type="slidenum">
              <a:rPr lang="ru-RU" smtClean="0">
                <a:solidFill>
                  <a:srgbClr val="007832"/>
                </a:solidFill>
              </a:rPr>
              <a:t>9</a:t>
            </a:fld>
            <a:endParaRPr lang="ru-RU" dirty="0">
              <a:solidFill>
                <a:srgbClr val="007832"/>
              </a:solidFill>
            </a:endParaRPr>
          </a:p>
        </p:txBody>
      </p:sp>
      <p:sp>
        <p:nvSpPr>
          <p:cNvPr id="3" name="TextBox 2">
            <a:extLst>
              <a:ext uri="{FF2B5EF4-FFF2-40B4-BE49-F238E27FC236}">
                <a16:creationId xmlns:a16="http://schemas.microsoft.com/office/drawing/2014/main" id="{13656187-0CD7-F241-99B8-B02E295949A3}"/>
              </a:ext>
            </a:extLst>
          </p:cNvPr>
          <p:cNvSpPr txBox="1"/>
          <p:nvPr/>
        </p:nvSpPr>
        <p:spPr>
          <a:xfrm>
            <a:off x="1691640" y="45720"/>
            <a:ext cx="10321290" cy="6109365"/>
          </a:xfrm>
          <a:prstGeom prst="rect">
            <a:avLst/>
          </a:prstGeom>
          <a:noFill/>
        </p:spPr>
        <p:txBody>
          <a:bodyPr wrap="square" rtlCol="0">
            <a:spAutoFit/>
          </a:bodyPr>
          <a:lstStyle/>
          <a:p>
            <a:r>
              <a:rPr lang="ru-RU" sz="1700" dirty="0"/>
              <a:t>299.11 ПКУ: У </a:t>
            </a:r>
            <a:r>
              <a:rPr lang="ru-RU" sz="1700" dirty="0" err="1"/>
              <a:t>разі</a:t>
            </a:r>
            <a:r>
              <a:rPr lang="ru-RU" sz="1700" dirty="0"/>
              <a:t> </a:t>
            </a:r>
            <a:r>
              <a:rPr lang="ru-RU" sz="1700" dirty="0" err="1"/>
              <a:t>виявлення</a:t>
            </a:r>
            <a:r>
              <a:rPr lang="ru-RU" sz="1700" dirty="0"/>
              <a:t> </a:t>
            </a:r>
            <a:r>
              <a:rPr lang="ru-RU" sz="1700" dirty="0" err="1"/>
              <a:t>відповідним</a:t>
            </a:r>
            <a:r>
              <a:rPr lang="ru-RU" sz="1700" dirty="0"/>
              <a:t> </a:t>
            </a:r>
            <a:r>
              <a:rPr lang="ru-RU" sz="1700" dirty="0" err="1"/>
              <a:t>контролюючим</a:t>
            </a:r>
            <a:r>
              <a:rPr lang="ru-RU" sz="1700" dirty="0"/>
              <a:t> органом </a:t>
            </a:r>
            <a:r>
              <a:rPr lang="ru-RU" sz="1700" dirty="0" err="1"/>
              <a:t>під</a:t>
            </a:r>
            <a:r>
              <a:rPr lang="ru-RU" sz="1700" dirty="0"/>
              <a:t> час </a:t>
            </a:r>
            <a:r>
              <a:rPr lang="ru-RU" sz="1700" dirty="0" err="1"/>
              <a:t>проведення</a:t>
            </a:r>
            <a:r>
              <a:rPr lang="ru-RU" sz="1700" dirty="0"/>
              <a:t> </a:t>
            </a:r>
            <a:r>
              <a:rPr lang="ru-RU" sz="1700" dirty="0" err="1"/>
              <a:t>перевірок</a:t>
            </a:r>
            <a:r>
              <a:rPr lang="ru-RU" sz="1700" dirty="0"/>
              <a:t> </a:t>
            </a:r>
            <a:r>
              <a:rPr lang="ru-RU" sz="1700" dirty="0" err="1"/>
              <a:t>порушень</a:t>
            </a:r>
            <a:r>
              <a:rPr lang="ru-RU" sz="1700" dirty="0"/>
              <a:t> </a:t>
            </a:r>
            <a:r>
              <a:rPr lang="ru-RU" sz="1700" dirty="0" err="1"/>
              <a:t>платником</a:t>
            </a:r>
            <a:r>
              <a:rPr lang="ru-RU" sz="1700" dirty="0"/>
              <a:t> </a:t>
            </a:r>
            <a:r>
              <a:rPr lang="ru-RU" sz="1700" dirty="0" err="1"/>
              <a:t>єдиного</a:t>
            </a:r>
            <a:r>
              <a:rPr lang="ru-RU" sz="1700" dirty="0"/>
              <a:t> </a:t>
            </a:r>
            <a:r>
              <a:rPr lang="ru-RU" sz="1700" dirty="0" err="1"/>
              <a:t>податку</a:t>
            </a:r>
            <a:r>
              <a:rPr lang="ru-RU" sz="1700" dirty="0"/>
              <a:t> </a:t>
            </a:r>
            <a:r>
              <a:rPr lang="ru-RU" sz="1700" dirty="0" err="1"/>
              <a:t>першої</a:t>
            </a:r>
            <a:r>
              <a:rPr lang="ru-RU" sz="1700" dirty="0"/>
              <a:t> - </a:t>
            </a:r>
            <a:r>
              <a:rPr lang="ru-RU" sz="1700" dirty="0" err="1"/>
              <a:t>третьої</a:t>
            </a:r>
            <a:r>
              <a:rPr lang="ru-RU" sz="1700" dirty="0"/>
              <a:t> </a:t>
            </a:r>
            <a:r>
              <a:rPr lang="ru-RU" sz="1700" dirty="0" err="1"/>
              <a:t>груп</a:t>
            </a:r>
            <a:r>
              <a:rPr lang="ru-RU" sz="1700" dirty="0"/>
              <a:t> </a:t>
            </a:r>
            <a:r>
              <a:rPr lang="ru-RU" sz="1700" dirty="0" err="1"/>
              <a:t>вимог</a:t>
            </a:r>
            <a:r>
              <a:rPr lang="ru-RU" sz="1700" dirty="0"/>
              <a:t>, </a:t>
            </a:r>
            <a:r>
              <a:rPr lang="ru-RU" sz="1700" dirty="0" err="1"/>
              <a:t>встановлених</a:t>
            </a:r>
            <a:r>
              <a:rPr lang="ru-RU" sz="1700" dirty="0"/>
              <a:t> </a:t>
            </a:r>
            <a:r>
              <a:rPr lang="ru-RU" sz="1700" dirty="0" err="1"/>
              <a:t>цією</a:t>
            </a:r>
            <a:r>
              <a:rPr lang="ru-RU" sz="1700" dirty="0"/>
              <a:t> главою, </a:t>
            </a:r>
            <a:r>
              <a:rPr lang="ru-RU" sz="1700" dirty="0" err="1"/>
              <a:t>анулювання</a:t>
            </a:r>
            <a:r>
              <a:rPr lang="ru-RU" sz="1700" dirty="0"/>
              <a:t> </a:t>
            </a:r>
            <a:r>
              <a:rPr lang="ru-RU" sz="1700" dirty="0" err="1"/>
              <a:t>реєстрації</a:t>
            </a:r>
            <a:r>
              <a:rPr lang="ru-RU" sz="1700" dirty="0"/>
              <a:t> </a:t>
            </a:r>
            <a:r>
              <a:rPr lang="ru-RU" sz="1700" dirty="0" err="1"/>
              <a:t>платника</a:t>
            </a:r>
            <a:r>
              <a:rPr lang="ru-RU" sz="1700" dirty="0"/>
              <a:t> </a:t>
            </a:r>
            <a:r>
              <a:rPr lang="ru-RU" sz="1700" dirty="0" err="1"/>
              <a:t>єдиного</a:t>
            </a:r>
            <a:r>
              <a:rPr lang="ru-RU" sz="1700" dirty="0"/>
              <a:t> </a:t>
            </a:r>
            <a:r>
              <a:rPr lang="ru-RU" sz="1700" dirty="0" err="1"/>
              <a:t>податку</a:t>
            </a:r>
            <a:r>
              <a:rPr lang="ru-RU" sz="1700" dirty="0"/>
              <a:t> </a:t>
            </a:r>
            <a:r>
              <a:rPr lang="ru-RU" sz="1700" dirty="0" err="1"/>
              <a:t>першої</a:t>
            </a:r>
            <a:r>
              <a:rPr lang="ru-RU" sz="1700" dirty="0"/>
              <a:t> - </a:t>
            </a:r>
            <a:r>
              <a:rPr lang="ru-RU" sz="1700" dirty="0" err="1"/>
              <a:t>третьої</a:t>
            </a:r>
            <a:r>
              <a:rPr lang="ru-RU" sz="1700" dirty="0"/>
              <a:t> </a:t>
            </a:r>
            <a:r>
              <a:rPr lang="ru-RU" sz="1700" b="1" dirty="0" err="1"/>
              <a:t>груп</a:t>
            </a:r>
            <a:r>
              <a:rPr lang="ru-RU" sz="1700" b="1" dirty="0"/>
              <a:t> проводиться за </a:t>
            </a:r>
            <a:r>
              <a:rPr lang="ru-RU" sz="1700" b="1" dirty="0" err="1"/>
              <a:t>рішенням</a:t>
            </a:r>
            <a:r>
              <a:rPr lang="ru-RU" sz="1700" b="1" dirty="0"/>
              <a:t> такого органу, </a:t>
            </a:r>
            <a:r>
              <a:rPr lang="ru-RU" sz="1700" b="1" dirty="0" err="1"/>
              <a:t>прийнятим</a:t>
            </a:r>
            <a:r>
              <a:rPr lang="ru-RU" sz="1700" b="1" dirty="0"/>
              <a:t> на </a:t>
            </a:r>
            <a:r>
              <a:rPr lang="ru-RU" sz="1700" b="1" dirty="0" err="1"/>
              <a:t>підставі</a:t>
            </a:r>
            <a:r>
              <a:rPr lang="ru-RU" sz="1700" b="1" dirty="0"/>
              <a:t> акта </a:t>
            </a:r>
            <a:r>
              <a:rPr lang="ru-RU" sz="1700" b="1" dirty="0" err="1"/>
              <a:t>перевірки</a:t>
            </a:r>
            <a:r>
              <a:rPr lang="ru-RU" sz="1700" b="1" dirty="0"/>
              <a:t>, з </a:t>
            </a:r>
            <a:r>
              <a:rPr lang="ru-RU" sz="1700" b="1" dirty="0" err="1"/>
              <a:t>першого</a:t>
            </a:r>
            <a:r>
              <a:rPr lang="ru-RU" sz="1700" b="1" dirty="0"/>
              <a:t> числа </a:t>
            </a:r>
            <a:r>
              <a:rPr lang="ru-RU" sz="1700" b="1" dirty="0" err="1"/>
              <a:t>місяця</a:t>
            </a:r>
            <a:r>
              <a:rPr lang="ru-RU" sz="1700" b="1" dirty="0"/>
              <a:t>, </a:t>
            </a:r>
            <a:r>
              <a:rPr lang="ru-RU" sz="1700" b="1" dirty="0" err="1"/>
              <a:t>наступного</a:t>
            </a:r>
            <a:r>
              <a:rPr lang="ru-RU" sz="1700" b="1" dirty="0"/>
              <a:t> за кварталом, в </a:t>
            </a:r>
            <a:r>
              <a:rPr lang="ru-RU" sz="1700" b="1" dirty="0" err="1"/>
              <a:t>якому</a:t>
            </a:r>
            <a:r>
              <a:rPr lang="ru-RU" sz="1700" b="1" dirty="0"/>
              <a:t> допущено </a:t>
            </a:r>
            <a:r>
              <a:rPr lang="ru-RU" sz="1700" b="1" dirty="0" err="1"/>
              <a:t>порушення</a:t>
            </a:r>
            <a:r>
              <a:rPr lang="ru-RU" sz="1700" b="1" dirty="0"/>
              <a:t>.</a:t>
            </a:r>
            <a:r>
              <a:rPr lang="ru-RU" sz="1700" dirty="0"/>
              <a:t> У такому </a:t>
            </a:r>
            <a:r>
              <a:rPr lang="ru-RU" sz="1700" dirty="0" err="1"/>
              <a:t>випадку</a:t>
            </a:r>
            <a:r>
              <a:rPr lang="ru-RU" sz="1700" dirty="0"/>
              <a:t> </a:t>
            </a:r>
            <a:r>
              <a:rPr lang="ru-RU" sz="1700" dirty="0" err="1"/>
              <a:t>суб’єкт</a:t>
            </a:r>
            <a:r>
              <a:rPr lang="ru-RU" sz="1700" dirty="0"/>
              <a:t> </a:t>
            </a:r>
            <a:r>
              <a:rPr lang="ru-RU" sz="1700" dirty="0" err="1"/>
              <a:t>господарювання</a:t>
            </a:r>
            <a:r>
              <a:rPr lang="ru-RU" sz="1700" dirty="0"/>
              <a:t> </a:t>
            </a:r>
            <a:r>
              <a:rPr lang="ru-RU" sz="1700" dirty="0" err="1"/>
              <a:t>має</a:t>
            </a:r>
            <a:r>
              <a:rPr lang="ru-RU" sz="1700" dirty="0"/>
              <a:t> право обрати </a:t>
            </a:r>
            <a:r>
              <a:rPr lang="ru-RU" sz="1700" dirty="0" err="1"/>
              <a:t>або</a:t>
            </a:r>
            <a:r>
              <a:rPr lang="ru-RU" sz="1700" dirty="0"/>
              <a:t> перейти на </a:t>
            </a:r>
            <a:r>
              <a:rPr lang="ru-RU" sz="1700" dirty="0" err="1"/>
              <a:t>спрощену</a:t>
            </a:r>
            <a:r>
              <a:rPr lang="ru-RU" sz="1700" dirty="0"/>
              <a:t> систему </a:t>
            </a:r>
            <a:r>
              <a:rPr lang="ru-RU" sz="1700" dirty="0" err="1"/>
              <a:t>оподаткування</a:t>
            </a:r>
            <a:r>
              <a:rPr lang="ru-RU" sz="1700" dirty="0"/>
              <a:t> </a:t>
            </a:r>
            <a:r>
              <a:rPr lang="ru-RU" sz="1700" dirty="0" err="1"/>
              <a:t>після</a:t>
            </a:r>
            <a:r>
              <a:rPr lang="ru-RU" sz="1700" dirty="0"/>
              <a:t> </a:t>
            </a:r>
            <a:r>
              <a:rPr lang="ru-RU" sz="1700" dirty="0" err="1"/>
              <a:t>закінчення</a:t>
            </a:r>
            <a:r>
              <a:rPr lang="ru-RU" sz="1700" dirty="0"/>
              <a:t> </a:t>
            </a:r>
            <a:r>
              <a:rPr lang="ru-RU" sz="1700" dirty="0" err="1"/>
              <a:t>чотирьох</a:t>
            </a:r>
            <a:r>
              <a:rPr lang="ru-RU" sz="1700" dirty="0"/>
              <a:t> </a:t>
            </a:r>
            <a:r>
              <a:rPr lang="ru-RU" sz="1700" dirty="0" err="1"/>
              <a:t>послідовних</a:t>
            </a:r>
            <a:r>
              <a:rPr lang="ru-RU" sz="1700" dirty="0"/>
              <a:t> </a:t>
            </a:r>
            <a:r>
              <a:rPr lang="ru-RU" sz="1700" dirty="0" err="1"/>
              <a:t>кварталів</a:t>
            </a:r>
            <a:r>
              <a:rPr lang="ru-RU" sz="1700" dirty="0"/>
              <a:t> з моменту </a:t>
            </a:r>
            <a:r>
              <a:rPr lang="ru-RU" sz="1700" dirty="0" err="1"/>
              <a:t>прийняття</a:t>
            </a:r>
            <a:r>
              <a:rPr lang="ru-RU" sz="1700" dirty="0"/>
              <a:t> </a:t>
            </a:r>
            <a:r>
              <a:rPr lang="ru-RU" sz="1700" dirty="0" err="1"/>
              <a:t>рішення</a:t>
            </a:r>
            <a:r>
              <a:rPr lang="ru-RU" sz="1700" dirty="0"/>
              <a:t> </a:t>
            </a:r>
            <a:r>
              <a:rPr lang="ru-RU" sz="1700" dirty="0" err="1"/>
              <a:t>контролюючим</a:t>
            </a:r>
            <a:r>
              <a:rPr lang="ru-RU" sz="1700" dirty="0"/>
              <a:t> органом.</a:t>
            </a:r>
          </a:p>
          <a:p>
            <a:endParaRPr lang="ru-RU" sz="1700" dirty="0"/>
          </a:p>
          <a:p>
            <a:r>
              <a:rPr lang="ru-RU" sz="1700" dirty="0"/>
              <a:t>«При </a:t>
            </a:r>
            <a:r>
              <a:rPr lang="ru-RU" sz="1700" dirty="0" err="1"/>
              <a:t>цьому</a:t>
            </a:r>
            <a:r>
              <a:rPr lang="ru-RU" sz="1700" dirty="0"/>
              <a:t> </a:t>
            </a:r>
            <a:r>
              <a:rPr lang="ru-RU" sz="1700" dirty="0" err="1"/>
              <a:t>прийняття</a:t>
            </a:r>
            <a:r>
              <a:rPr lang="ru-RU" sz="1700" dirty="0"/>
              <a:t> </a:t>
            </a:r>
            <a:r>
              <a:rPr lang="ru-RU" sz="1700" dirty="0" err="1"/>
              <a:t>контролюючим</a:t>
            </a:r>
            <a:r>
              <a:rPr lang="ru-RU" sz="1700" dirty="0"/>
              <a:t> органом </a:t>
            </a:r>
            <a:r>
              <a:rPr lang="ru-RU" sz="1700" dirty="0" err="1"/>
              <a:t>рішення</a:t>
            </a:r>
            <a:r>
              <a:rPr lang="ru-RU" sz="1700" dirty="0"/>
              <a:t> про </a:t>
            </a:r>
            <a:r>
              <a:rPr lang="ru-RU" sz="1700" dirty="0" err="1"/>
              <a:t>анулювання</a:t>
            </a:r>
            <a:r>
              <a:rPr lang="ru-RU" sz="1700" dirty="0"/>
              <a:t> </a:t>
            </a:r>
            <a:r>
              <a:rPr lang="ru-RU" sz="1700" dirty="0" err="1"/>
              <a:t>реєстрації</a:t>
            </a:r>
            <a:r>
              <a:rPr lang="ru-RU" sz="1700" dirty="0"/>
              <a:t> </a:t>
            </a:r>
            <a:r>
              <a:rPr lang="ru-RU" sz="1700" dirty="0" err="1"/>
              <a:t>платника</a:t>
            </a:r>
            <a:r>
              <a:rPr lang="ru-RU" sz="1700" dirty="0"/>
              <a:t> </a:t>
            </a:r>
            <a:r>
              <a:rPr lang="ru-RU" sz="1700" dirty="0" err="1"/>
              <a:t>єдиного</a:t>
            </a:r>
            <a:r>
              <a:rPr lang="ru-RU" sz="1700" dirty="0"/>
              <a:t> </a:t>
            </a:r>
            <a:r>
              <a:rPr lang="ru-RU" sz="1700" dirty="0" err="1"/>
              <a:t>податку</a:t>
            </a:r>
            <a:r>
              <a:rPr lang="ru-RU" sz="1700" dirty="0"/>
              <a:t> шляхом </a:t>
            </a:r>
            <a:r>
              <a:rPr lang="ru-RU" sz="1700" dirty="0" err="1"/>
              <a:t>виключення</a:t>
            </a:r>
            <a:r>
              <a:rPr lang="ru-RU" sz="1700" dirty="0"/>
              <a:t> з </a:t>
            </a:r>
            <a:r>
              <a:rPr lang="ru-RU" sz="1700" dirty="0" err="1"/>
              <a:t>реєстру</a:t>
            </a:r>
            <a:r>
              <a:rPr lang="ru-RU" sz="1700" dirty="0"/>
              <a:t> </a:t>
            </a:r>
            <a:r>
              <a:rPr lang="ru-RU" sz="1700" dirty="0" err="1"/>
              <a:t>платників</a:t>
            </a:r>
            <a:r>
              <a:rPr lang="ru-RU" sz="1700" dirty="0"/>
              <a:t> </a:t>
            </a:r>
            <a:r>
              <a:rPr lang="ru-RU" sz="1700" dirty="0" err="1"/>
              <a:t>єдиного</a:t>
            </a:r>
            <a:r>
              <a:rPr lang="ru-RU" sz="1700" dirty="0"/>
              <a:t> </a:t>
            </a:r>
            <a:r>
              <a:rPr lang="ru-RU" sz="1700" dirty="0" err="1"/>
              <a:t>податку</a:t>
            </a:r>
            <a:r>
              <a:rPr lang="ru-RU" sz="1700" dirty="0"/>
              <a:t> </a:t>
            </a:r>
            <a:r>
              <a:rPr lang="ru-RU" sz="1700" dirty="0" err="1"/>
              <a:t>можливе</a:t>
            </a:r>
            <a:r>
              <a:rPr lang="ru-RU" sz="1700" dirty="0"/>
              <a:t> </a:t>
            </a:r>
            <a:r>
              <a:rPr lang="ru-RU" sz="1700" b="1" dirty="0" err="1"/>
              <a:t>лише</a:t>
            </a:r>
            <a:r>
              <a:rPr lang="ru-RU" sz="1700" b="1" dirty="0"/>
              <a:t> на </a:t>
            </a:r>
            <a:r>
              <a:rPr lang="ru-RU" sz="1700" b="1" dirty="0" err="1"/>
              <a:t>підставі</a:t>
            </a:r>
            <a:r>
              <a:rPr lang="ru-RU" sz="1700" b="1" dirty="0"/>
              <a:t> </a:t>
            </a:r>
            <a:r>
              <a:rPr lang="ru-RU" sz="1700" b="1" dirty="0" err="1"/>
              <a:t>проведеної</a:t>
            </a:r>
            <a:r>
              <a:rPr lang="ru-RU" sz="1700" b="1" dirty="0"/>
              <a:t> </a:t>
            </a:r>
            <a:r>
              <a:rPr lang="ru-RU" sz="1700" b="1" dirty="0" err="1"/>
              <a:t>документальної</a:t>
            </a:r>
            <a:r>
              <a:rPr lang="ru-RU" sz="1700" b="1" dirty="0"/>
              <a:t> </a:t>
            </a:r>
            <a:r>
              <a:rPr lang="ru-RU" sz="1700" b="1" dirty="0" err="1"/>
              <a:t>перевірки</a:t>
            </a:r>
            <a:r>
              <a:rPr lang="ru-RU" sz="1700" b="1" dirty="0"/>
              <a:t> </a:t>
            </a:r>
            <a:r>
              <a:rPr lang="ru-RU" sz="1700" b="1" dirty="0" err="1"/>
              <a:t>відповідного</a:t>
            </a:r>
            <a:r>
              <a:rPr lang="ru-RU" sz="1700" b="1" dirty="0"/>
              <a:t> </a:t>
            </a:r>
            <a:r>
              <a:rPr lang="ru-RU" sz="1700" b="1" dirty="0" err="1"/>
              <a:t>платника</a:t>
            </a:r>
            <a:r>
              <a:rPr lang="ru-RU" sz="1700" b="1" dirty="0"/>
              <a:t> </a:t>
            </a:r>
            <a:r>
              <a:rPr lang="ru-RU" sz="1700" b="1" dirty="0" err="1"/>
              <a:t>податку</a:t>
            </a:r>
            <a:r>
              <a:rPr lang="ru-RU" sz="1700" b="1" dirty="0"/>
              <a:t> та </a:t>
            </a:r>
            <a:r>
              <a:rPr lang="ru-RU" sz="1700" b="1" dirty="0" err="1"/>
              <a:t>встановлених</a:t>
            </a:r>
            <a:r>
              <a:rPr lang="ru-RU" sz="1700" b="1" dirty="0"/>
              <a:t> в </a:t>
            </a:r>
            <a:r>
              <a:rPr lang="ru-RU" sz="1700" b="1" dirty="0" err="1"/>
              <a:t>ході</a:t>
            </a:r>
            <a:r>
              <a:rPr lang="ru-RU" sz="1700" b="1" dirty="0"/>
              <a:t> </a:t>
            </a:r>
            <a:r>
              <a:rPr lang="ru-RU" sz="1700" b="1" dirty="0" err="1"/>
              <a:t>останньої</a:t>
            </a:r>
            <a:r>
              <a:rPr lang="ru-RU" sz="1700" b="1" dirty="0"/>
              <a:t> </a:t>
            </a:r>
            <a:r>
              <a:rPr lang="ru-RU" sz="1700" b="1" dirty="0" err="1"/>
              <a:t>порушень</a:t>
            </a:r>
            <a:r>
              <a:rPr lang="ru-RU" sz="1700" dirty="0"/>
              <a:t>, </a:t>
            </a:r>
            <a:r>
              <a:rPr lang="ru-RU" sz="1700" dirty="0" err="1"/>
              <a:t>відповідно</a:t>
            </a:r>
            <a:r>
              <a:rPr lang="ru-RU" sz="1700" dirty="0"/>
              <a:t> до </a:t>
            </a:r>
            <a:r>
              <a:rPr lang="ru-RU" sz="1700" dirty="0" err="1"/>
              <a:t>яких</a:t>
            </a:r>
            <a:r>
              <a:rPr lang="ru-RU" sz="1700" dirty="0"/>
              <a:t> </a:t>
            </a:r>
            <a:r>
              <a:rPr lang="ru-RU" sz="1700" dirty="0" err="1"/>
              <a:t>платник</a:t>
            </a:r>
            <a:r>
              <a:rPr lang="ru-RU" sz="1700" dirty="0"/>
              <a:t> </a:t>
            </a:r>
            <a:r>
              <a:rPr lang="ru-RU" sz="1700" dirty="0" err="1"/>
              <a:t>податків</a:t>
            </a:r>
            <a:r>
              <a:rPr lang="ru-RU" sz="1700" dirty="0"/>
              <a:t> не </a:t>
            </a:r>
            <a:r>
              <a:rPr lang="ru-RU" sz="1700" dirty="0" err="1"/>
              <a:t>може</a:t>
            </a:r>
            <a:r>
              <a:rPr lang="ru-RU" sz="1700" dirty="0"/>
              <a:t> </a:t>
            </a:r>
            <a:r>
              <a:rPr lang="ru-RU" sz="1700" dirty="0" err="1"/>
              <a:t>перебувати</a:t>
            </a:r>
            <a:r>
              <a:rPr lang="ru-RU" sz="1700" dirty="0"/>
              <a:t> на </a:t>
            </a:r>
            <a:r>
              <a:rPr lang="ru-RU" sz="1700" dirty="0" err="1"/>
              <a:t>спрощеній</a:t>
            </a:r>
            <a:r>
              <a:rPr lang="ru-RU" sz="1700" dirty="0"/>
              <a:t> </a:t>
            </a:r>
            <a:r>
              <a:rPr lang="ru-RU" sz="1700" dirty="0" err="1"/>
              <a:t>системі</a:t>
            </a:r>
            <a:r>
              <a:rPr lang="ru-RU" sz="1700" dirty="0"/>
              <a:t> </a:t>
            </a:r>
            <a:r>
              <a:rPr lang="ru-RU" sz="1700" dirty="0" err="1"/>
              <a:t>оподаткування</a:t>
            </a:r>
            <a:r>
              <a:rPr lang="ru-RU" sz="1700" dirty="0"/>
              <a:t>.</a:t>
            </a:r>
          </a:p>
          <a:p>
            <a:endParaRPr lang="ru-RU" sz="1700" dirty="0"/>
          </a:p>
          <a:p>
            <a:r>
              <a:rPr lang="ru-RU" sz="1700" dirty="0" err="1"/>
              <a:t>Проте</a:t>
            </a:r>
            <a:r>
              <a:rPr lang="ru-RU" sz="1700" dirty="0"/>
              <a:t>, як </a:t>
            </a:r>
            <a:r>
              <a:rPr lang="ru-RU" sz="1700" dirty="0" err="1"/>
              <a:t>з'ясовано</a:t>
            </a:r>
            <a:r>
              <a:rPr lang="ru-RU" sz="1700" dirty="0"/>
              <a:t> судами, документальна </a:t>
            </a:r>
            <a:r>
              <a:rPr lang="ru-RU" sz="1700" dirty="0" err="1"/>
              <a:t>перевірка</a:t>
            </a:r>
            <a:r>
              <a:rPr lang="ru-RU" sz="1700" dirty="0"/>
              <a:t> </a:t>
            </a:r>
            <a:r>
              <a:rPr lang="ru-RU" sz="1700" dirty="0" err="1"/>
              <a:t>позивача</a:t>
            </a:r>
            <a:r>
              <a:rPr lang="ru-RU" sz="1700" dirty="0"/>
              <a:t> </a:t>
            </a:r>
            <a:r>
              <a:rPr lang="ru-RU" sz="1700" dirty="0" err="1"/>
              <a:t>контролюючим</a:t>
            </a:r>
            <a:r>
              <a:rPr lang="ru-RU" sz="1700" dirty="0"/>
              <a:t> органом </a:t>
            </a:r>
            <a:r>
              <a:rPr lang="ru-RU" sz="1700" b="1" dirty="0"/>
              <a:t>не проводилась та </a:t>
            </a:r>
            <a:r>
              <a:rPr lang="ru-RU" sz="1700" b="1" dirty="0" err="1"/>
              <a:t>рішення</a:t>
            </a:r>
            <a:r>
              <a:rPr lang="ru-RU" sz="1700" b="1" dirty="0"/>
              <a:t> про </a:t>
            </a:r>
            <a:r>
              <a:rPr lang="ru-RU" sz="1700" b="1" dirty="0" err="1"/>
              <a:t>анулювання</a:t>
            </a:r>
            <a:r>
              <a:rPr lang="ru-RU" sz="1700" b="1" dirty="0"/>
              <a:t> </a:t>
            </a:r>
            <a:r>
              <a:rPr lang="ru-RU" sz="1700" b="1" dirty="0" err="1"/>
              <a:t>реєстрації</a:t>
            </a:r>
            <a:r>
              <a:rPr lang="ru-RU" sz="1700" b="1" dirty="0"/>
              <a:t> </a:t>
            </a:r>
            <a:r>
              <a:rPr lang="ru-RU" sz="1700" b="1" dirty="0" err="1"/>
              <a:t>позивача</a:t>
            </a:r>
            <a:r>
              <a:rPr lang="ru-RU" sz="1700" b="1" dirty="0"/>
              <a:t> </a:t>
            </a:r>
            <a:r>
              <a:rPr lang="ru-RU" sz="1700" b="1" dirty="0" err="1"/>
              <a:t>платником</a:t>
            </a:r>
            <a:r>
              <a:rPr lang="ru-RU" sz="1700" b="1" dirty="0"/>
              <a:t> </a:t>
            </a:r>
            <a:r>
              <a:rPr lang="ru-RU" sz="1700" b="1" dirty="0" err="1"/>
              <a:t>єдиного</a:t>
            </a:r>
            <a:r>
              <a:rPr lang="ru-RU" sz="1700" b="1" dirty="0"/>
              <a:t> </a:t>
            </a:r>
            <a:r>
              <a:rPr lang="ru-RU" sz="1700" b="1" dirty="0" err="1"/>
              <a:t>податку</a:t>
            </a:r>
            <a:r>
              <a:rPr lang="ru-RU" sz="1700" b="1" dirty="0"/>
              <a:t> </a:t>
            </a:r>
            <a:r>
              <a:rPr lang="ru-RU" sz="1700" b="1" dirty="0" err="1"/>
              <a:t>четвертої</a:t>
            </a:r>
            <a:r>
              <a:rPr lang="ru-RU" sz="1700" b="1" dirty="0"/>
              <a:t> </a:t>
            </a:r>
            <a:r>
              <a:rPr lang="ru-RU" sz="1700" b="1" dirty="0" err="1"/>
              <a:t>групи</a:t>
            </a:r>
            <a:r>
              <a:rPr lang="ru-RU" sz="1700" b="1" dirty="0"/>
              <a:t> </a:t>
            </a:r>
            <a:r>
              <a:rPr lang="ru-RU" sz="1700" b="1" dirty="0" err="1"/>
              <a:t>відповідачем</a:t>
            </a:r>
            <a:r>
              <a:rPr lang="ru-RU" sz="1700" b="1" dirty="0"/>
              <a:t> не </a:t>
            </a:r>
            <a:r>
              <a:rPr lang="ru-RU" sz="1700" b="1" dirty="0" err="1"/>
              <a:t>приймалось</a:t>
            </a:r>
            <a:r>
              <a:rPr lang="ru-RU" sz="1700" dirty="0"/>
              <a:t>.</a:t>
            </a:r>
          </a:p>
          <a:p>
            <a:endParaRPr lang="ru-RU" sz="1700" dirty="0"/>
          </a:p>
          <a:p>
            <a:r>
              <a:rPr lang="ru-RU" sz="1700" dirty="0"/>
              <a:t>За таких </a:t>
            </a:r>
            <a:r>
              <a:rPr lang="ru-RU" sz="1700" dirty="0" err="1"/>
              <a:t>обставин</a:t>
            </a:r>
            <a:r>
              <a:rPr lang="ru-RU" sz="1700" dirty="0"/>
              <a:t>, </a:t>
            </a:r>
            <a:r>
              <a:rPr lang="ru-RU" sz="1700" dirty="0" err="1"/>
              <a:t>враховуючи</a:t>
            </a:r>
            <a:r>
              <a:rPr lang="ru-RU" sz="1700" dirty="0"/>
              <a:t> </a:t>
            </a:r>
            <a:r>
              <a:rPr lang="ru-RU" sz="1700" dirty="0" err="1"/>
              <a:t>що</a:t>
            </a:r>
            <a:r>
              <a:rPr lang="ru-RU" sz="1700" dirty="0"/>
              <a:t> </a:t>
            </a:r>
            <a:r>
              <a:rPr lang="ru-RU" sz="1700" dirty="0" err="1"/>
              <a:t>контролюючим</a:t>
            </a:r>
            <a:r>
              <a:rPr lang="ru-RU" sz="1700" dirty="0"/>
              <a:t> органом </a:t>
            </a:r>
            <a:r>
              <a:rPr lang="ru-RU" sz="1700" b="1" dirty="0"/>
              <a:t>не </a:t>
            </a:r>
            <a:r>
              <a:rPr lang="ru-RU" sz="1700" b="1" dirty="0" err="1"/>
              <a:t>було</a:t>
            </a:r>
            <a:r>
              <a:rPr lang="ru-RU" sz="1700" b="1" dirty="0"/>
              <a:t> </a:t>
            </a:r>
            <a:r>
              <a:rPr lang="ru-RU" sz="1700" b="1" dirty="0" err="1"/>
              <a:t>дотримано</a:t>
            </a:r>
            <a:r>
              <a:rPr lang="ru-RU" sz="1700" b="1" dirty="0"/>
              <a:t> </a:t>
            </a:r>
            <a:r>
              <a:rPr lang="ru-RU" sz="1700" b="1" dirty="0" err="1"/>
              <a:t>процедури</a:t>
            </a:r>
            <a:r>
              <a:rPr lang="ru-RU" sz="1700" b="1" dirty="0"/>
              <a:t> </a:t>
            </a:r>
            <a:r>
              <a:rPr lang="ru-RU" sz="1700" b="1" dirty="0" err="1"/>
              <a:t>анулювання</a:t>
            </a:r>
            <a:r>
              <a:rPr lang="ru-RU" sz="1700" b="1" dirty="0"/>
              <a:t> </a:t>
            </a:r>
            <a:r>
              <a:rPr lang="ru-RU" sz="1700" dirty="0" err="1"/>
              <a:t>реєстрації</a:t>
            </a:r>
            <a:r>
              <a:rPr lang="ru-RU" sz="1700" dirty="0"/>
              <a:t> </a:t>
            </a:r>
            <a:r>
              <a:rPr lang="ru-RU" sz="1700" dirty="0" err="1"/>
              <a:t>платника</a:t>
            </a:r>
            <a:r>
              <a:rPr lang="ru-RU" sz="1700" dirty="0"/>
              <a:t> </a:t>
            </a:r>
            <a:r>
              <a:rPr lang="ru-RU" sz="1700" dirty="0" err="1"/>
              <a:t>єдиного</a:t>
            </a:r>
            <a:r>
              <a:rPr lang="ru-RU" sz="1700" dirty="0"/>
              <a:t> </a:t>
            </a:r>
            <a:r>
              <a:rPr lang="ru-RU" sz="1700" dirty="0" err="1"/>
              <a:t>податку</a:t>
            </a:r>
            <a:r>
              <a:rPr lang="ru-RU" sz="1700" dirty="0"/>
              <a:t> шляхом </a:t>
            </a:r>
            <a:r>
              <a:rPr lang="ru-RU" sz="1700" dirty="0" err="1"/>
              <a:t>виключення</a:t>
            </a:r>
            <a:r>
              <a:rPr lang="ru-RU" sz="1700" dirty="0"/>
              <a:t> з </a:t>
            </a:r>
            <a:r>
              <a:rPr lang="ru-RU" sz="1700" dirty="0" err="1"/>
              <a:t>реєстру</a:t>
            </a:r>
            <a:r>
              <a:rPr lang="ru-RU" sz="1700" dirty="0"/>
              <a:t> </a:t>
            </a:r>
            <a:r>
              <a:rPr lang="ru-RU" sz="1700" dirty="0" err="1"/>
              <a:t>платників</a:t>
            </a:r>
            <a:r>
              <a:rPr lang="ru-RU" sz="1700" dirty="0"/>
              <a:t> </a:t>
            </a:r>
            <a:r>
              <a:rPr lang="ru-RU" sz="1700" dirty="0" err="1"/>
              <a:t>єдиного</a:t>
            </a:r>
            <a:r>
              <a:rPr lang="ru-RU" sz="1700" dirty="0"/>
              <a:t> </a:t>
            </a:r>
            <a:r>
              <a:rPr lang="ru-RU" sz="1700" dirty="0" err="1"/>
              <a:t>податку</a:t>
            </a:r>
            <a:r>
              <a:rPr lang="ru-RU" sz="1700" dirty="0"/>
              <a:t> за </a:t>
            </a:r>
            <a:r>
              <a:rPr lang="ru-RU" sz="1700" dirty="0" err="1"/>
              <a:t>наявності</a:t>
            </a:r>
            <a:r>
              <a:rPr lang="ru-RU" sz="1700" dirty="0"/>
              <a:t> </a:t>
            </a:r>
            <a:r>
              <a:rPr lang="ru-RU" sz="1700" dirty="0" err="1"/>
              <a:t>законодавчо</a:t>
            </a:r>
            <a:r>
              <a:rPr lang="ru-RU" sz="1700" dirty="0"/>
              <a:t> </a:t>
            </a:r>
            <a:r>
              <a:rPr lang="ru-RU" sz="1700" dirty="0" err="1"/>
              <a:t>визначених</a:t>
            </a:r>
            <a:r>
              <a:rPr lang="ru-RU" sz="1700" dirty="0"/>
              <a:t> для </a:t>
            </a:r>
            <a:r>
              <a:rPr lang="ru-RU" sz="1700" dirty="0" err="1"/>
              <a:t>цього</a:t>
            </a:r>
            <a:r>
              <a:rPr lang="ru-RU" sz="1700" dirty="0"/>
              <a:t> </a:t>
            </a:r>
            <a:r>
              <a:rPr lang="ru-RU" sz="1700" dirty="0" err="1"/>
              <a:t>підстав</a:t>
            </a:r>
            <a:r>
              <a:rPr lang="ru-RU" sz="1700" dirty="0"/>
              <a:t>, </a:t>
            </a:r>
            <a:r>
              <a:rPr lang="ru-RU" sz="1700" dirty="0" err="1"/>
              <a:t>Верховний</a:t>
            </a:r>
            <a:r>
              <a:rPr lang="ru-RU" sz="1700" dirty="0"/>
              <a:t> суд </a:t>
            </a:r>
            <a:r>
              <a:rPr lang="ru-RU" sz="1700" dirty="0" err="1"/>
              <a:t>погоджується</a:t>
            </a:r>
            <a:r>
              <a:rPr lang="ru-RU" sz="1700" dirty="0"/>
              <a:t> з </a:t>
            </a:r>
            <a:r>
              <a:rPr lang="ru-RU" sz="1700" dirty="0" err="1"/>
              <a:t>висновками</a:t>
            </a:r>
            <a:r>
              <a:rPr lang="ru-RU" sz="1700" dirty="0"/>
              <a:t> </a:t>
            </a:r>
            <a:r>
              <a:rPr lang="ru-RU" sz="1700" dirty="0" err="1"/>
              <a:t>судів</a:t>
            </a:r>
            <a:r>
              <a:rPr lang="ru-RU" sz="1700" dirty="0"/>
              <a:t> </a:t>
            </a:r>
            <a:r>
              <a:rPr lang="ru-RU" sz="1700" dirty="0" err="1"/>
              <a:t>попередніх</a:t>
            </a:r>
            <a:r>
              <a:rPr lang="ru-RU" sz="1700" dirty="0"/>
              <a:t> </a:t>
            </a:r>
            <a:r>
              <a:rPr lang="ru-RU" sz="1700" dirty="0" err="1"/>
              <a:t>інстанцій</a:t>
            </a:r>
            <a:r>
              <a:rPr lang="ru-RU" sz="1700" dirty="0"/>
              <a:t> </a:t>
            </a:r>
            <a:r>
              <a:rPr lang="ru-RU" sz="1700" b="1" dirty="0"/>
              <a:t>про </a:t>
            </a:r>
            <a:r>
              <a:rPr lang="ru-RU" sz="1700" b="1" dirty="0" err="1"/>
              <a:t>задоволення</a:t>
            </a:r>
            <a:r>
              <a:rPr lang="ru-RU" sz="1700" b="1" dirty="0"/>
              <a:t> </a:t>
            </a:r>
            <a:r>
              <a:rPr lang="ru-RU" sz="1700" b="1" dirty="0" err="1"/>
              <a:t>позовних</a:t>
            </a:r>
            <a:r>
              <a:rPr lang="ru-RU" sz="1700" b="1" dirty="0"/>
              <a:t> </a:t>
            </a:r>
            <a:r>
              <a:rPr lang="ru-RU" sz="1700" b="1" dirty="0" err="1"/>
              <a:t>вимог</a:t>
            </a:r>
            <a:r>
              <a:rPr lang="ru-RU" sz="1700" dirty="0"/>
              <a:t>».</a:t>
            </a:r>
          </a:p>
          <a:p>
            <a:pPr algn="r"/>
            <a:r>
              <a:rPr lang="ru-RU" sz="1700" i="1" dirty="0"/>
              <a:t>Постанова Верховного Суду у </a:t>
            </a:r>
            <a:r>
              <a:rPr lang="ru-RU" sz="1700" i="1" dirty="0" err="1"/>
              <a:t>складі</a:t>
            </a:r>
            <a:r>
              <a:rPr lang="ru-RU" sz="1700" i="1" dirty="0"/>
              <a:t> </a:t>
            </a:r>
            <a:r>
              <a:rPr lang="ru-RU" sz="1700" i="1" dirty="0" err="1"/>
              <a:t>колегії</a:t>
            </a:r>
            <a:r>
              <a:rPr lang="ru-RU" sz="1700" i="1" dirty="0"/>
              <a:t> </a:t>
            </a:r>
            <a:r>
              <a:rPr lang="ru-RU" sz="1700" i="1" dirty="0" err="1"/>
              <a:t>суддів</a:t>
            </a:r>
            <a:r>
              <a:rPr lang="ru-RU" sz="1700" i="1" dirty="0"/>
              <a:t> </a:t>
            </a:r>
            <a:r>
              <a:rPr lang="ru-RU" sz="1700" i="1" dirty="0" err="1"/>
              <a:t>Касаційного</a:t>
            </a:r>
            <a:r>
              <a:rPr lang="ru-RU" sz="1700" i="1" dirty="0"/>
              <a:t> </a:t>
            </a:r>
            <a:r>
              <a:rPr lang="ru-RU" sz="1700" i="1" dirty="0" err="1"/>
              <a:t>адміністративного</a:t>
            </a:r>
            <a:r>
              <a:rPr lang="ru-RU" sz="1700" i="1" dirty="0"/>
              <a:t> суду </a:t>
            </a:r>
          </a:p>
          <a:p>
            <a:pPr algn="r"/>
            <a:r>
              <a:rPr lang="ru-RU" sz="1700" i="1" dirty="0" err="1"/>
              <a:t>від</a:t>
            </a:r>
            <a:r>
              <a:rPr lang="ru-RU" sz="1700" i="1" dirty="0"/>
              <a:t> 26 лютого 2019 року по </a:t>
            </a:r>
            <a:r>
              <a:rPr lang="ru-RU" sz="1700" i="1" dirty="0" err="1"/>
              <a:t>справі</a:t>
            </a:r>
            <a:r>
              <a:rPr lang="ru-RU" sz="1700" i="1" dirty="0"/>
              <a:t>  № К/9901/5622/17</a:t>
            </a:r>
          </a:p>
        </p:txBody>
      </p:sp>
    </p:spTree>
    <p:extLst>
      <p:ext uri="{BB962C8B-B14F-4D97-AF65-F5344CB8AC3E}">
        <p14:creationId xmlns:p14="http://schemas.microsoft.com/office/powerpoint/2010/main" val="8276786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90</a:t>
            </a:fld>
            <a:endParaRPr lang="ru-RU" dirty="0">
              <a:solidFill>
                <a:srgbClr val="007832"/>
              </a:solidFill>
            </a:endParaRPr>
          </a:p>
        </p:txBody>
      </p:sp>
      <p:pic>
        <p:nvPicPr>
          <p:cNvPr id="3" name="Рисунок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6792" y="360609"/>
            <a:ext cx="4185634" cy="4533364"/>
          </a:xfrm>
          <a:prstGeom prst="rect">
            <a:avLst/>
          </a:prstGeom>
        </p:spPr>
      </p:pic>
    </p:spTree>
    <p:extLst>
      <p:ext uri="{BB962C8B-B14F-4D97-AF65-F5344CB8AC3E}">
        <p14:creationId xmlns:p14="http://schemas.microsoft.com/office/powerpoint/2010/main" val="1680060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91</a:t>
            </a:fld>
            <a:endParaRPr lang="ru-RU" dirty="0">
              <a:solidFill>
                <a:srgbClr val="007832"/>
              </a:solidFill>
            </a:endParaRPr>
          </a:p>
        </p:txBody>
      </p:sp>
      <p:sp>
        <p:nvSpPr>
          <p:cNvPr id="5" name="Прямоугольник 4"/>
          <p:cNvSpPr/>
          <p:nvPr/>
        </p:nvSpPr>
        <p:spPr>
          <a:xfrm>
            <a:off x="1736124" y="567384"/>
            <a:ext cx="8723871" cy="3011402"/>
          </a:xfrm>
          <a:prstGeom prst="rect">
            <a:avLst/>
          </a:prstGeom>
        </p:spPr>
        <p:txBody>
          <a:bodyPr wrap="square">
            <a:spAutoFit/>
          </a:bodyPr>
          <a:lstStyle/>
          <a:p>
            <a:pPr marL="342900" indent="-342900">
              <a:lnSpc>
                <a:spcPct val="107000"/>
              </a:lnSpc>
              <a:buFont typeface="+mj-lt"/>
              <a:buAutoNum type="arabicPeriod"/>
            </a:pPr>
            <a:r>
              <a:rPr lang="uk-UA" i="1" dirty="0">
                <a:latin typeface="Cambria" charset="0"/>
                <a:ea typeface="Cambria" charset="0"/>
                <a:cs typeface="Cambria" charset="0"/>
              </a:rPr>
              <a:t>Конвенція МОП № 81 1947 р. про інспекцію праці у промисловості і торгівлі </a:t>
            </a:r>
          </a:p>
          <a:p>
            <a:pPr marL="342900" indent="-342900">
              <a:lnSpc>
                <a:spcPct val="107000"/>
              </a:lnSpc>
              <a:buFont typeface="+mj-lt"/>
              <a:buAutoNum type="arabicPeriod"/>
            </a:pPr>
            <a:r>
              <a:rPr lang="uk-UA" i="1" dirty="0">
                <a:latin typeface="Cambria" charset="0"/>
                <a:ea typeface="Cambria" charset="0"/>
                <a:cs typeface="Cambria" charset="0"/>
              </a:rPr>
              <a:t>Конвенції МОП № 129 1969 р. про інспекцію праці в сільському господарстві</a:t>
            </a:r>
          </a:p>
          <a:p>
            <a:pPr marL="342900" indent="-342900">
              <a:lnSpc>
                <a:spcPct val="107000"/>
              </a:lnSpc>
              <a:buFont typeface="+mj-lt"/>
              <a:buAutoNum type="arabicPeriod"/>
            </a:pPr>
            <a:r>
              <a:rPr lang="uk-UA" i="1" dirty="0">
                <a:latin typeface="Cambria" charset="0"/>
                <a:ea typeface="Cambria" charset="0"/>
                <a:cs typeface="Cambria" charset="0"/>
              </a:rPr>
              <a:t>Кодекс законів про працю України.</a:t>
            </a:r>
          </a:p>
          <a:p>
            <a:pPr marL="342900" indent="-342900">
              <a:lnSpc>
                <a:spcPct val="107000"/>
              </a:lnSpc>
              <a:buFont typeface="+mj-lt"/>
              <a:buAutoNum type="arabicPeriod"/>
            </a:pPr>
            <a:r>
              <a:rPr lang="uk-UA" i="1" u="sng" dirty="0">
                <a:latin typeface="Cambria" charset="0"/>
                <a:ea typeface="Cambria" charset="0"/>
                <a:cs typeface="Cambria" charset="0"/>
              </a:rPr>
              <a:t>Закон України "Про основні засади державного нагляду (контролю) у сфері господарської діяльності” від 5 квітня 2007 року № 877-</a:t>
            </a:r>
            <a:r>
              <a:rPr lang="en-US" i="1" u="sng" dirty="0">
                <a:latin typeface="Cambria" charset="0"/>
                <a:ea typeface="Cambria" charset="0"/>
                <a:cs typeface="Cambria" charset="0"/>
              </a:rPr>
              <a:t>V</a:t>
            </a:r>
            <a:endParaRPr lang="ru-RU" u="sng" dirty="0">
              <a:latin typeface="Cambria" charset="0"/>
              <a:ea typeface="Cambria" charset="0"/>
              <a:cs typeface="Cambria" charset="0"/>
            </a:endParaRPr>
          </a:p>
          <a:p>
            <a:pPr marL="342900" indent="-342900">
              <a:lnSpc>
                <a:spcPct val="107000"/>
              </a:lnSpc>
              <a:buFont typeface="+mj-lt"/>
              <a:buAutoNum type="arabicPeriod"/>
            </a:pPr>
            <a:r>
              <a:rPr lang="uk-UA" i="1" dirty="0">
                <a:latin typeface="Cambria" charset="0"/>
                <a:ea typeface="Cambria" charset="0"/>
                <a:cs typeface="Cambria" charset="0"/>
              </a:rPr>
              <a:t>Положення про Державну інспекцію України з питань праці, затвердженого Указом Президента України від 06.04.2011 р. № 386/2011.</a:t>
            </a:r>
          </a:p>
          <a:p>
            <a:pPr marL="342900" indent="-342900">
              <a:lnSpc>
                <a:spcPct val="107000"/>
              </a:lnSpc>
              <a:buFont typeface="+mj-lt"/>
              <a:buAutoNum type="arabicPeriod"/>
            </a:pPr>
            <a:r>
              <a:rPr lang="ru-RU" dirty="0">
                <a:latin typeface="Cambria" charset="0"/>
                <a:ea typeface="Cambria" charset="0"/>
                <a:cs typeface="Cambria" charset="0"/>
              </a:rPr>
              <a:t>Постанова КМУ </a:t>
            </a:r>
            <a:r>
              <a:rPr lang="ru-RU" dirty="0" err="1">
                <a:latin typeface="Cambria" charset="0"/>
                <a:ea typeface="Cambria" charset="0"/>
                <a:cs typeface="Cambria" charset="0"/>
              </a:rPr>
              <a:t>від</a:t>
            </a:r>
            <a:r>
              <a:rPr lang="ru-RU" dirty="0">
                <a:latin typeface="Cambria" charset="0"/>
                <a:ea typeface="Cambria" charset="0"/>
                <a:cs typeface="Cambria" charset="0"/>
              </a:rPr>
              <a:t> 21 </a:t>
            </a:r>
            <a:r>
              <a:rPr lang="ru-RU" dirty="0" err="1">
                <a:latin typeface="Cambria" charset="0"/>
                <a:ea typeface="Cambria" charset="0"/>
                <a:cs typeface="Cambria" charset="0"/>
              </a:rPr>
              <a:t>серпня</a:t>
            </a:r>
            <a:r>
              <a:rPr lang="ru-RU" dirty="0">
                <a:latin typeface="Cambria" charset="0"/>
                <a:ea typeface="Cambria" charset="0"/>
                <a:cs typeface="Cambria" charset="0"/>
              </a:rPr>
              <a:t> 2019 р. № 823 «</a:t>
            </a:r>
            <a:r>
              <a:rPr lang="ru-RU" dirty="0" err="1">
                <a:latin typeface="Cambria" charset="0"/>
                <a:ea typeface="Cambria" charset="0"/>
                <a:cs typeface="Cambria" charset="0"/>
              </a:rPr>
              <a:t>Деякі</a:t>
            </a:r>
            <a:r>
              <a:rPr lang="ru-RU" dirty="0">
                <a:latin typeface="Cambria" charset="0"/>
                <a:ea typeface="Cambria" charset="0"/>
                <a:cs typeface="Cambria" charset="0"/>
              </a:rPr>
              <a:t> </a:t>
            </a:r>
            <a:r>
              <a:rPr lang="ru-RU" dirty="0" err="1">
                <a:latin typeface="Cambria" charset="0"/>
                <a:ea typeface="Cambria" charset="0"/>
                <a:cs typeface="Cambria" charset="0"/>
              </a:rPr>
              <a:t>питання</a:t>
            </a:r>
            <a:r>
              <a:rPr lang="ru-RU" dirty="0">
                <a:latin typeface="Cambria" charset="0"/>
                <a:ea typeface="Cambria" charset="0"/>
                <a:cs typeface="Cambria" charset="0"/>
              </a:rPr>
              <a:t> </a:t>
            </a:r>
            <a:r>
              <a:rPr lang="ru-RU" dirty="0" err="1">
                <a:latin typeface="Cambria" charset="0"/>
                <a:ea typeface="Cambria" charset="0"/>
                <a:cs typeface="Cambria" charset="0"/>
              </a:rPr>
              <a:t>здійснення</a:t>
            </a:r>
            <a:r>
              <a:rPr lang="ru-RU" dirty="0">
                <a:latin typeface="Cambria" charset="0"/>
                <a:ea typeface="Cambria" charset="0"/>
                <a:cs typeface="Cambria" charset="0"/>
              </a:rPr>
              <a:t> державного </a:t>
            </a:r>
            <a:r>
              <a:rPr lang="ru-RU" dirty="0" err="1">
                <a:latin typeface="Cambria" charset="0"/>
                <a:ea typeface="Cambria" charset="0"/>
                <a:cs typeface="Cambria" charset="0"/>
              </a:rPr>
              <a:t>нагляду</a:t>
            </a:r>
            <a:r>
              <a:rPr lang="ru-RU" dirty="0">
                <a:latin typeface="Cambria" charset="0"/>
                <a:ea typeface="Cambria" charset="0"/>
                <a:cs typeface="Cambria" charset="0"/>
              </a:rPr>
              <a:t> та контролю за </a:t>
            </a:r>
            <a:r>
              <a:rPr lang="ru-RU" dirty="0" err="1">
                <a:latin typeface="Cambria" charset="0"/>
                <a:ea typeface="Cambria" charset="0"/>
                <a:cs typeface="Cambria" charset="0"/>
              </a:rPr>
              <a:t>додержанням</a:t>
            </a:r>
            <a:r>
              <a:rPr lang="ru-RU" dirty="0">
                <a:latin typeface="Cambria" charset="0"/>
                <a:ea typeface="Cambria" charset="0"/>
                <a:cs typeface="Cambria" charset="0"/>
              </a:rPr>
              <a:t> </a:t>
            </a:r>
            <a:r>
              <a:rPr lang="ru-RU" dirty="0" err="1">
                <a:latin typeface="Cambria" charset="0"/>
                <a:ea typeface="Cambria" charset="0"/>
                <a:cs typeface="Cambria" charset="0"/>
              </a:rPr>
              <a:t>законодавства</a:t>
            </a:r>
            <a:r>
              <a:rPr lang="ru-RU" dirty="0">
                <a:latin typeface="Cambria" charset="0"/>
                <a:ea typeface="Cambria" charset="0"/>
                <a:cs typeface="Cambria" charset="0"/>
              </a:rPr>
              <a:t> про </a:t>
            </a:r>
            <a:r>
              <a:rPr lang="ru-RU" dirty="0" err="1">
                <a:latin typeface="Cambria" charset="0"/>
                <a:ea typeface="Cambria" charset="0"/>
                <a:cs typeface="Cambria" charset="0"/>
              </a:rPr>
              <a:t>працю</a:t>
            </a:r>
            <a:r>
              <a:rPr lang="ru-RU" dirty="0">
                <a:latin typeface="Cambria" charset="0"/>
                <a:ea typeface="Cambria" charset="0"/>
                <a:cs typeface="Cambria" charset="0"/>
              </a:rPr>
              <a:t>»</a:t>
            </a:r>
            <a:endParaRPr lang="en-US" i="1" dirty="0">
              <a:latin typeface="Cambria" charset="0"/>
              <a:ea typeface="Calibri" charset="0"/>
              <a:cs typeface="Times New Roman" charset="0"/>
            </a:endParaRPr>
          </a:p>
          <a:p>
            <a:pPr marL="285750" indent="-285750">
              <a:lnSpc>
                <a:spcPct val="107000"/>
              </a:lnSpc>
              <a:spcAft>
                <a:spcPts val="800"/>
              </a:spcAft>
              <a:buFont typeface="LucidaGrande" charset="0"/>
              <a:buChar char="-"/>
            </a:pPr>
            <a:endParaRPr lang="ru-RU" sz="1600" dirty="0">
              <a:latin typeface="Calibri" charset="0"/>
              <a:ea typeface="Calibri" charset="0"/>
              <a:cs typeface="Times New Roman" charset="0"/>
            </a:endParaRPr>
          </a:p>
        </p:txBody>
      </p:sp>
    </p:spTree>
    <p:extLst>
      <p:ext uri="{BB962C8B-B14F-4D97-AF65-F5344CB8AC3E}">
        <p14:creationId xmlns:p14="http://schemas.microsoft.com/office/powerpoint/2010/main" val="22507245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53" y="0"/>
            <a:ext cx="1016641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92</a:t>
            </a:fld>
            <a:endParaRPr lang="ru-RU" dirty="0">
              <a:solidFill>
                <a:srgbClr val="007832"/>
              </a:solidFill>
            </a:endParaRPr>
          </a:p>
        </p:txBody>
      </p:sp>
      <p:sp>
        <p:nvSpPr>
          <p:cNvPr id="3" name="Прямоугольник 2"/>
          <p:cNvSpPr/>
          <p:nvPr/>
        </p:nvSpPr>
        <p:spPr>
          <a:xfrm>
            <a:off x="1835728" y="571515"/>
            <a:ext cx="8451273" cy="1200329"/>
          </a:xfrm>
          <a:prstGeom prst="rect">
            <a:avLst/>
          </a:prstGeom>
        </p:spPr>
        <p:txBody>
          <a:bodyPr wrap="square">
            <a:spAutoFit/>
          </a:bodyPr>
          <a:lstStyle/>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p:txBody>
      </p:sp>
      <p:sp>
        <p:nvSpPr>
          <p:cNvPr id="5" name="Прямоугольник 4">
            <a:extLst>
              <a:ext uri="{FF2B5EF4-FFF2-40B4-BE49-F238E27FC236}">
                <a16:creationId xmlns:a16="http://schemas.microsoft.com/office/drawing/2014/main" id="{9E29D72C-B3E3-124B-B09F-FED6F3DF01FB}"/>
              </a:ext>
            </a:extLst>
          </p:cNvPr>
          <p:cNvSpPr/>
          <p:nvPr/>
        </p:nvSpPr>
        <p:spPr>
          <a:xfrm>
            <a:off x="1299411" y="84215"/>
            <a:ext cx="10732168" cy="6247864"/>
          </a:xfrm>
          <a:prstGeom prst="rect">
            <a:avLst/>
          </a:prstGeom>
        </p:spPr>
        <p:txBody>
          <a:bodyPr wrap="square">
            <a:spAutoFit/>
          </a:bodyPr>
          <a:lstStyle/>
          <a:p>
            <a:pPr algn="ctr"/>
            <a:r>
              <a:rPr lang="ru-RU" sz="1600" b="1" dirty="0" err="1">
                <a:solidFill>
                  <a:srgbClr val="007833"/>
                </a:solidFill>
              </a:rPr>
              <a:t>Критерії</a:t>
            </a:r>
            <a:r>
              <a:rPr lang="ru-RU" sz="1600" b="1" dirty="0">
                <a:solidFill>
                  <a:srgbClr val="007833"/>
                </a:solidFill>
              </a:rPr>
              <a:t> </a:t>
            </a:r>
            <a:r>
              <a:rPr lang="ru-RU" sz="1600" b="1" dirty="0" err="1">
                <a:solidFill>
                  <a:srgbClr val="007833"/>
                </a:solidFill>
              </a:rPr>
              <a:t>ризику</a:t>
            </a:r>
            <a:r>
              <a:rPr lang="ru-RU" sz="1600" b="1" dirty="0">
                <a:solidFill>
                  <a:srgbClr val="007833"/>
                </a:solidFill>
              </a:rPr>
              <a:t> </a:t>
            </a:r>
          </a:p>
          <a:p>
            <a:pPr algn="ctr"/>
            <a:r>
              <a:rPr lang="ru-RU" sz="1600" b="1" dirty="0">
                <a:solidFill>
                  <a:srgbClr val="007833"/>
                </a:solidFill>
              </a:rPr>
              <a:t>(</a:t>
            </a:r>
            <a:r>
              <a:rPr lang="ru-RU" sz="1600" b="1" dirty="0" err="1">
                <a:solidFill>
                  <a:srgbClr val="007833"/>
                </a:solidFill>
              </a:rPr>
              <a:t>підстави</a:t>
            </a:r>
            <a:r>
              <a:rPr lang="ru-RU" sz="1600" b="1" dirty="0">
                <a:solidFill>
                  <a:srgbClr val="007833"/>
                </a:solidFill>
              </a:rPr>
              <a:t> </a:t>
            </a:r>
            <a:r>
              <a:rPr lang="ru-RU" sz="1600" b="1" dirty="0" err="1">
                <a:solidFill>
                  <a:srgbClr val="007833"/>
                </a:solidFill>
              </a:rPr>
              <a:t>проведення</a:t>
            </a:r>
            <a:r>
              <a:rPr lang="ru-RU" sz="1600" b="1" dirty="0">
                <a:solidFill>
                  <a:srgbClr val="007833"/>
                </a:solidFill>
              </a:rPr>
              <a:t> </a:t>
            </a:r>
            <a:r>
              <a:rPr lang="ru-RU" sz="1600" b="1" dirty="0" err="1">
                <a:solidFill>
                  <a:srgbClr val="007833"/>
                </a:solidFill>
              </a:rPr>
              <a:t>інспекційних</a:t>
            </a:r>
            <a:r>
              <a:rPr lang="ru-RU" sz="1600" b="1" dirty="0">
                <a:solidFill>
                  <a:srgbClr val="007833"/>
                </a:solidFill>
              </a:rPr>
              <a:t> </a:t>
            </a:r>
            <a:r>
              <a:rPr lang="ru-RU" sz="1600" b="1" dirty="0" err="1">
                <a:solidFill>
                  <a:srgbClr val="007833"/>
                </a:solidFill>
              </a:rPr>
              <a:t>відвідувань</a:t>
            </a:r>
            <a:r>
              <a:rPr lang="ru-RU" sz="1600" b="1" dirty="0">
                <a:solidFill>
                  <a:srgbClr val="007833"/>
                </a:solidFill>
              </a:rPr>
              <a:t> та </a:t>
            </a:r>
            <a:r>
              <a:rPr lang="ru-RU" sz="1600" b="1" dirty="0" err="1">
                <a:solidFill>
                  <a:srgbClr val="007833"/>
                </a:solidFill>
              </a:rPr>
              <a:t>організації</a:t>
            </a:r>
            <a:r>
              <a:rPr lang="ru-RU" sz="1600" b="1" dirty="0">
                <a:solidFill>
                  <a:srgbClr val="007833"/>
                </a:solidFill>
              </a:rPr>
              <a:t> </a:t>
            </a:r>
            <a:r>
              <a:rPr lang="ru-RU" sz="1600" b="1" dirty="0" err="1">
                <a:solidFill>
                  <a:srgbClr val="007833"/>
                </a:solidFill>
              </a:rPr>
              <a:t>невиїзних</a:t>
            </a:r>
            <a:r>
              <a:rPr lang="ru-RU" sz="1600" b="1" dirty="0">
                <a:solidFill>
                  <a:srgbClr val="007833"/>
                </a:solidFill>
              </a:rPr>
              <a:t> </a:t>
            </a:r>
            <a:r>
              <a:rPr lang="ru-RU" sz="1600" b="1" dirty="0" err="1">
                <a:solidFill>
                  <a:srgbClr val="007833"/>
                </a:solidFill>
              </a:rPr>
              <a:t>інспектувань</a:t>
            </a:r>
            <a:r>
              <a:rPr lang="ru-RU" sz="1600" b="1" dirty="0">
                <a:solidFill>
                  <a:srgbClr val="007833"/>
                </a:solidFill>
              </a:rPr>
              <a:t>)</a:t>
            </a:r>
          </a:p>
          <a:p>
            <a:pPr algn="ctr"/>
            <a:endParaRPr lang="ru-RU" sz="1600" dirty="0"/>
          </a:p>
          <a:p>
            <a:pPr algn="just"/>
            <a:r>
              <a:rPr lang="ru-RU" sz="1600" dirty="0"/>
              <a:t>1) </a:t>
            </a:r>
            <a:r>
              <a:rPr lang="ru-RU" sz="1600" b="1" dirty="0"/>
              <a:t>за </a:t>
            </a:r>
            <a:r>
              <a:rPr lang="ru-RU" sz="1600" b="1" dirty="0" err="1"/>
              <a:t>зверненням</a:t>
            </a:r>
            <a:r>
              <a:rPr lang="ru-RU" sz="1600" b="1" dirty="0"/>
              <a:t> </a:t>
            </a:r>
            <a:r>
              <a:rPr lang="ru-RU" sz="1600" b="1" dirty="0" err="1"/>
              <a:t>працівника</a:t>
            </a:r>
            <a:r>
              <a:rPr lang="ru-RU" sz="1600" b="1" dirty="0"/>
              <a:t> </a:t>
            </a:r>
            <a:r>
              <a:rPr lang="ru-RU" sz="1600" dirty="0"/>
              <a:t>про </a:t>
            </a:r>
            <a:r>
              <a:rPr lang="ru-RU" sz="1600" dirty="0" err="1"/>
              <a:t>порушення</a:t>
            </a:r>
            <a:r>
              <a:rPr lang="ru-RU" sz="1600" dirty="0"/>
              <a:t> </a:t>
            </a:r>
            <a:r>
              <a:rPr lang="ru-RU" sz="1600" dirty="0" err="1"/>
              <a:t>стосовно</a:t>
            </a:r>
            <a:r>
              <a:rPr lang="ru-RU" sz="1600" dirty="0"/>
              <a:t> </a:t>
            </a:r>
            <a:r>
              <a:rPr lang="ru-RU" sz="1600" dirty="0" err="1"/>
              <a:t>нього</a:t>
            </a:r>
            <a:r>
              <a:rPr lang="ru-RU" sz="1600" dirty="0"/>
              <a:t> </a:t>
            </a:r>
            <a:r>
              <a:rPr lang="ru-RU" sz="1600" dirty="0" err="1"/>
              <a:t>законодавства</a:t>
            </a:r>
            <a:r>
              <a:rPr lang="ru-RU" sz="1600" dirty="0"/>
              <a:t> про </a:t>
            </a:r>
            <a:r>
              <a:rPr lang="ru-RU" sz="1600" dirty="0" err="1"/>
              <a:t>працю</a:t>
            </a:r>
            <a:r>
              <a:rPr lang="ru-RU" sz="1600" dirty="0"/>
              <a:t> (</a:t>
            </a:r>
            <a:r>
              <a:rPr lang="ru-RU" sz="1600" dirty="0" err="1"/>
              <a:t>Звернення</a:t>
            </a:r>
            <a:r>
              <a:rPr lang="ru-RU" sz="1600" dirty="0"/>
              <a:t> </a:t>
            </a:r>
            <a:r>
              <a:rPr lang="ru-RU" sz="1600" dirty="0" err="1"/>
              <a:t>фізичних</a:t>
            </a:r>
            <a:r>
              <a:rPr lang="ru-RU" sz="1600" dirty="0"/>
              <a:t> </a:t>
            </a:r>
            <a:r>
              <a:rPr lang="ru-RU" sz="1600" dirty="0" err="1"/>
              <a:t>осіб</a:t>
            </a:r>
            <a:r>
              <a:rPr lang="ru-RU" sz="1600" dirty="0"/>
              <a:t>, </a:t>
            </a:r>
            <a:r>
              <a:rPr lang="ru-RU" sz="1600" dirty="0" err="1"/>
              <a:t>стосовно</a:t>
            </a:r>
            <a:r>
              <a:rPr lang="ru-RU" sz="1600" dirty="0"/>
              <a:t> </a:t>
            </a:r>
            <a:r>
              <a:rPr lang="ru-RU" sz="1600" dirty="0" err="1"/>
              <a:t>яких</a:t>
            </a:r>
            <a:r>
              <a:rPr lang="ru-RU" sz="1600" dirty="0"/>
              <a:t> порушено правила </a:t>
            </a:r>
            <a:r>
              <a:rPr lang="ru-RU" sz="1600" dirty="0" err="1"/>
              <a:t>оформлення</a:t>
            </a:r>
            <a:r>
              <a:rPr lang="ru-RU" sz="1600" dirty="0"/>
              <a:t> </a:t>
            </a:r>
            <a:r>
              <a:rPr lang="ru-RU" sz="1600" dirty="0" err="1"/>
              <a:t>трудових</a:t>
            </a:r>
            <a:r>
              <a:rPr lang="ru-RU" sz="1600" dirty="0"/>
              <a:t> </a:t>
            </a:r>
            <a:r>
              <a:rPr lang="ru-RU" sz="1600" dirty="0" err="1"/>
              <a:t>відносин</a:t>
            </a:r>
            <a:r>
              <a:rPr lang="ru-RU" sz="1600" dirty="0"/>
              <a:t>, </a:t>
            </a:r>
            <a:r>
              <a:rPr lang="ru-RU" sz="1600" dirty="0" err="1"/>
              <a:t>працівників</a:t>
            </a:r>
            <a:r>
              <a:rPr lang="ru-RU" sz="1600" dirty="0"/>
              <a:t> і </a:t>
            </a:r>
            <a:r>
              <a:rPr lang="ru-RU" sz="1600" dirty="0" err="1"/>
              <a:t>роботодавців</a:t>
            </a:r>
            <a:r>
              <a:rPr lang="ru-RU" sz="1600" dirty="0"/>
              <a:t> </a:t>
            </a:r>
            <a:r>
              <a:rPr lang="ru-RU" sz="1600" dirty="0" err="1"/>
              <a:t>може</a:t>
            </a:r>
            <a:r>
              <a:rPr lang="ru-RU" sz="1600" dirty="0"/>
              <a:t> бути </a:t>
            </a:r>
            <a:r>
              <a:rPr lang="ru-RU" sz="1600" dirty="0" err="1"/>
              <a:t>подане</a:t>
            </a:r>
            <a:r>
              <a:rPr lang="ru-RU" sz="1600" dirty="0"/>
              <a:t> через </a:t>
            </a:r>
            <a:r>
              <a:rPr lang="ru-RU" sz="1600" dirty="0" err="1"/>
              <a:t>уповноваженого</a:t>
            </a:r>
            <a:r>
              <a:rPr lang="ru-RU" sz="1600" dirty="0"/>
              <a:t> </a:t>
            </a:r>
            <a:r>
              <a:rPr lang="ru-RU" sz="1600" dirty="0" err="1"/>
              <a:t>представника</a:t>
            </a:r>
            <a:r>
              <a:rPr lang="ru-RU" sz="1600" dirty="0"/>
              <a:t>);</a:t>
            </a:r>
          </a:p>
          <a:p>
            <a:pPr algn="just"/>
            <a:r>
              <a:rPr lang="ru-RU" sz="1600" dirty="0"/>
              <a:t>2) </a:t>
            </a:r>
            <a:r>
              <a:rPr lang="ru-RU" sz="1600" b="1" dirty="0"/>
              <a:t>за </a:t>
            </a:r>
            <a:r>
              <a:rPr lang="ru-RU" sz="1600" b="1" dirty="0" err="1"/>
              <a:t>зверненням</a:t>
            </a:r>
            <a:r>
              <a:rPr lang="ru-RU" sz="1600" b="1" dirty="0"/>
              <a:t> </a:t>
            </a:r>
            <a:r>
              <a:rPr lang="ru-RU" sz="1600" b="1" dirty="0" err="1"/>
              <a:t>фізичної</a:t>
            </a:r>
            <a:r>
              <a:rPr lang="ru-RU" sz="1600" b="1" dirty="0"/>
              <a:t> особи, </a:t>
            </a:r>
            <a:r>
              <a:rPr lang="ru-RU" sz="1600" b="1" dirty="0" err="1"/>
              <a:t>стосовно</a:t>
            </a:r>
            <a:r>
              <a:rPr lang="ru-RU" sz="1600" b="1" dirty="0"/>
              <a:t> </a:t>
            </a:r>
            <a:r>
              <a:rPr lang="ru-RU" sz="1600" b="1" dirty="0" err="1"/>
              <a:t>якої</a:t>
            </a:r>
            <a:r>
              <a:rPr lang="ru-RU" sz="1600" b="1" dirty="0"/>
              <a:t> порушено правила </a:t>
            </a:r>
            <a:r>
              <a:rPr lang="ru-RU" sz="1600" b="1" dirty="0" err="1"/>
              <a:t>оформлення</a:t>
            </a:r>
            <a:r>
              <a:rPr lang="ru-RU" sz="1600" b="1" dirty="0"/>
              <a:t> </a:t>
            </a:r>
            <a:r>
              <a:rPr lang="ru-RU" sz="1600" b="1" dirty="0" err="1"/>
              <a:t>трудових</a:t>
            </a:r>
            <a:r>
              <a:rPr lang="ru-RU" sz="1600" b="1" dirty="0"/>
              <a:t> </a:t>
            </a:r>
            <a:r>
              <a:rPr lang="ru-RU" sz="1600" b="1" dirty="0" err="1"/>
              <a:t>відносин</a:t>
            </a:r>
            <a:r>
              <a:rPr lang="ru-RU" sz="1600" dirty="0"/>
              <a:t>;</a:t>
            </a:r>
          </a:p>
          <a:p>
            <a:pPr algn="just"/>
            <a:r>
              <a:rPr lang="ru-RU" sz="1600" dirty="0"/>
              <a:t>3) за </a:t>
            </a:r>
            <a:r>
              <a:rPr lang="ru-RU" sz="1600" dirty="0" err="1"/>
              <a:t>рішенням</a:t>
            </a:r>
            <a:r>
              <a:rPr lang="ru-RU" sz="1600" dirty="0"/>
              <a:t> </a:t>
            </a:r>
            <a:r>
              <a:rPr lang="ru-RU" sz="1600" dirty="0" err="1"/>
              <a:t>керівника</a:t>
            </a:r>
            <a:r>
              <a:rPr lang="ru-RU" sz="1600" dirty="0"/>
              <a:t> органу контролю про </a:t>
            </a:r>
            <a:r>
              <a:rPr lang="ru-RU" sz="1600" dirty="0" err="1"/>
              <a:t>проведення</a:t>
            </a:r>
            <a:r>
              <a:rPr lang="ru-RU" sz="1600" dirty="0"/>
              <a:t> </a:t>
            </a:r>
            <a:r>
              <a:rPr lang="ru-RU" sz="1600" dirty="0" err="1"/>
              <a:t>інспекційних</a:t>
            </a:r>
            <a:r>
              <a:rPr lang="ru-RU" sz="1600" dirty="0"/>
              <a:t> </a:t>
            </a:r>
            <a:r>
              <a:rPr lang="ru-RU" sz="1600" dirty="0" err="1"/>
              <a:t>відвідувань</a:t>
            </a:r>
            <a:r>
              <a:rPr lang="ru-RU" sz="1600" dirty="0"/>
              <a:t> </a:t>
            </a:r>
            <a:r>
              <a:rPr lang="ru-RU" sz="1600" b="1" dirty="0"/>
              <a:t>з </a:t>
            </a:r>
            <a:r>
              <a:rPr lang="ru-RU" sz="1600" b="1" dirty="0" err="1"/>
              <a:t>питань</a:t>
            </a:r>
            <a:r>
              <a:rPr lang="ru-RU" sz="1600" b="1" dirty="0"/>
              <a:t> </a:t>
            </a:r>
            <a:r>
              <a:rPr lang="ru-RU" sz="1600" b="1" dirty="0" err="1"/>
              <a:t>виявлення</a:t>
            </a:r>
            <a:r>
              <a:rPr lang="ru-RU" sz="1600" b="1" dirty="0"/>
              <a:t> </a:t>
            </a:r>
            <a:r>
              <a:rPr lang="ru-RU" sz="1600" b="1" dirty="0" err="1"/>
              <a:t>неоформлених</a:t>
            </a:r>
            <a:r>
              <a:rPr lang="ru-RU" sz="1600" b="1" dirty="0"/>
              <a:t> </a:t>
            </a:r>
            <a:r>
              <a:rPr lang="ru-RU" sz="1600" b="1" dirty="0" err="1"/>
              <a:t>трудових</a:t>
            </a:r>
            <a:r>
              <a:rPr lang="ru-RU" sz="1600" b="1" dirty="0"/>
              <a:t> </a:t>
            </a:r>
            <a:r>
              <a:rPr lang="ru-RU" sz="1600" b="1" dirty="0" err="1"/>
              <a:t>відносин</a:t>
            </a:r>
            <a:r>
              <a:rPr lang="ru-RU" sz="1600" b="1" dirty="0"/>
              <a:t>, </a:t>
            </a:r>
            <a:r>
              <a:rPr lang="ru-RU" sz="1600" b="1" dirty="0" err="1"/>
              <a:t>прийнятим</a:t>
            </a:r>
            <a:r>
              <a:rPr lang="ru-RU" sz="1600" b="1" dirty="0"/>
              <a:t> за результатами </a:t>
            </a:r>
            <a:r>
              <a:rPr lang="ru-RU" sz="1600" b="1" dirty="0" err="1"/>
              <a:t>аналізу</a:t>
            </a:r>
            <a:r>
              <a:rPr lang="ru-RU" sz="1600" b="1" dirty="0"/>
              <a:t> </a:t>
            </a:r>
            <a:r>
              <a:rPr lang="ru-RU" sz="1600" b="1" dirty="0" err="1"/>
              <a:t>інформації</a:t>
            </a:r>
            <a:r>
              <a:rPr lang="ru-RU" sz="1600" b="1" dirty="0"/>
              <a:t>, </a:t>
            </a:r>
            <a:r>
              <a:rPr lang="ru-RU" sz="1600" b="1" dirty="0" err="1"/>
              <a:t>отриманої</a:t>
            </a:r>
            <a:r>
              <a:rPr lang="ru-RU" sz="1600" b="1" dirty="0"/>
              <a:t> </a:t>
            </a:r>
            <a:r>
              <a:rPr lang="ru-RU" sz="1600" b="1" dirty="0" err="1"/>
              <a:t>із</a:t>
            </a:r>
            <a:r>
              <a:rPr lang="ru-RU" sz="1600" b="1" dirty="0"/>
              <a:t> </a:t>
            </a:r>
            <a:r>
              <a:rPr lang="ru-RU" sz="1600" b="1" dirty="0" err="1"/>
              <a:t>засобів</a:t>
            </a:r>
            <a:r>
              <a:rPr lang="ru-RU" sz="1600" b="1" dirty="0"/>
              <a:t> </a:t>
            </a:r>
            <a:r>
              <a:rPr lang="ru-RU" sz="1600" b="1" dirty="0" err="1"/>
              <a:t>масової</a:t>
            </a:r>
            <a:r>
              <a:rPr lang="ru-RU" sz="1600" b="1" dirty="0"/>
              <a:t> </a:t>
            </a:r>
            <a:r>
              <a:rPr lang="ru-RU" sz="1600" b="1" dirty="0" err="1"/>
              <a:t>інформаці</a:t>
            </a:r>
            <a:r>
              <a:rPr lang="ru-RU" sz="1600" dirty="0" err="1"/>
              <a:t>ї</a:t>
            </a:r>
            <a:r>
              <a:rPr lang="ru-RU" sz="1600" dirty="0"/>
              <a:t>, </a:t>
            </a:r>
            <a:r>
              <a:rPr lang="ru-RU" sz="1600" dirty="0" err="1"/>
              <a:t>інших</a:t>
            </a:r>
            <a:r>
              <a:rPr lang="ru-RU" sz="1600" dirty="0"/>
              <a:t> </a:t>
            </a:r>
            <a:r>
              <a:rPr lang="ru-RU" sz="1600" dirty="0" err="1"/>
              <a:t>джерел</a:t>
            </a:r>
            <a:r>
              <a:rPr lang="ru-RU" sz="1600" dirty="0"/>
              <a:t>, доступ до </a:t>
            </a:r>
            <a:r>
              <a:rPr lang="ru-RU" sz="1600" dirty="0" err="1"/>
              <a:t>яких</a:t>
            </a:r>
            <a:r>
              <a:rPr lang="ru-RU" sz="1600" dirty="0"/>
              <a:t> не </a:t>
            </a:r>
            <a:r>
              <a:rPr lang="ru-RU" sz="1600" dirty="0" err="1"/>
              <a:t>обмежений</a:t>
            </a:r>
            <a:r>
              <a:rPr lang="ru-RU" sz="1600" dirty="0"/>
              <a:t> </a:t>
            </a:r>
            <a:r>
              <a:rPr lang="ru-RU" sz="1600" dirty="0" err="1"/>
              <a:t>законодавством</a:t>
            </a:r>
            <a:r>
              <a:rPr lang="ru-RU" sz="1600" dirty="0"/>
              <a:t>, та </a:t>
            </a:r>
            <a:r>
              <a:rPr lang="ru-RU" sz="1600" dirty="0" err="1"/>
              <a:t>джерел</a:t>
            </a:r>
            <a:r>
              <a:rPr lang="ru-RU" sz="1600" dirty="0"/>
              <a:t>, </a:t>
            </a:r>
            <a:r>
              <a:rPr lang="ru-RU" sz="1600" dirty="0" err="1"/>
              <a:t>зазначених</a:t>
            </a:r>
            <a:r>
              <a:rPr lang="ru-RU" sz="1600" dirty="0"/>
              <a:t> у </a:t>
            </a:r>
            <a:r>
              <a:rPr lang="ru-RU" sz="1600" dirty="0" err="1"/>
              <a:t>підпунктах</a:t>
            </a:r>
            <a:r>
              <a:rPr lang="ru-RU" sz="1600" dirty="0"/>
              <a:t> 1, 2, 4 - 7 </a:t>
            </a:r>
            <a:r>
              <a:rPr lang="ru-RU" sz="1600" dirty="0" err="1"/>
              <a:t>цього</a:t>
            </a:r>
            <a:r>
              <a:rPr lang="ru-RU" sz="1600" dirty="0"/>
              <a:t> пункту;</a:t>
            </a:r>
          </a:p>
          <a:p>
            <a:pPr algn="just"/>
            <a:r>
              <a:rPr lang="ru-RU" sz="1600" dirty="0"/>
              <a:t>4) за </a:t>
            </a:r>
            <a:r>
              <a:rPr lang="ru-RU" sz="1600" dirty="0" err="1"/>
              <a:t>рішенням</a:t>
            </a:r>
            <a:r>
              <a:rPr lang="ru-RU" sz="1600" dirty="0"/>
              <a:t> суду, </a:t>
            </a:r>
            <a:r>
              <a:rPr lang="ru-RU" sz="1600" b="1" dirty="0" err="1"/>
              <a:t>повідомленням</a:t>
            </a:r>
            <a:r>
              <a:rPr lang="ru-RU" sz="1600" b="1" dirty="0"/>
              <a:t> </a:t>
            </a:r>
            <a:r>
              <a:rPr lang="ru-RU" sz="1600" b="1" dirty="0" err="1"/>
              <a:t>правоохоронних</a:t>
            </a:r>
            <a:r>
              <a:rPr lang="ru-RU" sz="1600" b="1" dirty="0"/>
              <a:t> </a:t>
            </a:r>
            <a:r>
              <a:rPr lang="ru-RU" sz="1600" b="1" dirty="0" err="1"/>
              <a:t>органів</a:t>
            </a:r>
            <a:r>
              <a:rPr lang="ru-RU" sz="1600" b="1" dirty="0"/>
              <a:t> про </a:t>
            </a:r>
            <a:r>
              <a:rPr lang="ru-RU" sz="1600" b="1" dirty="0" err="1"/>
              <a:t>порушення</a:t>
            </a:r>
            <a:r>
              <a:rPr lang="ru-RU" sz="1600" b="1" dirty="0"/>
              <a:t> </a:t>
            </a:r>
            <a:r>
              <a:rPr lang="ru-RU" sz="1600" b="1" dirty="0" err="1"/>
              <a:t>законодавства</a:t>
            </a:r>
            <a:r>
              <a:rPr lang="ru-RU" sz="1600" b="1" dirty="0"/>
              <a:t> про </a:t>
            </a:r>
            <a:r>
              <a:rPr lang="ru-RU" sz="1600" b="1" dirty="0" err="1"/>
              <a:t>працю</a:t>
            </a:r>
            <a:r>
              <a:rPr lang="ru-RU" sz="1600" dirty="0"/>
              <a:t>;</a:t>
            </a:r>
          </a:p>
          <a:p>
            <a:pPr algn="just"/>
            <a:r>
              <a:rPr lang="ru-RU" sz="1600" dirty="0"/>
              <a:t>5) за </a:t>
            </a:r>
            <a:r>
              <a:rPr lang="ru-RU" sz="1600" dirty="0" err="1"/>
              <a:t>повідомленням</a:t>
            </a:r>
            <a:r>
              <a:rPr lang="ru-RU" sz="1600" dirty="0"/>
              <a:t> </a:t>
            </a:r>
            <a:r>
              <a:rPr lang="ru-RU" sz="1600" dirty="0" err="1"/>
              <a:t>посадових</a:t>
            </a:r>
            <a:r>
              <a:rPr lang="ru-RU" sz="1600" dirty="0"/>
              <a:t> </a:t>
            </a:r>
            <a:r>
              <a:rPr lang="ru-RU" sz="1600" dirty="0" err="1"/>
              <a:t>осіб</a:t>
            </a:r>
            <a:r>
              <a:rPr lang="ru-RU" sz="1600" dirty="0"/>
              <a:t> </a:t>
            </a:r>
            <a:r>
              <a:rPr lang="ru-RU" sz="1600" dirty="0" err="1"/>
              <a:t>органів</a:t>
            </a:r>
            <a:r>
              <a:rPr lang="ru-RU" sz="1600" dirty="0"/>
              <a:t> державного </a:t>
            </a:r>
            <a:r>
              <a:rPr lang="ru-RU" sz="1600" dirty="0" err="1"/>
              <a:t>нагляду</a:t>
            </a:r>
            <a:r>
              <a:rPr lang="ru-RU" sz="1600" dirty="0"/>
              <a:t> (контролю), про </a:t>
            </a:r>
            <a:r>
              <a:rPr lang="ru-RU" sz="1600" dirty="0" err="1"/>
              <a:t>виявлені</a:t>
            </a:r>
            <a:r>
              <a:rPr lang="ru-RU" sz="1600" dirty="0"/>
              <a:t> в </a:t>
            </a:r>
            <a:r>
              <a:rPr lang="ru-RU" sz="1600" dirty="0" err="1"/>
              <a:t>ході</a:t>
            </a:r>
            <a:r>
              <a:rPr lang="ru-RU" sz="1600" dirty="0"/>
              <a:t> </a:t>
            </a:r>
            <a:r>
              <a:rPr lang="ru-RU" sz="1600" dirty="0" err="1"/>
              <a:t>виконання</a:t>
            </a:r>
            <a:r>
              <a:rPr lang="ru-RU" sz="1600" dirty="0"/>
              <a:t> ними </a:t>
            </a:r>
            <a:r>
              <a:rPr lang="ru-RU" sz="1600" dirty="0" err="1"/>
              <a:t>контрольних</a:t>
            </a:r>
            <a:r>
              <a:rPr lang="ru-RU" sz="1600" dirty="0"/>
              <a:t> </a:t>
            </a:r>
            <a:r>
              <a:rPr lang="ru-RU" sz="1600" dirty="0" err="1"/>
              <a:t>повноважень</a:t>
            </a:r>
            <a:r>
              <a:rPr lang="ru-RU" sz="1600" dirty="0"/>
              <a:t> </a:t>
            </a:r>
            <a:r>
              <a:rPr lang="ru-RU" sz="1600" dirty="0" err="1"/>
              <a:t>ознак</a:t>
            </a:r>
            <a:r>
              <a:rPr lang="ru-RU" sz="1600" dirty="0"/>
              <a:t> </a:t>
            </a:r>
            <a:r>
              <a:rPr lang="ru-RU" sz="1600" dirty="0" err="1"/>
              <a:t>порушення</a:t>
            </a:r>
            <a:r>
              <a:rPr lang="ru-RU" sz="1600" dirty="0"/>
              <a:t> </a:t>
            </a:r>
            <a:r>
              <a:rPr lang="ru-RU" sz="1600" dirty="0" err="1"/>
              <a:t>законодавства</a:t>
            </a:r>
            <a:r>
              <a:rPr lang="ru-RU" sz="1600" dirty="0"/>
              <a:t> про </a:t>
            </a:r>
            <a:r>
              <a:rPr lang="ru-RU" sz="1600" dirty="0" err="1"/>
              <a:t>працю</a:t>
            </a:r>
            <a:r>
              <a:rPr lang="ru-RU" sz="1600" dirty="0"/>
              <a:t>.</a:t>
            </a:r>
          </a:p>
          <a:p>
            <a:pPr algn="just"/>
            <a:endParaRPr lang="ru-RU" sz="1600" dirty="0"/>
          </a:p>
          <a:p>
            <a:pPr algn="just"/>
            <a:r>
              <a:rPr lang="ru-RU" sz="1600" dirty="0"/>
              <a:t>6) за </a:t>
            </a:r>
            <a:r>
              <a:rPr lang="ru-RU" sz="1600" dirty="0" err="1"/>
              <a:t>інформацією</a:t>
            </a:r>
            <a:r>
              <a:rPr lang="ru-RU" sz="1600" dirty="0"/>
              <a:t>:</a:t>
            </a:r>
          </a:p>
          <a:p>
            <a:pPr algn="just"/>
            <a:r>
              <a:rPr lang="ru-RU" sz="1600" u="sng" dirty="0" err="1"/>
              <a:t>Держстату</a:t>
            </a:r>
            <a:r>
              <a:rPr lang="ru-RU" sz="1600" dirty="0"/>
              <a:t> та </a:t>
            </a:r>
            <a:r>
              <a:rPr lang="ru-RU" sz="1600" dirty="0" err="1"/>
              <a:t>її</a:t>
            </a:r>
            <a:r>
              <a:rPr lang="ru-RU" sz="1600" dirty="0"/>
              <a:t> </a:t>
            </a:r>
            <a:r>
              <a:rPr lang="ru-RU" sz="1600" dirty="0" err="1"/>
              <a:t>територіальних</a:t>
            </a:r>
            <a:r>
              <a:rPr lang="ru-RU" sz="1600" dirty="0"/>
              <a:t> </a:t>
            </a:r>
            <a:r>
              <a:rPr lang="ru-RU" sz="1600" dirty="0" err="1"/>
              <a:t>органів</a:t>
            </a:r>
            <a:r>
              <a:rPr lang="ru-RU" sz="1600" dirty="0"/>
              <a:t> </a:t>
            </a:r>
            <a:r>
              <a:rPr lang="ru-RU" sz="1600" b="1" dirty="0"/>
              <a:t>про </a:t>
            </a:r>
            <a:r>
              <a:rPr lang="ru-RU" sz="1600" b="1" dirty="0" err="1"/>
              <a:t>наявність</a:t>
            </a:r>
            <a:r>
              <a:rPr lang="ru-RU" sz="1600" b="1" dirty="0"/>
              <a:t> </a:t>
            </a:r>
            <a:r>
              <a:rPr lang="ru-RU" sz="1600" b="1" dirty="0" err="1"/>
              <a:t>заборгованості</a:t>
            </a:r>
            <a:r>
              <a:rPr lang="ru-RU" sz="1600" b="1" dirty="0"/>
              <a:t> з </a:t>
            </a:r>
            <a:r>
              <a:rPr lang="ru-RU" sz="1600" b="1" dirty="0" err="1"/>
              <a:t>виплати</a:t>
            </a:r>
            <a:r>
              <a:rPr lang="ru-RU" sz="1600" b="1" dirty="0"/>
              <a:t> </a:t>
            </a:r>
            <a:r>
              <a:rPr lang="ru-RU" sz="1600" b="1" dirty="0" err="1"/>
              <a:t>заробітної</a:t>
            </a:r>
            <a:r>
              <a:rPr lang="ru-RU" sz="1600" b="1" dirty="0"/>
              <a:t> плати</a:t>
            </a:r>
            <a:r>
              <a:rPr lang="ru-RU" sz="1600" dirty="0"/>
              <a:t>;</a:t>
            </a:r>
          </a:p>
          <a:p>
            <a:pPr algn="just"/>
            <a:endParaRPr lang="ru-RU" sz="1600" dirty="0"/>
          </a:p>
          <a:p>
            <a:pPr algn="just"/>
            <a:r>
              <a:rPr lang="ru-RU" sz="1600" u="sng" dirty="0"/>
              <a:t>ДФС та </a:t>
            </a:r>
            <a:r>
              <a:rPr lang="ru-RU" sz="1600" u="sng" dirty="0" err="1"/>
              <a:t>її</a:t>
            </a:r>
            <a:r>
              <a:rPr lang="ru-RU" sz="1600" u="sng" dirty="0"/>
              <a:t> </a:t>
            </a:r>
            <a:r>
              <a:rPr lang="ru-RU" sz="1600" u="sng" dirty="0" err="1"/>
              <a:t>територіальних</a:t>
            </a:r>
            <a:r>
              <a:rPr lang="ru-RU" sz="1600" u="sng" dirty="0"/>
              <a:t> </a:t>
            </a:r>
            <a:r>
              <a:rPr lang="ru-RU" sz="1600" u="sng" dirty="0" err="1"/>
              <a:t>органів</a:t>
            </a:r>
            <a:r>
              <a:rPr lang="ru-RU" sz="1600" u="sng" dirty="0"/>
              <a:t> про</a:t>
            </a:r>
            <a:r>
              <a:rPr lang="ru-RU" sz="1600" dirty="0"/>
              <a:t>:</a:t>
            </a:r>
          </a:p>
          <a:p>
            <a:pPr algn="just"/>
            <a:r>
              <a:rPr lang="ru-RU" sz="1600" dirty="0"/>
              <a:t>- </a:t>
            </a:r>
            <a:r>
              <a:rPr lang="ru-RU" sz="1600" b="1" dirty="0" err="1"/>
              <a:t>невідповідність</a:t>
            </a:r>
            <a:r>
              <a:rPr lang="ru-RU" sz="1600" b="1" dirty="0"/>
              <a:t> </a:t>
            </a:r>
            <a:r>
              <a:rPr lang="ru-RU" sz="1600" b="1" dirty="0" err="1"/>
              <a:t>кількості</a:t>
            </a:r>
            <a:r>
              <a:rPr lang="ru-RU" sz="1600" b="1" dirty="0"/>
              <a:t> </a:t>
            </a:r>
            <a:r>
              <a:rPr lang="ru-RU" sz="1600" b="1" dirty="0" err="1"/>
              <a:t>працівників</a:t>
            </a:r>
            <a:r>
              <a:rPr lang="ru-RU" sz="1600" b="1" dirty="0"/>
              <a:t> </a:t>
            </a:r>
            <a:r>
              <a:rPr lang="ru-RU" sz="1600" b="1" dirty="0" err="1"/>
              <a:t>роботодавця</a:t>
            </a:r>
            <a:r>
              <a:rPr lang="ru-RU" sz="1600" b="1" dirty="0"/>
              <a:t> </a:t>
            </a:r>
            <a:r>
              <a:rPr lang="ru-RU" sz="1600" b="1" dirty="0" err="1"/>
              <a:t>обсягам</a:t>
            </a:r>
            <a:r>
              <a:rPr lang="ru-RU" sz="1600" b="1" dirty="0"/>
              <a:t> </a:t>
            </a:r>
            <a:r>
              <a:rPr lang="ru-RU" sz="1600" b="1" dirty="0" err="1"/>
              <a:t>виробництва</a:t>
            </a:r>
            <a:r>
              <a:rPr lang="ru-RU" sz="1600" b="1" dirty="0"/>
              <a:t> </a:t>
            </a:r>
            <a:r>
              <a:rPr lang="ru-RU" sz="1600" dirty="0"/>
              <a:t>(</a:t>
            </a:r>
            <a:r>
              <a:rPr lang="ru-RU" sz="1600" dirty="0" err="1"/>
              <a:t>виконаних</a:t>
            </a:r>
            <a:r>
              <a:rPr lang="ru-RU" sz="1600" dirty="0"/>
              <a:t> </a:t>
            </a:r>
            <a:r>
              <a:rPr lang="ru-RU" sz="1600" dirty="0" err="1"/>
              <a:t>робіт</a:t>
            </a:r>
            <a:r>
              <a:rPr lang="ru-RU" sz="1600" dirty="0"/>
              <a:t>, </a:t>
            </a:r>
            <a:r>
              <a:rPr lang="ru-RU" sz="1600" dirty="0" err="1"/>
              <a:t>наданих</a:t>
            </a:r>
            <a:r>
              <a:rPr lang="ru-RU" sz="1600" dirty="0"/>
              <a:t> </a:t>
            </a:r>
            <a:r>
              <a:rPr lang="ru-RU" sz="1600" dirty="0" err="1"/>
              <a:t>послуг</a:t>
            </a:r>
            <a:r>
              <a:rPr lang="ru-RU" sz="1600" dirty="0"/>
              <a:t>) до </a:t>
            </a:r>
            <a:r>
              <a:rPr lang="ru-RU" sz="1600" dirty="0" err="1"/>
              <a:t>середніх</a:t>
            </a:r>
            <a:r>
              <a:rPr lang="ru-RU" sz="1600" dirty="0"/>
              <a:t> </a:t>
            </a:r>
            <a:r>
              <a:rPr lang="ru-RU" sz="1600" dirty="0" err="1"/>
              <a:t>показників</a:t>
            </a:r>
            <a:r>
              <a:rPr lang="ru-RU" sz="1600" dirty="0"/>
              <a:t> за </a:t>
            </a:r>
            <a:r>
              <a:rPr lang="ru-RU" sz="1600" dirty="0" err="1"/>
              <a:t>відповідним</a:t>
            </a:r>
            <a:r>
              <a:rPr lang="ru-RU" sz="1600" dirty="0"/>
              <a:t> видом </a:t>
            </a:r>
            <a:r>
              <a:rPr lang="ru-RU" sz="1600" dirty="0" err="1"/>
              <a:t>економічної</a:t>
            </a:r>
            <a:r>
              <a:rPr lang="ru-RU" sz="1600" dirty="0"/>
              <a:t> </a:t>
            </a:r>
            <a:r>
              <a:rPr lang="ru-RU" sz="1600" dirty="0" err="1"/>
              <a:t>діяльності</a:t>
            </a:r>
            <a:r>
              <a:rPr lang="ru-RU" sz="1600" dirty="0"/>
              <a:t>;</a:t>
            </a:r>
          </a:p>
          <a:p>
            <a:pPr algn="just"/>
            <a:r>
              <a:rPr lang="ru-RU" sz="1600" dirty="0"/>
              <a:t>- </a:t>
            </a:r>
            <a:r>
              <a:rPr lang="ru-RU" sz="1600" b="1" dirty="0" err="1"/>
              <a:t>факти</a:t>
            </a:r>
            <a:r>
              <a:rPr lang="ru-RU" sz="1600" b="1" dirty="0"/>
              <a:t> </a:t>
            </a:r>
            <a:r>
              <a:rPr lang="ru-RU" sz="1600" b="1" dirty="0" err="1"/>
              <a:t>порушення</a:t>
            </a:r>
            <a:r>
              <a:rPr lang="ru-RU" sz="1600" b="1" dirty="0"/>
              <a:t> </a:t>
            </a:r>
            <a:r>
              <a:rPr lang="ru-RU" sz="1600" b="1" dirty="0" err="1"/>
              <a:t>законодавства</a:t>
            </a:r>
            <a:r>
              <a:rPr lang="ru-RU" sz="1600" b="1" dirty="0"/>
              <a:t> про </a:t>
            </a:r>
            <a:r>
              <a:rPr lang="ru-RU" sz="1600" b="1" dirty="0" err="1"/>
              <a:t>працю</a:t>
            </a:r>
            <a:r>
              <a:rPr lang="ru-RU" sz="1600" dirty="0"/>
              <a:t>, </a:t>
            </a:r>
            <a:r>
              <a:rPr lang="ru-RU" sz="1600" dirty="0" err="1"/>
              <a:t>виявлені</a:t>
            </a:r>
            <a:r>
              <a:rPr lang="ru-RU" sz="1600" dirty="0"/>
              <a:t> у </a:t>
            </a:r>
            <a:r>
              <a:rPr lang="ru-RU" sz="1600" dirty="0" err="1"/>
              <a:t>ході</a:t>
            </a:r>
            <a:r>
              <a:rPr lang="ru-RU" sz="1600" dirty="0"/>
              <a:t> </a:t>
            </a:r>
            <a:r>
              <a:rPr lang="ru-RU" sz="1600" dirty="0" err="1"/>
              <a:t>здійснення</a:t>
            </a:r>
            <a:r>
              <a:rPr lang="ru-RU" sz="1600" dirty="0"/>
              <a:t> </a:t>
            </a:r>
            <a:r>
              <a:rPr lang="ru-RU" sz="1600" dirty="0" err="1"/>
              <a:t>контрольних</a:t>
            </a:r>
            <a:r>
              <a:rPr lang="ru-RU" sz="1600" dirty="0"/>
              <a:t> </a:t>
            </a:r>
            <a:r>
              <a:rPr lang="ru-RU" sz="1600" dirty="0" err="1"/>
              <a:t>повноважень</a:t>
            </a:r>
            <a:r>
              <a:rPr lang="ru-RU" sz="1600" dirty="0"/>
              <a:t>;</a:t>
            </a:r>
          </a:p>
          <a:p>
            <a:pPr algn="just"/>
            <a:r>
              <a:rPr lang="ru-RU" sz="1600" dirty="0"/>
              <a:t>- </a:t>
            </a:r>
            <a:r>
              <a:rPr lang="ru-RU" sz="1600" dirty="0" err="1"/>
              <a:t>факти</a:t>
            </a:r>
            <a:r>
              <a:rPr lang="ru-RU" sz="1600" dirty="0"/>
              <a:t> </a:t>
            </a:r>
            <a:r>
              <a:rPr lang="ru-RU" sz="1600" b="1" dirty="0" err="1"/>
              <a:t>провадження</a:t>
            </a:r>
            <a:r>
              <a:rPr lang="ru-RU" sz="1600" b="1" dirty="0"/>
              <a:t> </a:t>
            </a:r>
            <a:r>
              <a:rPr lang="ru-RU" sz="1600" b="1" dirty="0" err="1"/>
              <a:t>господарської</a:t>
            </a:r>
            <a:r>
              <a:rPr lang="ru-RU" sz="1600" b="1" dirty="0"/>
              <a:t> </a:t>
            </a:r>
            <a:r>
              <a:rPr lang="ru-RU" sz="1600" b="1" dirty="0" err="1"/>
              <a:t>діяльності</a:t>
            </a:r>
            <a:r>
              <a:rPr lang="ru-RU" sz="1600" b="1" dirty="0"/>
              <a:t> без </a:t>
            </a:r>
            <a:r>
              <a:rPr lang="ru-RU" sz="1600" b="1" dirty="0" err="1"/>
              <a:t>державної</a:t>
            </a:r>
            <a:r>
              <a:rPr lang="ru-RU" sz="1600" b="1" dirty="0"/>
              <a:t> </a:t>
            </a:r>
            <a:r>
              <a:rPr lang="ru-RU" sz="1600" b="1" dirty="0" err="1"/>
              <a:t>реєстрації</a:t>
            </a:r>
            <a:r>
              <a:rPr lang="ru-RU" sz="1600" b="1" dirty="0"/>
              <a:t> </a:t>
            </a:r>
            <a:r>
              <a:rPr lang="ru-RU" sz="1600" dirty="0"/>
              <a:t>у порядку, </a:t>
            </a:r>
            <a:r>
              <a:rPr lang="ru-RU" sz="1600" dirty="0" err="1"/>
              <a:t>встановленому</a:t>
            </a:r>
            <a:r>
              <a:rPr lang="ru-RU" sz="1600" dirty="0"/>
              <a:t> законом;</a:t>
            </a:r>
          </a:p>
          <a:p>
            <a:pPr algn="just"/>
            <a:r>
              <a:rPr lang="ru-RU" sz="1600" dirty="0"/>
              <a:t>- </a:t>
            </a:r>
            <a:r>
              <a:rPr lang="ru-RU" sz="1600" dirty="0" err="1"/>
              <a:t>роботодавців</a:t>
            </a:r>
            <a:r>
              <a:rPr lang="ru-RU" sz="1600" dirty="0"/>
              <a:t>, </a:t>
            </a:r>
            <a:r>
              <a:rPr lang="ru-RU" sz="1600" dirty="0" err="1"/>
              <a:t>що</a:t>
            </a:r>
            <a:r>
              <a:rPr lang="ru-RU" sz="1600" dirty="0"/>
              <a:t> </a:t>
            </a:r>
            <a:r>
              <a:rPr lang="ru-RU" sz="1600" b="1" dirty="0" err="1"/>
              <a:t>мають</a:t>
            </a:r>
            <a:r>
              <a:rPr lang="ru-RU" sz="1600" b="1" dirty="0"/>
              <a:t> </a:t>
            </a:r>
            <a:r>
              <a:rPr lang="ru-RU" sz="1600" b="1" dirty="0" err="1"/>
              <a:t>заборгованість</a:t>
            </a:r>
            <a:r>
              <a:rPr lang="ru-RU" sz="1600" b="1" dirty="0"/>
              <a:t> </a:t>
            </a:r>
            <a:r>
              <a:rPr lang="ru-RU" sz="1600" dirty="0" err="1"/>
              <a:t>із</a:t>
            </a:r>
            <a:r>
              <a:rPr lang="ru-RU" sz="1600" dirty="0"/>
              <a:t> </a:t>
            </a:r>
            <a:r>
              <a:rPr lang="ru-RU" sz="1600" dirty="0" err="1"/>
              <a:t>сплати</a:t>
            </a:r>
            <a:r>
              <a:rPr lang="ru-RU" sz="1600" dirty="0"/>
              <a:t> </a:t>
            </a:r>
            <a:r>
              <a:rPr lang="ru-RU" sz="1600" dirty="0" err="1"/>
              <a:t>єдиного</a:t>
            </a:r>
            <a:r>
              <a:rPr lang="ru-RU" sz="1600" dirty="0"/>
              <a:t> </a:t>
            </a:r>
            <a:r>
              <a:rPr lang="ru-RU" sz="1600" dirty="0" err="1"/>
              <a:t>внеску</a:t>
            </a:r>
            <a:r>
              <a:rPr lang="ru-RU" sz="1600" dirty="0"/>
              <a:t> на </a:t>
            </a:r>
            <a:r>
              <a:rPr lang="ru-RU" sz="1600" dirty="0" err="1"/>
              <a:t>загальнообов'язкове</a:t>
            </a:r>
            <a:r>
              <a:rPr lang="ru-RU" sz="1600" dirty="0"/>
              <a:t> </a:t>
            </a:r>
            <a:r>
              <a:rPr lang="ru-RU" sz="1600" dirty="0" err="1"/>
              <a:t>державне</a:t>
            </a:r>
            <a:r>
              <a:rPr lang="ru-RU" sz="1600" dirty="0"/>
              <a:t> </a:t>
            </a:r>
            <a:r>
              <a:rPr lang="ru-RU" sz="1600" dirty="0" err="1"/>
              <a:t>соціальне</a:t>
            </a:r>
            <a:r>
              <a:rPr lang="ru-RU" sz="1600" dirty="0"/>
              <a:t> </a:t>
            </a:r>
            <a:r>
              <a:rPr lang="ru-RU" sz="1600" dirty="0" err="1"/>
              <a:t>страхування</a:t>
            </a:r>
            <a:r>
              <a:rPr lang="ru-RU" sz="1600" dirty="0"/>
              <a:t> у </a:t>
            </a:r>
            <a:r>
              <a:rPr lang="ru-RU" sz="1600" dirty="0" err="1"/>
              <a:t>розмірі</a:t>
            </a:r>
            <a:r>
              <a:rPr lang="ru-RU" sz="1600" dirty="0"/>
              <a:t>, </a:t>
            </a:r>
            <a:r>
              <a:rPr lang="ru-RU" sz="1600" dirty="0" err="1"/>
              <a:t>що</a:t>
            </a:r>
            <a:r>
              <a:rPr lang="ru-RU" sz="1600" dirty="0"/>
              <a:t> </a:t>
            </a:r>
            <a:r>
              <a:rPr lang="ru-RU" sz="1600" dirty="0" err="1"/>
              <a:t>перевищує</a:t>
            </a:r>
            <a:r>
              <a:rPr lang="ru-RU" sz="1600" dirty="0"/>
              <a:t> </a:t>
            </a:r>
            <a:r>
              <a:rPr lang="ru-RU" sz="1600" dirty="0" err="1"/>
              <a:t>мінімальний</a:t>
            </a:r>
            <a:r>
              <a:rPr lang="ru-RU" sz="1600" dirty="0"/>
              <a:t> </a:t>
            </a:r>
            <a:r>
              <a:rPr lang="ru-RU" sz="1600" dirty="0" err="1"/>
              <a:t>страховий</a:t>
            </a:r>
            <a:r>
              <a:rPr lang="ru-RU" sz="1600" dirty="0"/>
              <a:t> </a:t>
            </a:r>
            <a:r>
              <a:rPr lang="ru-RU" sz="1600" dirty="0" err="1"/>
              <a:t>внесок</a:t>
            </a:r>
            <a:r>
              <a:rPr lang="ru-RU" sz="1600" dirty="0"/>
              <a:t> за кожного </a:t>
            </a:r>
            <a:r>
              <a:rPr lang="ru-RU" sz="1600" dirty="0" err="1"/>
              <a:t>працівника</a:t>
            </a:r>
            <a:r>
              <a:rPr lang="ru-RU" sz="1600" dirty="0"/>
              <a:t>;</a:t>
            </a:r>
          </a:p>
          <a:p>
            <a:endParaRPr lang="ru-RU" sz="1600" dirty="0"/>
          </a:p>
        </p:txBody>
      </p:sp>
    </p:spTree>
    <p:extLst>
      <p:ext uri="{BB962C8B-B14F-4D97-AF65-F5344CB8AC3E}">
        <p14:creationId xmlns:p14="http://schemas.microsoft.com/office/powerpoint/2010/main" val="24771103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53" y="0"/>
            <a:ext cx="1016641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93</a:t>
            </a:fld>
            <a:endParaRPr lang="ru-RU" dirty="0">
              <a:solidFill>
                <a:srgbClr val="007832"/>
              </a:solidFill>
            </a:endParaRPr>
          </a:p>
        </p:txBody>
      </p:sp>
      <p:sp>
        <p:nvSpPr>
          <p:cNvPr id="3" name="Прямоугольник 2"/>
          <p:cNvSpPr/>
          <p:nvPr/>
        </p:nvSpPr>
        <p:spPr>
          <a:xfrm>
            <a:off x="1835728" y="571515"/>
            <a:ext cx="8451273" cy="1200329"/>
          </a:xfrm>
          <a:prstGeom prst="rect">
            <a:avLst/>
          </a:prstGeom>
        </p:spPr>
        <p:txBody>
          <a:bodyPr wrap="square">
            <a:spAutoFit/>
          </a:bodyPr>
          <a:lstStyle/>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a:p>
            <a:pPr algn="just"/>
            <a:endParaRPr lang="ru-RU" dirty="0">
              <a:solidFill>
                <a:srgbClr val="000000"/>
              </a:solidFill>
              <a:latin typeface="-webkit-standard" charset="0"/>
            </a:endParaRPr>
          </a:p>
        </p:txBody>
      </p:sp>
      <p:sp>
        <p:nvSpPr>
          <p:cNvPr id="5" name="Прямоугольник 4">
            <a:extLst>
              <a:ext uri="{FF2B5EF4-FFF2-40B4-BE49-F238E27FC236}">
                <a16:creationId xmlns:a16="http://schemas.microsoft.com/office/drawing/2014/main" id="{9E29D72C-B3E3-124B-B09F-FED6F3DF01FB}"/>
              </a:ext>
            </a:extLst>
          </p:cNvPr>
          <p:cNvSpPr/>
          <p:nvPr/>
        </p:nvSpPr>
        <p:spPr>
          <a:xfrm rot="10800000" flipV="1">
            <a:off x="1467852" y="552725"/>
            <a:ext cx="10467473" cy="5632311"/>
          </a:xfrm>
          <a:prstGeom prst="rect">
            <a:avLst/>
          </a:prstGeom>
        </p:spPr>
        <p:txBody>
          <a:bodyPr wrap="square">
            <a:spAutoFit/>
          </a:bodyPr>
          <a:lstStyle/>
          <a:p>
            <a:r>
              <a:rPr lang="ru-RU" u="sng" dirty="0" err="1"/>
              <a:t>Пенсійного</a:t>
            </a:r>
            <a:r>
              <a:rPr lang="ru-RU" u="sng" dirty="0"/>
              <a:t> фонду </a:t>
            </a:r>
            <a:r>
              <a:rPr lang="ru-RU" u="sng" dirty="0" err="1"/>
              <a:t>України</a:t>
            </a:r>
            <a:r>
              <a:rPr lang="ru-RU" u="sng" dirty="0"/>
              <a:t> </a:t>
            </a:r>
            <a:r>
              <a:rPr lang="ru-RU" dirty="0"/>
              <a:t>та </a:t>
            </a:r>
            <a:r>
              <a:rPr lang="ru-RU" dirty="0" err="1"/>
              <a:t>його</a:t>
            </a:r>
            <a:r>
              <a:rPr lang="ru-RU" dirty="0"/>
              <a:t> </a:t>
            </a:r>
            <a:r>
              <a:rPr lang="ru-RU" dirty="0" err="1"/>
              <a:t>територіальних</a:t>
            </a:r>
            <a:r>
              <a:rPr lang="ru-RU" dirty="0"/>
              <a:t> </a:t>
            </a:r>
            <a:r>
              <a:rPr lang="ru-RU" dirty="0" err="1"/>
              <a:t>органів</a:t>
            </a:r>
            <a:r>
              <a:rPr lang="ru-RU" dirty="0"/>
              <a:t> про:</a:t>
            </a:r>
          </a:p>
          <a:p>
            <a:endParaRPr lang="ru-RU" dirty="0"/>
          </a:p>
          <a:p>
            <a:r>
              <a:rPr lang="ru-RU" dirty="0"/>
              <a:t>- </a:t>
            </a:r>
            <a:r>
              <a:rPr lang="ru-RU" dirty="0" err="1"/>
              <a:t>роботодавців</a:t>
            </a:r>
            <a:r>
              <a:rPr lang="ru-RU" dirty="0"/>
              <a:t>, </a:t>
            </a:r>
            <a:r>
              <a:rPr lang="ru-RU" b="1" dirty="0" err="1"/>
              <a:t>які</a:t>
            </a:r>
            <a:r>
              <a:rPr lang="ru-RU" b="1" dirty="0"/>
              <a:t> </a:t>
            </a:r>
            <a:r>
              <a:rPr lang="ru-RU" b="1" dirty="0" err="1"/>
              <a:t>нараховують</a:t>
            </a:r>
            <a:r>
              <a:rPr lang="ru-RU" b="1" dirty="0"/>
              <a:t> </a:t>
            </a:r>
            <a:r>
              <a:rPr lang="ru-RU" b="1" dirty="0" err="1"/>
              <a:t>заробітну</a:t>
            </a:r>
            <a:r>
              <a:rPr lang="ru-RU" b="1" dirty="0"/>
              <a:t> плату </a:t>
            </a:r>
            <a:r>
              <a:rPr lang="ru-RU" b="1" dirty="0" err="1"/>
              <a:t>менше</a:t>
            </a:r>
            <a:r>
              <a:rPr lang="ru-RU" b="1" dirty="0"/>
              <a:t> </a:t>
            </a:r>
            <a:r>
              <a:rPr lang="ru-RU" b="1" dirty="0" err="1"/>
              <a:t>мінімальної</a:t>
            </a:r>
            <a:r>
              <a:rPr lang="ru-RU" dirty="0"/>
              <a:t>;</a:t>
            </a:r>
          </a:p>
          <a:p>
            <a:r>
              <a:rPr lang="ru-RU" dirty="0"/>
              <a:t>- </a:t>
            </a:r>
            <a:r>
              <a:rPr lang="ru-RU" dirty="0" err="1"/>
              <a:t>роботодавців</a:t>
            </a:r>
            <a:r>
              <a:rPr lang="ru-RU" dirty="0"/>
              <a:t>, у </a:t>
            </a:r>
            <a:r>
              <a:rPr lang="ru-RU" dirty="0" err="1"/>
              <a:t>яких</a:t>
            </a:r>
            <a:r>
              <a:rPr lang="ru-RU" dirty="0"/>
              <a:t> </a:t>
            </a:r>
            <a:r>
              <a:rPr lang="ru-RU" dirty="0" err="1"/>
              <a:t>стосовно</a:t>
            </a:r>
            <a:r>
              <a:rPr lang="ru-RU" dirty="0"/>
              <a:t> </a:t>
            </a:r>
            <a:r>
              <a:rPr lang="ru-RU" dirty="0" err="1"/>
              <a:t>працівників</a:t>
            </a:r>
            <a:r>
              <a:rPr lang="ru-RU" dirty="0"/>
              <a:t> </a:t>
            </a:r>
            <a:r>
              <a:rPr lang="ru-RU" b="1" dirty="0" err="1"/>
              <a:t>відсутнє</a:t>
            </a:r>
            <a:r>
              <a:rPr lang="ru-RU" b="1" dirty="0"/>
              <a:t> </a:t>
            </a:r>
            <a:r>
              <a:rPr lang="ru-RU" b="1" dirty="0" err="1"/>
              <a:t>повідомлення</a:t>
            </a:r>
            <a:r>
              <a:rPr lang="ru-RU" b="1" dirty="0"/>
              <a:t> про </a:t>
            </a:r>
            <a:r>
              <a:rPr lang="ru-RU" b="1" dirty="0" err="1"/>
              <a:t>прийняття</a:t>
            </a:r>
            <a:r>
              <a:rPr lang="ru-RU" b="1" dirty="0"/>
              <a:t> на роботу</a:t>
            </a:r>
            <a:r>
              <a:rPr lang="ru-RU" dirty="0"/>
              <a:t>;</a:t>
            </a:r>
          </a:p>
          <a:p>
            <a:r>
              <a:rPr lang="ru-RU" dirty="0"/>
              <a:t>- </a:t>
            </a:r>
            <a:r>
              <a:rPr lang="ru-RU" dirty="0" err="1"/>
              <a:t>роботодавців</a:t>
            </a:r>
            <a:r>
              <a:rPr lang="ru-RU" dirty="0"/>
              <a:t>, у </a:t>
            </a:r>
            <a:r>
              <a:rPr lang="ru-RU" dirty="0" err="1"/>
              <a:t>яких</a:t>
            </a:r>
            <a:r>
              <a:rPr lang="ru-RU" dirty="0"/>
              <a:t> </a:t>
            </a:r>
            <a:r>
              <a:rPr lang="ru-RU" dirty="0" err="1"/>
              <a:t>протягом</a:t>
            </a:r>
            <a:r>
              <a:rPr lang="ru-RU" dirty="0"/>
              <a:t> </a:t>
            </a:r>
            <a:r>
              <a:rPr lang="ru-RU" dirty="0" err="1"/>
              <a:t>місяця</a:t>
            </a:r>
            <a:r>
              <a:rPr lang="ru-RU" dirty="0"/>
              <a:t> </a:t>
            </a:r>
            <a:r>
              <a:rPr lang="ru-RU" b="1" dirty="0" err="1"/>
              <a:t>кількість</a:t>
            </a:r>
            <a:r>
              <a:rPr lang="ru-RU" b="1" dirty="0"/>
              <a:t> </a:t>
            </a:r>
            <a:r>
              <a:rPr lang="ru-RU" b="1" dirty="0" err="1"/>
              <a:t>працівників</a:t>
            </a:r>
            <a:r>
              <a:rPr lang="ru-RU" b="1" dirty="0"/>
              <a:t>, </a:t>
            </a:r>
            <a:r>
              <a:rPr lang="ru-RU" b="1" dirty="0" err="1"/>
              <a:t>що</a:t>
            </a:r>
            <a:r>
              <a:rPr lang="ru-RU" b="1" dirty="0"/>
              <a:t> </a:t>
            </a:r>
            <a:r>
              <a:rPr lang="ru-RU" b="1" dirty="0" err="1"/>
              <a:t>працюють</a:t>
            </a:r>
            <a:r>
              <a:rPr lang="ru-RU" b="1" dirty="0"/>
              <a:t> на </a:t>
            </a:r>
            <a:r>
              <a:rPr lang="ru-RU" b="1" dirty="0" err="1"/>
              <a:t>умовах</a:t>
            </a:r>
            <a:r>
              <a:rPr lang="ru-RU" b="1" dirty="0"/>
              <a:t> </a:t>
            </a:r>
            <a:r>
              <a:rPr lang="ru-RU" b="1" dirty="0" err="1"/>
              <a:t>неповного</a:t>
            </a:r>
            <a:r>
              <a:rPr lang="ru-RU" b="1" dirty="0"/>
              <a:t> </a:t>
            </a:r>
            <a:r>
              <a:rPr lang="ru-RU" b="1" dirty="0" err="1"/>
              <a:t>робочого</a:t>
            </a:r>
            <a:r>
              <a:rPr lang="ru-RU" b="1" dirty="0"/>
              <a:t> часу, </a:t>
            </a:r>
            <a:r>
              <a:rPr lang="ru-RU" b="1" dirty="0" err="1"/>
              <a:t>збільшилась</a:t>
            </a:r>
            <a:r>
              <a:rPr lang="ru-RU" b="1" dirty="0"/>
              <a:t> на 20 і </a:t>
            </a:r>
            <a:r>
              <a:rPr lang="ru-RU" b="1" dirty="0" err="1"/>
              <a:t>більше</a:t>
            </a:r>
            <a:r>
              <a:rPr lang="ru-RU" b="1" dirty="0"/>
              <a:t> </a:t>
            </a:r>
            <a:r>
              <a:rPr lang="ru-RU" b="1" dirty="0" err="1"/>
              <a:t>відсотків</a:t>
            </a:r>
            <a:r>
              <a:rPr lang="ru-RU" dirty="0"/>
              <a:t>;</a:t>
            </a:r>
          </a:p>
          <a:p>
            <a:r>
              <a:rPr lang="ru-RU" dirty="0"/>
              <a:t>- </a:t>
            </a:r>
            <a:r>
              <a:rPr lang="ru-RU" dirty="0" err="1"/>
              <a:t>працівників</a:t>
            </a:r>
            <a:r>
              <a:rPr lang="ru-RU" dirty="0"/>
              <a:t>, </a:t>
            </a:r>
            <a:r>
              <a:rPr lang="ru-RU" dirty="0" err="1"/>
              <a:t>які</a:t>
            </a:r>
            <a:r>
              <a:rPr lang="ru-RU" dirty="0"/>
              <a:t> </a:t>
            </a:r>
            <a:r>
              <a:rPr lang="ru-RU" dirty="0" err="1"/>
              <a:t>виконують</a:t>
            </a:r>
            <a:r>
              <a:rPr lang="ru-RU" dirty="0"/>
              <a:t> </a:t>
            </a:r>
            <a:r>
              <a:rPr lang="ru-RU" dirty="0" err="1"/>
              <a:t>роботи</a:t>
            </a:r>
            <a:r>
              <a:rPr lang="ru-RU" dirty="0"/>
              <a:t> (</a:t>
            </a:r>
            <a:r>
              <a:rPr lang="ru-RU" dirty="0" err="1"/>
              <a:t>надають</a:t>
            </a:r>
            <a:r>
              <a:rPr lang="ru-RU" dirty="0"/>
              <a:t> </a:t>
            </a:r>
            <a:r>
              <a:rPr lang="ru-RU" dirty="0" err="1"/>
              <a:t>послуги</a:t>
            </a:r>
            <a:r>
              <a:rPr lang="ru-RU" dirty="0"/>
              <a:t>) </a:t>
            </a:r>
            <a:r>
              <a:rPr lang="ru-RU" b="1" dirty="0"/>
              <a:t>за </a:t>
            </a:r>
            <a:r>
              <a:rPr lang="ru-RU" b="1" dirty="0" err="1"/>
              <a:t>цивільно-правовими</a:t>
            </a:r>
            <a:r>
              <a:rPr lang="ru-RU" b="1" dirty="0"/>
              <a:t> договорами в одного </a:t>
            </a:r>
            <a:r>
              <a:rPr lang="ru-RU" b="1" dirty="0" err="1"/>
              <a:t>роботодавця</a:t>
            </a:r>
            <a:r>
              <a:rPr lang="ru-RU" b="1" dirty="0"/>
              <a:t> </a:t>
            </a:r>
            <a:r>
              <a:rPr lang="ru-RU" b="1" dirty="0" err="1"/>
              <a:t>більше</a:t>
            </a:r>
            <a:r>
              <a:rPr lang="ru-RU" b="1" dirty="0"/>
              <a:t> року</a:t>
            </a:r>
            <a:r>
              <a:rPr lang="ru-RU" dirty="0"/>
              <a:t>;</a:t>
            </a:r>
          </a:p>
          <a:p>
            <a:r>
              <a:rPr lang="ru-RU" dirty="0"/>
              <a:t>- </a:t>
            </a:r>
            <a:r>
              <a:rPr lang="ru-RU" dirty="0" err="1"/>
              <a:t>роботодавців</a:t>
            </a:r>
            <a:r>
              <a:rPr lang="ru-RU" dirty="0"/>
              <a:t>, </a:t>
            </a:r>
            <a:r>
              <a:rPr lang="ru-RU" b="1" dirty="0"/>
              <a:t>у </a:t>
            </a:r>
            <a:r>
              <a:rPr lang="ru-RU" b="1" dirty="0" err="1"/>
              <a:t>яких</a:t>
            </a:r>
            <a:r>
              <a:rPr lang="ru-RU" b="1" dirty="0"/>
              <a:t> </a:t>
            </a:r>
            <a:r>
              <a:rPr lang="ru-RU" b="1" dirty="0" err="1"/>
              <a:t>стосовно</a:t>
            </a:r>
            <a:r>
              <a:rPr lang="ru-RU" b="1" dirty="0"/>
              <a:t> </a:t>
            </a:r>
            <a:r>
              <a:rPr lang="ru-RU" b="1" dirty="0" err="1"/>
              <a:t>працівників</a:t>
            </a:r>
            <a:r>
              <a:rPr lang="ru-RU" b="1" dirty="0"/>
              <a:t> </a:t>
            </a:r>
            <a:r>
              <a:rPr lang="ru-RU" b="1" dirty="0" err="1"/>
              <a:t>відсутні</a:t>
            </a:r>
            <a:r>
              <a:rPr lang="ru-RU" b="1" dirty="0"/>
              <a:t> </a:t>
            </a:r>
            <a:r>
              <a:rPr lang="ru-RU" b="1" dirty="0" err="1"/>
              <a:t>нарахування</a:t>
            </a:r>
            <a:r>
              <a:rPr lang="ru-RU" b="1" dirty="0"/>
              <a:t> </a:t>
            </a:r>
            <a:r>
              <a:rPr lang="ru-RU" b="1" dirty="0" err="1"/>
              <a:t>заробітної</a:t>
            </a:r>
            <a:r>
              <a:rPr lang="ru-RU" b="1" dirty="0"/>
              <a:t> плати у </a:t>
            </a:r>
            <a:r>
              <a:rPr lang="ru-RU" b="1" dirty="0" err="1"/>
              <a:t>звітному</a:t>
            </a:r>
            <a:r>
              <a:rPr lang="ru-RU" b="1" dirty="0"/>
              <a:t> </a:t>
            </a:r>
            <a:r>
              <a:rPr lang="ru-RU" b="1" dirty="0" err="1"/>
              <a:t>місяці</a:t>
            </a:r>
            <a:r>
              <a:rPr lang="ru-RU" b="1" dirty="0"/>
              <a:t> </a:t>
            </a:r>
            <a:r>
              <a:rPr lang="ru-RU" dirty="0"/>
              <a:t>(</a:t>
            </a:r>
            <a:r>
              <a:rPr lang="ru-RU" dirty="0" err="1"/>
              <a:t>відпустка</a:t>
            </a:r>
            <a:r>
              <a:rPr lang="ru-RU" dirty="0"/>
              <a:t> без </a:t>
            </a:r>
            <a:r>
              <a:rPr lang="ru-RU" dirty="0" err="1"/>
              <a:t>збереження</a:t>
            </a:r>
            <a:r>
              <a:rPr lang="ru-RU" dirty="0"/>
              <a:t> </a:t>
            </a:r>
            <a:r>
              <a:rPr lang="ru-RU" dirty="0" err="1"/>
              <a:t>заробітної</a:t>
            </a:r>
            <a:r>
              <a:rPr lang="ru-RU" dirty="0"/>
              <a:t> плати без </a:t>
            </a:r>
            <a:r>
              <a:rPr lang="ru-RU" dirty="0" err="1"/>
              <a:t>дотримання</a:t>
            </a:r>
            <a:r>
              <a:rPr lang="ru-RU" dirty="0"/>
              <a:t> </a:t>
            </a:r>
            <a:r>
              <a:rPr lang="ru-RU" dirty="0" err="1"/>
              <a:t>вимог</a:t>
            </a:r>
            <a:r>
              <a:rPr lang="ru-RU" dirty="0"/>
              <a:t> Кодексу </a:t>
            </a:r>
            <a:r>
              <a:rPr lang="ru-RU" dirty="0" err="1"/>
              <a:t>Законів</a:t>
            </a:r>
            <a:r>
              <a:rPr lang="ru-RU" dirty="0"/>
              <a:t> про </a:t>
            </a:r>
            <a:r>
              <a:rPr lang="ru-RU" dirty="0" err="1"/>
              <a:t>працю</a:t>
            </a:r>
            <a:r>
              <a:rPr lang="ru-RU" dirty="0"/>
              <a:t> </a:t>
            </a:r>
            <a:r>
              <a:rPr lang="ru-RU" dirty="0" err="1"/>
              <a:t>України</a:t>
            </a:r>
            <a:r>
              <a:rPr lang="ru-RU" dirty="0"/>
              <a:t> та Закону </a:t>
            </a:r>
            <a:r>
              <a:rPr lang="ru-RU" dirty="0" err="1"/>
              <a:t>України</a:t>
            </a:r>
            <a:r>
              <a:rPr lang="ru-RU" dirty="0"/>
              <a:t> "Про </a:t>
            </a:r>
            <a:r>
              <a:rPr lang="ru-RU" dirty="0" err="1"/>
              <a:t>відпустки</a:t>
            </a:r>
            <a:r>
              <a:rPr lang="ru-RU" dirty="0"/>
              <a:t>");</a:t>
            </a:r>
          </a:p>
          <a:p>
            <a:r>
              <a:rPr lang="ru-RU" dirty="0"/>
              <a:t>- </a:t>
            </a:r>
            <a:r>
              <a:rPr lang="ru-RU" dirty="0" err="1"/>
              <a:t>роботодавців</a:t>
            </a:r>
            <a:r>
              <a:rPr lang="ru-RU" dirty="0"/>
              <a:t>, у </a:t>
            </a:r>
            <a:r>
              <a:rPr lang="ru-RU" dirty="0" err="1"/>
              <a:t>яких</a:t>
            </a:r>
            <a:r>
              <a:rPr lang="ru-RU" dirty="0"/>
              <a:t> </a:t>
            </a:r>
            <a:r>
              <a:rPr lang="ru-RU" dirty="0" err="1"/>
              <a:t>протягом</a:t>
            </a:r>
            <a:r>
              <a:rPr lang="ru-RU" dirty="0"/>
              <a:t> року </a:t>
            </a:r>
            <a:r>
              <a:rPr lang="ru-RU" b="1" dirty="0"/>
              <a:t>не проводилась </a:t>
            </a:r>
            <a:r>
              <a:rPr lang="ru-RU" b="1" dirty="0" err="1"/>
              <a:t>індексація</a:t>
            </a:r>
            <a:r>
              <a:rPr lang="ru-RU" b="1" dirty="0"/>
              <a:t> </a:t>
            </a:r>
            <a:r>
              <a:rPr lang="ru-RU" b="1" dirty="0" err="1"/>
              <a:t>заробітної</a:t>
            </a:r>
            <a:r>
              <a:rPr lang="ru-RU" b="1" dirty="0"/>
              <a:t> плати </a:t>
            </a:r>
            <a:r>
              <a:rPr lang="ru-RU" dirty="0" err="1"/>
              <a:t>або</a:t>
            </a:r>
            <a:r>
              <a:rPr lang="ru-RU" dirty="0"/>
              <a:t> сума </a:t>
            </a:r>
            <a:r>
              <a:rPr lang="ru-RU" dirty="0" err="1"/>
              <a:t>підвищення</a:t>
            </a:r>
            <a:r>
              <a:rPr lang="ru-RU" dirty="0"/>
              <a:t> </a:t>
            </a:r>
            <a:r>
              <a:rPr lang="ru-RU" dirty="0" err="1"/>
              <a:t>заробітної</a:t>
            </a:r>
            <a:r>
              <a:rPr lang="ru-RU" dirty="0"/>
              <a:t> плати становить </a:t>
            </a:r>
            <a:r>
              <a:rPr lang="ru-RU" dirty="0" err="1"/>
              <a:t>менше</a:t>
            </a:r>
            <a:r>
              <a:rPr lang="ru-RU" dirty="0"/>
              <a:t> </a:t>
            </a:r>
            <a:r>
              <a:rPr lang="ru-RU" dirty="0" err="1"/>
              <a:t>суми</a:t>
            </a:r>
            <a:r>
              <a:rPr lang="ru-RU" dirty="0"/>
              <a:t> </a:t>
            </a:r>
            <a:r>
              <a:rPr lang="ru-RU" dirty="0" err="1"/>
              <a:t>нарахованої</a:t>
            </a:r>
            <a:r>
              <a:rPr lang="ru-RU" dirty="0"/>
              <a:t> </a:t>
            </a:r>
            <a:r>
              <a:rPr lang="ru-RU" dirty="0" err="1"/>
              <a:t>індексації</a:t>
            </a:r>
            <a:r>
              <a:rPr lang="ru-RU" dirty="0"/>
              <a:t>;</a:t>
            </a:r>
          </a:p>
          <a:p>
            <a:r>
              <a:rPr lang="ru-RU" dirty="0"/>
              <a:t>- </a:t>
            </a:r>
            <a:r>
              <a:rPr lang="ru-RU" dirty="0" err="1"/>
              <a:t>роботодавців</a:t>
            </a:r>
            <a:r>
              <a:rPr lang="ru-RU" dirty="0"/>
              <a:t>, </a:t>
            </a:r>
            <a:r>
              <a:rPr lang="ru-RU" b="1" dirty="0"/>
              <a:t>у </a:t>
            </a:r>
            <a:r>
              <a:rPr lang="ru-RU" b="1" dirty="0" err="1"/>
              <a:t>яких</a:t>
            </a:r>
            <a:r>
              <a:rPr lang="ru-RU" b="1" dirty="0"/>
              <a:t> 30 і </a:t>
            </a:r>
            <a:r>
              <a:rPr lang="ru-RU" b="1" dirty="0" err="1"/>
              <a:t>більше</a:t>
            </a:r>
            <a:r>
              <a:rPr lang="ru-RU" b="1" dirty="0"/>
              <a:t> </a:t>
            </a:r>
            <a:r>
              <a:rPr lang="ru-RU" b="1" dirty="0" err="1"/>
              <a:t>відсотків</a:t>
            </a:r>
            <a:r>
              <a:rPr lang="ru-RU" b="1" dirty="0"/>
              <a:t> </a:t>
            </a:r>
            <a:r>
              <a:rPr lang="ru-RU" b="1" dirty="0" err="1"/>
              <a:t>працівників</a:t>
            </a:r>
            <a:r>
              <a:rPr lang="ru-RU" b="1" dirty="0"/>
              <a:t> </a:t>
            </a:r>
            <a:r>
              <a:rPr lang="ru-RU" b="1" dirty="0" err="1"/>
              <a:t>працюють</a:t>
            </a:r>
            <a:r>
              <a:rPr lang="ru-RU" b="1" dirty="0"/>
              <a:t> на </a:t>
            </a:r>
            <a:r>
              <a:rPr lang="ru-RU" b="1" dirty="0" err="1"/>
              <a:t>умовах</a:t>
            </a:r>
            <a:r>
              <a:rPr lang="ru-RU" b="1" dirty="0"/>
              <a:t> </a:t>
            </a:r>
            <a:r>
              <a:rPr lang="ru-RU" b="1" dirty="0" err="1"/>
              <a:t>цивільно-правових</a:t>
            </a:r>
            <a:r>
              <a:rPr lang="ru-RU" b="1" dirty="0"/>
              <a:t> </a:t>
            </a:r>
            <a:r>
              <a:rPr lang="ru-RU" b="1" dirty="0" err="1"/>
              <a:t>договорів</a:t>
            </a:r>
            <a:r>
              <a:rPr lang="ru-RU" dirty="0"/>
              <a:t>;</a:t>
            </a:r>
          </a:p>
          <a:p>
            <a:r>
              <a:rPr lang="ru-RU" dirty="0"/>
              <a:t>- </a:t>
            </a:r>
            <a:r>
              <a:rPr lang="ru-RU" dirty="0" err="1"/>
              <a:t>роботодавців</a:t>
            </a:r>
            <a:r>
              <a:rPr lang="ru-RU" dirty="0"/>
              <a:t> </a:t>
            </a:r>
            <a:r>
              <a:rPr lang="ru-RU" b="1" dirty="0"/>
              <a:t>з </a:t>
            </a:r>
            <a:r>
              <a:rPr lang="ru-RU" b="1" dirty="0" err="1"/>
              <a:t>чисельністю</a:t>
            </a:r>
            <a:r>
              <a:rPr lang="ru-RU" b="1" dirty="0"/>
              <a:t> 20 і </a:t>
            </a:r>
            <a:r>
              <a:rPr lang="ru-RU" b="1" dirty="0" err="1"/>
              <a:t>більше</a:t>
            </a:r>
            <a:r>
              <a:rPr lang="ru-RU" b="1" dirty="0"/>
              <a:t> </a:t>
            </a:r>
            <a:r>
              <a:rPr lang="ru-RU" b="1" dirty="0" err="1"/>
              <a:t>працівників</a:t>
            </a:r>
            <a:r>
              <a:rPr lang="ru-RU" b="1" dirty="0"/>
              <a:t>, у </a:t>
            </a:r>
            <a:r>
              <a:rPr lang="ru-RU" b="1" dirty="0" err="1"/>
              <a:t>яких</a:t>
            </a:r>
            <a:r>
              <a:rPr lang="ru-RU" b="1" dirty="0"/>
              <a:t> </a:t>
            </a:r>
            <a:r>
              <a:rPr lang="ru-RU" b="1" dirty="0" err="1"/>
              <a:t>протягом</a:t>
            </a:r>
            <a:r>
              <a:rPr lang="ru-RU" b="1" dirty="0"/>
              <a:t> </a:t>
            </a:r>
            <a:r>
              <a:rPr lang="ru-RU" b="1" dirty="0" err="1"/>
              <a:t>місяця</a:t>
            </a:r>
            <a:r>
              <a:rPr lang="ru-RU" b="1" dirty="0"/>
              <a:t> </a:t>
            </a:r>
            <a:r>
              <a:rPr lang="ru-RU" b="1" dirty="0" err="1"/>
              <a:t>відбулося</a:t>
            </a:r>
            <a:r>
              <a:rPr lang="ru-RU" b="1" dirty="0"/>
              <a:t> </a:t>
            </a:r>
            <a:r>
              <a:rPr lang="ru-RU" b="1" dirty="0" err="1"/>
              <a:t>скорочення</a:t>
            </a:r>
            <a:r>
              <a:rPr lang="ru-RU" b="1" dirty="0"/>
              <a:t> на 10 і </a:t>
            </a:r>
            <a:r>
              <a:rPr lang="ru-RU" b="1" dirty="0" err="1"/>
              <a:t>більше</a:t>
            </a:r>
            <a:r>
              <a:rPr lang="ru-RU" b="1" dirty="0"/>
              <a:t> </a:t>
            </a:r>
            <a:r>
              <a:rPr lang="ru-RU" b="1" dirty="0" err="1"/>
              <a:t>відсотків</a:t>
            </a:r>
            <a:r>
              <a:rPr lang="ru-RU" b="1" dirty="0"/>
              <a:t> </a:t>
            </a:r>
            <a:r>
              <a:rPr lang="ru-RU" b="1" dirty="0" err="1"/>
              <a:t>працівників</a:t>
            </a:r>
            <a:r>
              <a:rPr lang="ru-RU" dirty="0"/>
              <a:t>;</a:t>
            </a:r>
          </a:p>
          <a:p>
            <a:endParaRPr lang="ru-RU" dirty="0"/>
          </a:p>
          <a:p>
            <a:r>
              <a:rPr lang="ru-RU" dirty="0"/>
              <a:t>7) </a:t>
            </a:r>
            <a:r>
              <a:rPr lang="ru-RU" u="sng" dirty="0"/>
              <a:t>за </a:t>
            </a:r>
            <a:r>
              <a:rPr lang="ru-RU" u="sng" dirty="0" err="1"/>
              <a:t>інформацією</a:t>
            </a:r>
            <a:r>
              <a:rPr lang="ru-RU" u="sng" dirty="0"/>
              <a:t> </a:t>
            </a:r>
            <a:r>
              <a:rPr lang="ru-RU" u="sng" dirty="0" err="1"/>
              <a:t>профспілкових</a:t>
            </a:r>
            <a:r>
              <a:rPr lang="ru-RU" u="sng" dirty="0"/>
              <a:t> </a:t>
            </a:r>
            <a:r>
              <a:rPr lang="ru-RU" u="sng" dirty="0" err="1"/>
              <a:t>органів</a:t>
            </a:r>
            <a:r>
              <a:rPr lang="ru-RU" u="sng" dirty="0"/>
              <a:t> </a:t>
            </a:r>
            <a:r>
              <a:rPr lang="ru-RU" dirty="0"/>
              <a:t>про </a:t>
            </a:r>
            <a:r>
              <a:rPr lang="ru-RU" dirty="0" err="1"/>
              <a:t>порушення</a:t>
            </a:r>
            <a:r>
              <a:rPr lang="ru-RU" dirty="0"/>
              <a:t> прав </a:t>
            </a:r>
            <a:r>
              <a:rPr lang="ru-RU" dirty="0" err="1"/>
              <a:t>працівників</a:t>
            </a:r>
            <a:r>
              <a:rPr lang="ru-RU" dirty="0"/>
              <a:t>, </a:t>
            </a:r>
            <a:r>
              <a:rPr lang="ru-RU" dirty="0" err="1"/>
              <a:t>які</a:t>
            </a:r>
            <a:r>
              <a:rPr lang="ru-RU" dirty="0"/>
              <a:t> </a:t>
            </a:r>
            <a:r>
              <a:rPr lang="ru-RU" dirty="0" err="1"/>
              <a:t>є</a:t>
            </a:r>
            <a:r>
              <a:rPr lang="ru-RU" dirty="0"/>
              <a:t> членами </a:t>
            </a:r>
            <a:r>
              <a:rPr lang="ru-RU" dirty="0" err="1"/>
              <a:t>профспілки</a:t>
            </a:r>
            <a:r>
              <a:rPr lang="ru-RU" dirty="0"/>
              <a:t>, </a:t>
            </a:r>
            <a:r>
              <a:rPr lang="ru-RU" dirty="0" err="1"/>
              <a:t>виявлених</a:t>
            </a:r>
            <a:r>
              <a:rPr lang="ru-RU" dirty="0"/>
              <a:t> в </a:t>
            </a:r>
            <a:r>
              <a:rPr lang="ru-RU" dirty="0" err="1"/>
              <a:t>ході</a:t>
            </a:r>
            <a:r>
              <a:rPr lang="ru-RU" dirty="0"/>
              <a:t> </a:t>
            </a:r>
            <a:r>
              <a:rPr lang="ru-RU" dirty="0" err="1"/>
              <a:t>здійснення</a:t>
            </a:r>
            <a:r>
              <a:rPr lang="ru-RU" dirty="0"/>
              <a:t> </a:t>
            </a:r>
            <a:r>
              <a:rPr lang="ru-RU" dirty="0" err="1"/>
              <a:t>громадського</a:t>
            </a:r>
            <a:r>
              <a:rPr lang="ru-RU" dirty="0"/>
              <a:t> контролю за </a:t>
            </a:r>
            <a:r>
              <a:rPr lang="ru-RU" dirty="0" err="1"/>
              <a:t>додержанням</a:t>
            </a:r>
            <a:r>
              <a:rPr lang="ru-RU" dirty="0"/>
              <a:t> </a:t>
            </a:r>
            <a:r>
              <a:rPr lang="ru-RU" dirty="0" err="1"/>
              <a:t>законодавства</a:t>
            </a:r>
            <a:r>
              <a:rPr lang="ru-RU" dirty="0"/>
              <a:t> про </a:t>
            </a:r>
            <a:r>
              <a:rPr lang="ru-RU" dirty="0" err="1"/>
              <a:t>працю</a:t>
            </a:r>
            <a:r>
              <a:rPr lang="ru-RU" dirty="0"/>
              <a:t>.</a:t>
            </a:r>
          </a:p>
        </p:txBody>
      </p:sp>
    </p:spTree>
    <p:extLst>
      <p:ext uri="{BB962C8B-B14F-4D97-AF65-F5344CB8AC3E}">
        <p14:creationId xmlns:p14="http://schemas.microsoft.com/office/powerpoint/2010/main" val="12056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94</a:t>
            </a:fld>
            <a:endParaRPr lang="ru-RU" dirty="0">
              <a:solidFill>
                <a:srgbClr val="007832"/>
              </a:solidFill>
            </a:endParaRPr>
          </a:p>
        </p:txBody>
      </p:sp>
      <p:sp>
        <p:nvSpPr>
          <p:cNvPr id="3" name="TextBox 2"/>
          <p:cNvSpPr txBox="1"/>
          <p:nvPr/>
        </p:nvSpPr>
        <p:spPr>
          <a:xfrm>
            <a:off x="1715589" y="356610"/>
            <a:ext cx="9946212" cy="5693866"/>
          </a:xfrm>
          <a:prstGeom prst="rect">
            <a:avLst/>
          </a:prstGeom>
          <a:noFill/>
        </p:spPr>
        <p:txBody>
          <a:bodyPr wrap="square" rtlCol="0">
            <a:spAutoFit/>
          </a:bodyPr>
          <a:lstStyle/>
          <a:p>
            <a:pPr algn="ctr"/>
            <a:r>
              <a:rPr lang="uk-UA" sz="1400" b="1" dirty="0">
                <a:solidFill>
                  <a:srgbClr val="FF0000"/>
                </a:solidFill>
              </a:rPr>
              <a:t>ОЗНАКИ НАЯВНОСТІ ТРУДОВИХ ВІДНОСИН / проект закону «Про внесення змін до деяких законодавчих актів України щодо посилення захисту прав працівників і протидії застосуванню незадекларованої праці»:</a:t>
            </a:r>
          </a:p>
          <a:p>
            <a:pPr algn="ctr"/>
            <a:endParaRPr lang="uk-UA" sz="1400" dirty="0"/>
          </a:p>
          <a:p>
            <a:pPr algn="just"/>
            <a:r>
              <a:rPr lang="uk-UA" sz="1400" dirty="0"/>
              <a:t>Робота (послуга) є такою, що виконується (надається) в межах трудових відносин незалежно від назви та виду договірних відносин між сторонами, </a:t>
            </a:r>
            <a:r>
              <a:rPr lang="uk-UA" sz="1400" u="sng" dirty="0"/>
              <a:t>якщо є три і більше нижчезазначених ознак наявності трудових відносин:</a:t>
            </a:r>
          </a:p>
          <a:p>
            <a:pPr algn="just"/>
            <a:endParaRPr lang="uk-UA" sz="1400" u="sng" dirty="0"/>
          </a:p>
          <a:p>
            <a:pPr algn="just"/>
            <a:r>
              <a:rPr lang="uk-UA" sz="1400" dirty="0"/>
              <a:t>1) періодично </a:t>
            </a:r>
            <a:r>
              <a:rPr lang="uk-UA" sz="1400" b="1" dirty="0"/>
              <a:t>(два і більше разів) особі надається винагорода </a:t>
            </a:r>
            <a:r>
              <a:rPr lang="uk-UA" sz="1400" dirty="0"/>
              <a:t>у грошовій або натуральній формі за роботу, виконувану (послуги, надані) в інтересах іншої особи;</a:t>
            </a:r>
          </a:p>
          <a:p>
            <a:pPr marL="232172" indent="-232172" algn="just">
              <a:buFontTx/>
              <a:buChar char="-"/>
            </a:pPr>
            <a:endParaRPr lang="uk-UA" sz="1400" dirty="0"/>
          </a:p>
          <a:p>
            <a:pPr algn="just"/>
            <a:r>
              <a:rPr lang="uk-UA" sz="1400" dirty="0"/>
              <a:t>2) </a:t>
            </a:r>
            <a:r>
              <a:rPr lang="uk-UA" sz="1400" b="1" dirty="0"/>
              <a:t>особисте виконання особою роботи (надання послуг) </a:t>
            </a:r>
            <a:r>
              <a:rPr lang="uk-UA" sz="1400" dirty="0"/>
              <a:t>за конкретною кваліфікацією, професією, посадою </a:t>
            </a:r>
            <a:r>
              <a:rPr lang="uk-UA" sz="1400" b="1" dirty="0"/>
              <a:t>за дорученням та під контролем особи</a:t>
            </a:r>
            <a:r>
              <a:rPr lang="uk-UA" sz="1400" dirty="0"/>
              <a:t>, в інтересах якої виконуються роботи (надаються послуги), або уповноваженої нею особи;</a:t>
            </a:r>
          </a:p>
          <a:p>
            <a:pPr marL="232172" indent="-232172" algn="just">
              <a:buFontTx/>
              <a:buChar char="-"/>
            </a:pPr>
            <a:endParaRPr lang="uk-UA" sz="1400" dirty="0"/>
          </a:p>
          <a:p>
            <a:pPr algn="just"/>
            <a:r>
              <a:rPr lang="uk-UA" sz="1400" dirty="0"/>
              <a:t>3) винагорода за виконувану роботу (надані послуги) </a:t>
            </a:r>
            <a:r>
              <a:rPr lang="uk-UA" sz="1400" b="1" dirty="0"/>
              <a:t>є єдиним джерелом доходу особи або становить 75 і більше відсотків її доходу протягом 6 календарних місяців</a:t>
            </a:r>
            <a:r>
              <a:rPr lang="uk-UA" sz="1400" dirty="0"/>
              <a:t>;</a:t>
            </a:r>
          </a:p>
          <a:p>
            <a:pPr marL="232172" indent="-232172" algn="just">
              <a:buFontTx/>
              <a:buChar char="-"/>
            </a:pPr>
            <a:endParaRPr lang="uk-UA" sz="1400" dirty="0"/>
          </a:p>
          <a:p>
            <a:pPr algn="just"/>
            <a:r>
              <a:rPr lang="uk-UA" sz="1400" dirty="0"/>
              <a:t>4) робота виконується (послуги надаються) на визначеному особою, в інтересах якої виконуються роботи (надаються послуги), або уповноваженою нею особою, </a:t>
            </a:r>
            <a:r>
              <a:rPr lang="uk-UA" sz="1400" b="1" dirty="0"/>
              <a:t>робочому місці з дотриманням правил внутрішнього трудового розпорядку</a:t>
            </a:r>
            <a:r>
              <a:rPr lang="uk-UA" sz="1400" dirty="0"/>
              <a:t>;</a:t>
            </a:r>
          </a:p>
          <a:p>
            <a:pPr marL="232172" indent="-232172" algn="just">
              <a:buFontTx/>
              <a:buChar char="-"/>
            </a:pPr>
            <a:endParaRPr lang="uk-UA" sz="1400" dirty="0"/>
          </a:p>
          <a:p>
            <a:pPr algn="just"/>
            <a:r>
              <a:rPr lang="uk-UA" sz="1400" dirty="0"/>
              <a:t>5) особа виконує роботи (надає послуги) </a:t>
            </a:r>
            <a:r>
              <a:rPr lang="uk-UA" sz="1400" b="1" dirty="0"/>
              <a:t>подібні до роботи, що виконується штатними працівниками роботодавця</a:t>
            </a:r>
            <a:r>
              <a:rPr lang="uk-UA" sz="1400" dirty="0"/>
              <a:t>;</a:t>
            </a:r>
          </a:p>
          <a:p>
            <a:pPr marL="232172" indent="-232172" algn="just">
              <a:buFontTx/>
              <a:buChar char="-"/>
            </a:pPr>
            <a:endParaRPr lang="uk-UA" sz="1400" dirty="0"/>
          </a:p>
          <a:p>
            <a:pPr algn="just"/>
            <a:r>
              <a:rPr lang="uk-UA" sz="1400" dirty="0"/>
              <a:t>6</a:t>
            </a:r>
            <a:r>
              <a:rPr lang="uk-UA" sz="1400" b="1" dirty="0"/>
              <a:t>) організація умов праці, зокрема, надання засобів виробництва </a:t>
            </a:r>
            <a:r>
              <a:rPr lang="uk-UA" sz="1400" dirty="0"/>
              <a:t>(обладнання, інструментів, матеріалів, сировини, робочого місця) </a:t>
            </a:r>
            <a:r>
              <a:rPr lang="uk-UA" sz="1400" b="1" dirty="0"/>
              <a:t>забезпечується особою</a:t>
            </a:r>
            <a:r>
              <a:rPr lang="uk-UA" sz="1400" dirty="0"/>
              <a:t>, в інтересах якої виконуються роботи (надаються послуги), або уповноваженою нею особою;</a:t>
            </a:r>
          </a:p>
          <a:p>
            <a:pPr marL="232172" indent="-232172" algn="just">
              <a:buFontTx/>
              <a:buChar char="-"/>
            </a:pPr>
            <a:endParaRPr lang="uk-UA" sz="1400" b="1" dirty="0"/>
          </a:p>
          <a:p>
            <a:pPr algn="just"/>
            <a:r>
              <a:rPr lang="uk-UA" sz="1400" b="1" dirty="0"/>
              <a:t>7) </a:t>
            </a:r>
            <a:r>
              <a:rPr lang="uk-UA" sz="1400" dirty="0"/>
              <a:t>тривалість робочого часу та часу відпочинку встановлюється особою, в інтересах якої виконуються роботи (надаються послуги), або уповноваженою нею особою.</a:t>
            </a:r>
          </a:p>
        </p:txBody>
      </p:sp>
    </p:spTree>
    <p:extLst>
      <p:ext uri="{BB962C8B-B14F-4D97-AF65-F5344CB8AC3E}">
        <p14:creationId xmlns:p14="http://schemas.microsoft.com/office/powerpoint/2010/main" val="13457887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95</a:t>
            </a:fld>
            <a:endParaRPr lang="ru-RU" dirty="0">
              <a:solidFill>
                <a:srgbClr val="007832"/>
              </a:solidFill>
            </a:endParaRPr>
          </a:p>
        </p:txBody>
      </p:sp>
      <p:sp>
        <p:nvSpPr>
          <p:cNvPr id="3" name="TextBox 2"/>
          <p:cNvSpPr txBox="1"/>
          <p:nvPr/>
        </p:nvSpPr>
        <p:spPr>
          <a:xfrm>
            <a:off x="1715589" y="543904"/>
            <a:ext cx="9946212" cy="5262979"/>
          </a:xfrm>
          <a:prstGeom prst="rect">
            <a:avLst/>
          </a:prstGeom>
          <a:noFill/>
        </p:spPr>
        <p:txBody>
          <a:bodyPr wrap="square" rtlCol="0">
            <a:spAutoFit/>
          </a:bodyPr>
          <a:lstStyle/>
          <a:p>
            <a:pPr algn="ctr"/>
            <a:r>
              <a:rPr lang="uk-UA" sz="1600" b="1" dirty="0">
                <a:solidFill>
                  <a:srgbClr val="FF0000"/>
                </a:solidFill>
              </a:rPr>
              <a:t>ВСТАНОВЛЕННЯ ФАКТУ  НАЯВНОСТІ ТРУДОВИХ ВІДНОСИН / проект закону «Про внесення змін до деяких законодавчих актів України щодо посилення захисту прав працівників і протидії застосуванню незадекларованої праці»:</a:t>
            </a:r>
            <a:endParaRPr lang="uk-UA" sz="1600" dirty="0"/>
          </a:p>
          <a:p>
            <a:pPr algn="just"/>
            <a:endParaRPr lang="uk-UA" sz="1600" dirty="0"/>
          </a:p>
          <a:p>
            <a:pPr marL="285750" indent="-285750" algn="just">
              <a:buFontTx/>
              <a:buChar char="-"/>
            </a:pPr>
            <a:r>
              <a:rPr lang="uk-UA" sz="1600" dirty="0"/>
              <a:t>за зверненням особи до </a:t>
            </a:r>
            <a:r>
              <a:rPr lang="uk-UA" sz="1600" dirty="0" err="1"/>
              <a:t>Держпраці</a:t>
            </a:r>
            <a:endParaRPr lang="uk-UA" sz="1600" b="1" dirty="0"/>
          </a:p>
          <a:p>
            <a:pPr marL="285750" indent="-285750" algn="just">
              <a:buFontTx/>
              <a:buChar char="-"/>
            </a:pPr>
            <a:r>
              <a:rPr lang="uk-UA" sz="1600" dirty="0"/>
              <a:t>за результатами здійснення заходів державного контролю посадовою особою </a:t>
            </a:r>
            <a:r>
              <a:rPr lang="uk-UA" sz="1600" dirty="0" err="1"/>
              <a:t>Держпраці</a:t>
            </a:r>
            <a:r>
              <a:rPr lang="uk-UA" sz="1600" dirty="0"/>
              <a:t>, та його територіальних органів, яка має повноваження державного інспектора праці</a:t>
            </a:r>
          </a:p>
          <a:p>
            <a:pPr marL="285750" indent="-285750" algn="just">
              <a:buFontTx/>
              <a:buChar char="-"/>
            </a:pPr>
            <a:r>
              <a:rPr lang="uk-UA" sz="1600" dirty="0"/>
              <a:t>в судовому порядку. </a:t>
            </a:r>
            <a:r>
              <a:rPr lang="uk-UA" sz="1600" u="sng" dirty="0"/>
              <a:t>Обов’язок доказування відсутності трудових відносин покладається на відповідача</a:t>
            </a:r>
            <a:r>
              <a:rPr lang="uk-UA" sz="1600" dirty="0"/>
              <a:t>.</a:t>
            </a:r>
          </a:p>
          <a:p>
            <a:pPr marL="232172" indent="-232172" algn="just">
              <a:buFontTx/>
              <a:buChar char="-"/>
            </a:pPr>
            <a:endParaRPr lang="uk-UA" sz="1600" dirty="0"/>
          </a:p>
          <a:p>
            <a:pPr algn="just"/>
            <a:endParaRPr lang="uk-UA" sz="1600" dirty="0"/>
          </a:p>
          <a:p>
            <a:pPr algn="just"/>
            <a:r>
              <a:rPr lang="uk-UA" sz="1600" dirty="0"/>
              <a:t>До відносин, які визнано трудовими, застосовуються норми цього </a:t>
            </a:r>
            <a:r>
              <a:rPr lang="uk-UA" sz="1600" b="1" dirty="0"/>
              <a:t>Кодексу з дня початку виконання працівником роботи</a:t>
            </a:r>
            <a:r>
              <a:rPr lang="uk-UA" sz="1600" dirty="0"/>
              <a:t>, що встановлений судом або посадовою особою центрального органу виконавчої влади, що реалізує державну політику з питань нагляду та контролю за додержанням законодавства про працю, та його територіальних органів, яка має повноваження державного інспектора праці.</a:t>
            </a:r>
          </a:p>
          <a:p>
            <a:pPr marL="232172" indent="-232172" algn="just">
              <a:buFontTx/>
              <a:buChar char="-"/>
            </a:pPr>
            <a:endParaRPr lang="uk-UA" sz="1600" dirty="0"/>
          </a:p>
          <a:p>
            <a:pPr algn="just"/>
            <a:r>
              <a:rPr lang="uk-UA" sz="1600" dirty="0"/>
              <a:t>У разі встановлення факту наявності трудових відносин працівник і роботодавець зобов’язані укласти трудовий договір у порядку, визначеному частиною третьою статті 24 цього Кодексу.”;</a:t>
            </a:r>
          </a:p>
          <a:p>
            <a:pPr algn="just"/>
            <a:endParaRPr lang="uk-UA" sz="1600" dirty="0"/>
          </a:p>
          <a:p>
            <a:pPr marL="232172" indent="-232172" algn="just">
              <a:buFontTx/>
              <a:buChar char="-"/>
            </a:pPr>
            <a:endParaRPr lang="uk-UA" sz="1600" dirty="0"/>
          </a:p>
          <a:p>
            <a:pPr marL="232172" indent="-232172" algn="just">
              <a:buFontTx/>
              <a:buChar char="-"/>
            </a:pPr>
            <a:endParaRPr lang="uk-UA" sz="1600" dirty="0"/>
          </a:p>
          <a:p>
            <a:pPr marL="232172" indent="-232172">
              <a:buFontTx/>
              <a:buChar char="-"/>
            </a:pPr>
            <a:endParaRPr lang="uk-UA" sz="1600" dirty="0"/>
          </a:p>
        </p:txBody>
      </p:sp>
    </p:spTree>
    <p:extLst>
      <p:ext uri="{BB962C8B-B14F-4D97-AF65-F5344CB8AC3E}">
        <p14:creationId xmlns:p14="http://schemas.microsoft.com/office/powerpoint/2010/main" val="20567702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9906000" cy="6858000"/>
          </a:xfrm>
          <a:prstGeom prst="rect">
            <a:avLst/>
          </a:prstGeom>
        </p:spPr>
      </p:pic>
      <p:sp>
        <p:nvSpPr>
          <p:cNvPr id="2" name="Номер слайда 1"/>
          <p:cNvSpPr>
            <a:spLocks noGrp="1"/>
          </p:cNvSpPr>
          <p:nvPr>
            <p:ph type="sldNum" sz="quarter" idx="12"/>
          </p:nvPr>
        </p:nvSpPr>
        <p:spPr>
          <a:xfrm>
            <a:off x="8698183" y="6278521"/>
            <a:ext cx="1951434" cy="273843"/>
          </a:xfrm>
        </p:spPr>
        <p:txBody>
          <a:bodyPr/>
          <a:lstStyle/>
          <a:p>
            <a:fld id="{FDF4D4AB-2372-4DDB-9730-8B72E9CCB58A}" type="slidenum">
              <a:rPr lang="ru-RU" smtClean="0">
                <a:solidFill>
                  <a:srgbClr val="007832"/>
                </a:solidFill>
              </a:rPr>
              <a:t>96</a:t>
            </a:fld>
            <a:endParaRPr lang="ru-RU" dirty="0">
              <a:solidFill>
                <a:srgbClr val="007832"/>
              </a:solidFill>
            </a:endParaRPr>
          </a:p>
        </p:txBody>
      </p:sp>
      <p:sp>
        <p:nvSpPr>
          <p:cNvPr id="3" name="TextBox 2"/>
          <p:cNvSpPr txBox="1"/>
          <p:nvPr/>
        </p:nvSpPr>
        <p:spPr>
          <a:xfrm>
            <a:off x="1792707" y="241323"/>
            <a:ext cx="9946212" cy="7708072"/>
          </a:xfrm>
          <a:prstGeom prst="rect">
            <a:avLst/>
          </a:prstGeom>
          <a:noFill/>
        </p:spPr>
        <p:txBody>
          <a:bodyPr wrap="square" rtlCol="0">
            <a:spAutoFit/>
          </a:bodyPr>
          <a:lstStyle/>
          <a:p>
            <a:pPr algn="ctr"/>
            <a:r>
              <a:rPr lang="uk-UA" sz="2200" b="1" dirty="0">
                <a:solidFill>
                  <a:srgbClr val="009049"/>
                </a:solidFill>
              </a:rPr>
              <a:t>Постанова Верховного суду від 04 липня 2018 року по справі №820/1432/17:</a:t>
            </a:r>
          </a:p>
          <a:p>
            <a:endParaRPr lang="uk-UA" sz="1950" dirty="0"/>
          </a:p>
          <a:p>
            <a:pPr marL="232172" indent="-232172" algn="just">
              <a:buFontTx/>
              <a:buChar char="-"/>
            </a:pPr>
            <a:r>
              <a:rPr lang="uk-UA" sz="1950" dirty="0"/>
              <a:t>предметом укладених договорів </a:t>
            </a:r>
            <a:r>
              <a:rPr lang="uk-UA" sz="1950" dirty="0">
                <a:solidFill>
                  <a:srgbClr val="FF0000"/>
                </a:solidFill>
              </a:rPr>
              <a:t>є процес праці</a:t>
            </a:r>
            <a:r>
              <a:rPr lang="uk-UA" sz="1950" dirty="0"/>
              <a:t>, а не її кінцевий результат.</a:t>
            </a:r>
          </a:p>
          <a:p>
            <a:pPr marL="232172" indent="-232172" algn="just">
              <a:buFontTx/>
              <a:buChar char="-"/>
            </a:pPr>
            <a:r>
              <a:rPr lang="uk-UA" sz="1950" dirty="0"/>
              <a:t>в укладених договорах </a:t>
            </a:r>
            <a:r>
              <a:rPr lang="uk-UA" sz="1950" dirty="0">
                <a:solidFill>
                  <a:srgbClr val="FF0000"/>
                </a:solidFill>
              </a:rPr>
              <a:t>не визначається обсяг виконуваної роботи</a:t>
            </a:r>
            <a:r>
              <a:rPr lang="uk-UA" sz="1950" dirty="0"/>
              <a:t>, а обумовлюється у вигляді зобов'язання виконувати роботи (надавати послуги).</a:t>
            </a:r>
          </a:p>
          <a:p>
            <a:pPr marL="232172" indent="-232172" algn="just">
              <a:buFontTx/>
              <a:buChar char="-"/>
            </a:pPr>
            <a:r>
              <a:rPr lang="uk-UA" sz="1950" dirty="0"/>
              <a:t>не зазначається, який саме конкретно результат роботи повинен передати виконавець замовнику, не визначено переліку завдань роботи, її обсягу, видів тощо.</a:t>
            </a:r>
          </a:p>
          <a:p>
            <a:pPr marL="232172" indent="-232172" algn="just">
              <a:buFontTx/>
              <a:buChar char="-"/>
            </a:pPr>
            <a:r>
              <a:rPr lang="uk-UA" sz="1950" dirty="0"/>
              <a:t>працівникові гарантується заробітна плата, встановлені трудовим законодавством гарантії, пільги, компенсації, тощо.</a:t>
            </a:r>
          </a:p>
          <a:p>
            <a:pPr marL="232172" indent="-232172" algn="just">
              <a:buFontTx/>
              <a:buChar char="-"/>
            </a:pPr>
            <a:r>
              <a:rPr lang="uk-UA" sz="1950" dirty="0"/>
              <a:t>особи підпорядковуються правилам внутрішнього трудового розпорядку та наказам по підприємству.</a:t>
            </a:r>
          </a:p>
          <a:p>
            <a:pPr marL="232172" indent="-232172" algn="just">
              <a:buFontTx/>
              <a:buChar char="-"/>
            </a:pPr>
            <a:r>
              <a:rPr lang="uk-UA" sz="1950" dirty="0"/>
              <a:t>працівники самостійно не організовували роботу, виконували її не на власний ризик та розсуд, а підпорядковувалися відповідним посадовим особам. </a:t>
            </a:r>
          </a:p>
          <a:p>
            <a:pPr marL="232172" indent="-232172" algn="just">
              <a:buFontTx/>
              <a:buChar char="-"/>
            </a:pPr>
            <a:r>
              <a:rPr lang="uk-UA" sz="1950" dirty="0"/>
              <a:t>відповідальність виконавця послуг не була передбачена в трудових угодах та додаткових угодах.</a:t>
            </a:r>
          </a:p>
          <a:p>
            <a:pPr marL="232172" indent="-232172" algn="just">
              <a:buFontTx/>
              <a:buChar char="-"/>
            </a:pPr>
            <a:endParaRPr lang="uk-UA" sz="1950" dirty="0"/>
          </a:p>
          <a:p>
            <a:pPr algn="just"/>
            <a:r>
              <a:rPr lang="uk-UA" sz="1950" b="1" dirty="0">
                <a:solidFill>
                  <a:srgbClr val="FF0000"/>
                </a:solidFill>
              </a:rPr>
              <a:t>Враховуючи викладене, Верховний Суд погоджується з висновками судів попередніх інстанцій, що договори, укладені позивачем з фізичними особами </a:t>
            </a:r>
            <a:r>
              <a:rPr lang="uk-UA" sz="1950" b="1" u="sng" dirty="0">
                <a:solidFill>
                  <a:srgbClr val="FF0000"/>
                </a:solidFill>
              </a:rPr>
              <a:t>мають ознаки трудового характеру.</a:t>
            </a:r>
          </a:p>
          <a:p>
            <a:pPr marL="232172" indent="-232172" algn="just">
              <a:buFontTx/>
              <a:buChar char="-"/>
            </a:pPr>
            <a:endParaRPr lang="uk-UA" sz="1950" dirty="0"/>
          </a:p>
          <a:p>
            <a:pPr marL="232172" indent="-232172" algn="just">
              <a:buFontTx/>
              <a:buChar char="-"/>
            </a:pPr>
            <a:endParaRPr lang="uk-UA" sz="1950" dirty="0"/>
          </a:p>
          <a:p>
            <a:pPr marL="232172" indent="-232172" algn="just">
              <a:buFontTx/>
              <a:buChar char="-"/>
            </a:pPr>
            <a:endParaRPr lang="uk-UA" sz="1950" dirty="0"/>
          </a:p>
          <a:p>
            <a:pPr marL="232172" indent="-232172" algn="just">
              <a:buFontTx/>
              <a:buChar char="-"/>
            </a:pPr>
            <a:endParaRPr lang="uk-UA" sz="1950" dirty="0"/>
          </a:p>
          <a:p>
            <a:pPr marL="232172" indent="-232172" algn="just">
              <a:buFontTx/>
              <a:buChar char="-"/>
            </a:pPr>
            <a:endParaRPr lang="uk-UA" sz="1463" dirty="0"/>
          </a:p>
          <a:p>
            <a:pPr marL="232172" indent="-232172" algn="just">
              <a:buFontTx/>
              <a:buChar char="-"/>
            </a:pPr>
            <a:endParaRPr lang="uk-UA" sz="1463" dirty="0"/>
          </a:p>
          <a:p>
            <a:pPr marL="232172" indent="-232172">
              <a:buFontTx/>
              <a:buChar char="-"/>
            </a:pPr>
            <a:endParaRPr lang="uk-UA" sz="1463" dirty="0"/>
          </a:p>
        </p:txBody>
      </p:sp>
    </p:spTree>
    <p:extLst>
      <p:ext uri="{BB962C8B-B14F-4D97-AF65-F5344CB8AC3E}">
        <p14:creationId xmlns:p14="http://schemas.microsoft.com/office/powerpoint/2010/main" val="36813347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4" y="0"/>
            <a:ext cx="11274425" cy="6858000"/>
          </a:xfrm>
          <a:prstGeom prst="rect">
            <a:avLst/>
          </a:prstGeom>
        </p:spPr>
      </p:pic>
      <p:graphicFrame>
        <p:nvGraphicFramePr>
          <p:cNvPr id="2" name="Объект 1">
            <a:extLst>
              <a:ext uri="{FF2B5EF4-FFF2-40B4-BE49-F238E27FC236}">
                <a16:creationId xmlns:a16="http://schemas.microsoft.com/office/drawing/2014/main" id="{A5D4D0EB-82D8-AE49-A3C5-B4BC5FF9A5D7}"/>
              </a:ext>
            </a:extLst>
          </p:cNvPr>
          <p:cNvGraphicFramePr>
            <a:graphicFrameLocks noGrp="1"/>
          </p:cNvGraphicFramePr>
          <p:nvPr>
            <p:ph idx="1"/>
          </p:nvPr>
        </p:nvGraphicFramePr>
        <p:xfrm>
          <a:off x="2286001" y="145257"/>
          <a:ext cx="8331198" cy="5785641"/>
        </p:xfrm>
        <a:graphic>
          <a:graphicData uri="http://schemas.openxmlformats.org/drawingml/2006/table">
            <a:tbl>
              <a:tblPr/>
              <a:tblGrid>
                <a:gridCol w="2777066">
                  <a:extLst>
                    <a:ext uri="{9D8B030D-6E8A-4147-A177-3AD203B41FA5}">
                      <a16:colId xmlns:a16="http://schemas.microsoft.com/office/drawing/2014/main" val="195579640"/>
                    </a:ext>
                  </a:extLst>
                </a:gridCol>
                <a:gridCol w="2777066">
                  <a:extLst>
                    <a:ext uri="{9D8B030D-6E8A-4147-A177-3AD203B41FA5}">
                      <a16:colId xmlns:a16="http://schemas.microsoft.com/office/drawing/2014/main" val="2568690943"/>
                    </a:ext>
                  </a:extLst>
                </a:gridCol>
                <a:gridCol w="2777066">
                  <a:extLst>
                    <a:ext uri="{9D8B030D-6E8A-4147-A177-3AD203B41FA5}">
                      <a16:colId xmlns:a16="http://schemas.microsoft.com/office/drawing/2014/main" val="2563269454"/>
                    </a:ext>
                  </a:extLst>
                </a:gridCol>
              </a:tblGrid>
              <a:tr h="158109">
                <a:tc rowSpan="2">
                  <a:txBody>
                    <a:bodyPr/>
                    <a:lstStyle/>
                    <a:p>
                      <a:r>
                        <a:rPr lang="ru-RU" sz="1000" b="1">
                          <a:effectLst/>
                        </a:rPr>
                        <a:t>Вид порушення</a:t>
                      </a:r>
                      <a:endParaRPr lang="ru-RU" sz="1000">
                        <a:effectLst/>
                      </a:endParaRP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ru-RU" sz="1000" b="1">
                          <a:effectLst/>
                        </a:rPr>
                        <a:t>Розміри штрафів</a:t>
                      </a:r>
                      <a:endParaRPr lang="ru-RU" sz="1000">
                        <a:effectLst/>
                      </a:endParaRP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uk-UA"/>
                    </a:p>
                  </a:txBody>
                  <a:tcPr/>
                </a:tc>
                <a:extLst>
                  <a:ext uri="{0D108BD9-81ED-4DB2-BD59-A6C34878D82A}">
                    <a16:rowId xmlns:a16="http://schemas.microsoft.com/office/drawing/2014/main" val="1957261308"/>
                  </a:ext>
                </a:extLst>
              </a:tr>
              <a:tr h="158109">
                <a:tc vMerge="1">
                  <a:txBody>
                    <a:bodyPr/>
                    <a:lstStyle/>
                    <a:p>
                      <a:endParaRPr lang="uk-UA"/>
                    </a:p>
                  </a:txBody>
                  <a:tcPr/>
                </a:tc>
                <a:tc>
                  <a:txBody>
                    <a:bodyPr/>
                    <a:lstStyle/>
                    <a:p>
                      <a:r>
                        <a:rPr lang="ru-RU" sz="1000" b="1">
                          <a:effectLst/>
                        </a:rPr>
                        <a:t>До 2 лютого</a:t>
                      </a:r>
                      <a:endParaRPr lang="ru-RU" sz="1000">
                        <a:effectLst/>
                      </a:endParaRP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b="1">
                          <a:effectLst/>
                        </a:rPr>
                        <a:t>Після 2 лютого</a:t>
                      </a:r>
                      <a:endParaRPr lang="ru-RU" sz="1000">
                        <a:effectLst/>
                      </a:endParaRP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671797"/>
                  </a:ext>
                </a:extLst>
              </a:tr>
              <a:tr h="1515649">
                <a:tc>
                  <a:txBody>
                    <a:bodyPr/>
                    <a:lstStyle/>
                    <a:p>
                      <a:r>
                        <a:rPr lang="ru-RU" sz="1000">
                          <a:effectLst/>
                        </a:rPr>
                        <a:t>Неоформлені працівники та зарплата у «конвертах»</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30 мінзарплат за кожного працівника (у 2020 році 141 690 грн) </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10 мінзарплат (у 2020 році 47 230 грн) за перше порушення, а для «єдинників» І-ІІІ груп - попередження;</a:t>
                      </a:r>
                    </a:p>
                    <a:p>
                      <a:r>
                        <a:rPr lang="ru-RU" sz="1000">
                          <a:effectLst/>
                        </a:rPr>
                        <a:t>30 мінзарплат (141 690 грн) за кожного працівника, щодо якого скоєно порушення – за повторне протягом двох років з дня виявлення порушення</a:t>
                      </a:r>
                    </a:p>
                    <a:p>
                      <a:r>
                        <a:rPr lang="ru-RU" sz="1000">
                          <a:effectLst/>
                        </a:rPr>
                        <a:t> </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423585"/>
                  </a:ext>
                </a:extLst>
              </a:tr>
              <a:tr h="757824">
                <a:tc>
                  <a:txBody>
                    <a:bodyPr/>
                    <a:lstStyle/>
                    <a:p>
                      <a:r>
                        <a:rPr lang="ru-RU" sz="1000">
                          <a:effectLst/>
                        </a:rPr>
                        <a:t>Недопущення до проведення перевірки з питань додержання законодавства про працю, створення перешкод у її проведенні</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3 мінзарплати ( у 2020 році – 14 169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3 мінзарплати ( у 2020 році – 14 169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5137008"/>
                  </a:ext>
                </a:extLst>
              </a:tr>
              <a:tr h="606259">
                <a:tc>
                  <a:txBody>
                    <a:bodyPr/>
                    <a:lstStyle/>
                    <a:p>
                      <a:r>
                        <a:rPr lang="ru-RU" sz="1000">
                          <a:effectLst/>
                        </a:rPr>
                        <a:t>Недопущення до проведення перевірки з питань виявлення неоформлених працівників та зарплати «у конвертах»</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100 мінзарплат (у 2020 році 472 300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16 мінзарплат (у 2020 році -75 568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1529895"/>
                  </a:ext>
                </a:extLst>
              </a:tr>
              <a:tr h="303130">
                <a:tc>
                  <a:txBody>
                    <a:bodyPr/>
                    <a:lstStyle/>
                    <a:p>
                      <a:r>
                        <a:rPr lang="ru-RU" sz="1000">
                          <a:effectLst/>
                        </a:rPr>
                        <a:t>Порушення строків виплати зарплати</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3 мінзарплати ( у 2020 році – 14 169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3 мінзарплати ( у 2020 році – 14 169 грн)</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0986925"/>
                  </a:ext>
                </a:extLst>
              </a:tr>
              <a:tr h="316219">
                <a:tc>
                  <a:txBody>
                    <a:bodyPr/>
                    <a:lstStyle/>
                    <a:p>
                      <a:r>
                        <a:rPr lang="ru-RU" sz="1000">
                          <a:effectLst/>
                        </a:rPr>
                        <a:t>Недотримання мінімальних державних гарантій в оплаті праці</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10 мінзарплат (у 2020 році – 47230 грн) за кожного працівника</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2 мінзарплати ( у 2020 році – 9446 грн) за кожного працівника</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4629123"/>
                  </a:ext>
                </a:extLst>
              </a:tr>
              <a:tr h="909389">
                <a:tc>
                  <a:txBody>
                    <a:bodyPr/>
                    <a:lstStyle/>
                    <a:p>
                      <a:r>
                        <a:rPr lang="ru-RU" sz="1000">
                          <a:effectLst/>
                        </a:rPr>
                        <a:t>Недотримання гарантій та пільг мобілізованим працівникам та строковикам</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10 мінзарплат (у 2020 році – 47230 грн) за кожного працівника</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4 мінзарплати (у 2020 році – 18 892 грн) за кожного працівника</a:t>
                      </a:r>
                    </a:p>
                    <a:p>
                      <a:r>
                        <a:rPr lang="ru-RU" sz="1000">
                          <a:effectLst/>
                        </a:rPr>
                        <a:t>А до роботодавців-«єдинників» І-ІІІ групи застосовуватиметься лише попередження.</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454623"/>
                  </a:ext>
                </a:extLst>
              </a:tr>
              <a:tr h="1060953">
                <a:tc>
                  <a:txBody>
                    <a:bodyPr/>
                    <a:lstStyle/>
                    <a:p>
                      <a:r>
                        <a:rPr lang="ru-RU" sz="1000">
                          <a:effectLst/>
                        </a:rPr>
                        <a:t>Інші порушення трудового законодавства</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a:effectLst/>
                        </a:rPr>
                        <a:t>1 мінзарплата ( у 2020 році – 4723 грн) за всі види помилок</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ru-RU" sz="1000" dirty="0">
                          <a:effectLst/>
                        </a:rPr>
                        <a:t>1 </a:t>
                      </a:r>
                      <a:r>
                        <a:rPr lang="ru-RU" sz="1000" dirty="0" err="1">
                          <a:effectLst/>
                        </a:rPr>
                        <a:t>мінзарплата</a:t>
                      </a:r>
                      <a:r>
                        <a:rPr lang="ru-RU" sz="1000" dirty="0">
                          <a:effectLst/>
                        </a:rPr>
                        <a:t> за </a:t>
                      </a:r>
                      <a:r>
                        <a:rPr lang="ru-RU" sz="1000" dirty="0" err="1">
                          <a:effectLst/>
                        </a:rPr>
                        <a:t>кожне</a:t>
                      </a:r>
                      <a:r>
                        <a:rPr lang="ru-RU" sz="1000" dirty="0">
                          <a:effectLst/>
                        </a:rPr>
                        <a:t> </a:t>
                      </a:r>
                      <a:r>
                        <a:rPr lang="ru-RU" sz="1000" dirty="0" err="1">
                          <a:effectLst/>
                        </a:rPr>
                        <a:t>порушення</a:t>
                      </a:r>
                      <a:r>
                        <a:rPr lang="ru-RU" sz="1000" dirty="0">
                          <a:effectLst/>
                        </a:rPr>
                        <a:t> (у 2020 </a:t>
                      </a:r>
                      <a:r>
                        <a:rPr lang="ru-RU" sz="1000" dirty="0" err="1">
                          <a:effectLst/>
                        </a:rPr>
                        <a:t>році</a:t>
                      </a:r>
                      <a:r>
                        <a:rPr lang="ru-RU" sz="1000" dirty="0">
                          <a:effectLst/>
                        </a:rPr>
                        <a:t> – 4723 </a:t>
                      </a:r>
                      <a:r>
                        <a:rPr lang="ru-RU" sz="1000" dirty="0" err="1">
                          <a:effectLst/>
                        </a:rPr>
                        <a:t>грн</a:t>
                      </a:r>
                      <a:r>
                        <a:rPr lang="ru-RU" sz="1000" dirty="0">
                          <a:effectLst/>
                        </a:rPr>
                        <a:t>);</a:t>
                      </a:r>
                    </a:p>
                    <a:p>
                      <a:r>
                        <a:rPr lang="ru-RU" sz="1000" dirty="0">
                          <a:effectLst/>
                        </a:rPr>
                        <a:t>2 </a:t>
                      </a:r>
                      <a:r>
                        <a:rPr lang="ru-RU" sz="1000" dirty="0" err="1">
                          <a:effectLst/>
                        </a:rPr>
                        <a:t>мінзарплати</a:t>
                      </a:r>
                      <a:r>
                        <a:rPr lang="ru-RU" sz="1000" dirty="0">
                          <a:effectLst/>
                        </a:rPr>
                        <a:t> ( у 2020 </a:t>
                      </a:r>
                      <a:r>
                        <a:rPr lang="ru-RU" sz="1000" dirty="0" err="1">
                          <a:effectLst/>
                        </a:rPr>
                        <a:t>році</a:t>
                      </a:r>
                      <a:r>
                        <a:rPr lang="ru-RU" sz="1000" dirty="0">
                          <a:effectLst/>
                        </a:rPr>
                        <a:t> – 9446 </a:t>
                      </a:r>
                      <a:r>
                        <a:rPr lang="ru-RU" sz="1000" dirty="0" err="1">
                          <a:effectLst/>
                        </a:rPr>
                        <a:t>грн</a:t>
                      </a:r>
                      <a:r>
                        <a:rPr lang="ru-RU" sz="1000" dirty="0">
                          <a:effectLst/>
                        </a:rPr>
                        <a:t>) за </a:t>
                      </a:r>
                      <a:r>
                        <a:rPr lang="ru-RU" sz="1000" dirty="0" err="1">
                          <a:effectLst/>
                        </a:rPr>
                        <a:t>повторне</a:t>
                      </a:r>
                      <a:r>
                        <a:rPr lang="ru-RU" sz="1000" dirty="0">
                          <a:effectLst/>
                        </a:rPr>
                        <a:t> </a:t>
                      </a:r>
                      <a:r>
                        <a:rPr lang="ru-RU" sz="1000" dirty="0" err="1">
                          <a:effectLst/>
                        </a:rPr>
                        <a:t>порушення</a:t>
                      </a:r>
                      <a:r>
                        <a:rPr lang="ru-RU" sz="1000" dirty="0">
                          <a:effectLst/>
                        </a:rPr>
                        <a:t> </a:t>
                      </a:r>
                      <a:r>
                        <a:rPr lang="ru-RU" sz="1000" dirty="0" err="1">
                          <a:effectLst/>
                        </a:rPr>
                        <a:t>протягом</a:t>
                      </a:r>
                      <a:r>
                        <a:rPr lang="ru-RU" sz="1000" dirty="0">
                          <a:effectLst/>
                        </a:rPr>
                        <a:t> року з дня </a:t>
                      </a:r>
                      <a:r>
                        <a:rPr lang="ru-RU" sz="1000" dirty="0" err="1">
                          <a:effectLst/>
                        </a:rPr>
                        <a:t>виявлення</a:t>
                      </a:r>
                      <a:r>
                        <a:rPr lang="ru-RU" sz="1000" dirty="0">
                          <a:effectLst/>
                        </a:rPr>
                        <a:t> </a:t>
                      </a:r>
                      <a:r>
                        <a:rPr lang="ru-RU" sz="1000" dirty="0" err="1">
                          <a:effectLst/>
                        </a:rPr>
                        <a:t>порушення</a:t>
                      </a:r>
                      <a:r>
                        <a:rPr lang="ru-RU" sz="1000" dirty="0">
                          <a:effectLst/>
                        </a:rPr>
                        <a:t> </a:t>
                      </a:r>
                    </a:p>
                  </a:txBody>
                  <a:tcPr marL="36523" marR="365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7543394"/>
                  </a:ext>
                </a:extLst>
              </a:tr>
            </a:tbl>
          </a:graphicData>
        </a:graphic>
      </p:graphicFrame>
      <p:sp>
        <p:nvSpPr>
          <p:cNvPr id="3" name="Rectangle 1">
            <a:extLst>
              <a:ext uri="{FF2B5EF4-FFF2-40B4-BE49-F238E27FC236}">
                <a16:creationId xmlns:a16="http://schemas.microsoft.com/office/drawing/2014/main" id="{31629E93-DB87-A24D-A3E3-338110232EDE}"/>
              </a:ext>
            </a:extLst>
          </p:cNvPr>
          <p:cNvSpPr>
            <a:spLocks noChangeArrowheads="1"/>
          </p:cNvSpPr>
          <p:nvPr/>
        </p:nvSpPr>
        <p:spPr bwMode="auto">
          <a:xfrm>
            <a:off x="835403" y="-146337"/>
            <a:ext cx="18137617" cy="6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br>
              <a:rPr kumimoji="0" lang="ru-UA" altLang="ru-UA" sz="1100" b="0" i="0" u="none" strike="noStrike" cap="none" normalizeH="0" baseline="0">
                <a:ln>
                  <a:noFill/>
                </a:ln>
                <a:solidFill>
                  <a:srgbClr val="232B30"/>
                </a:solidFill>
                <a:effectLst/>
                <a:latin typeface="Helvetica" pitchFamily="2" charset="0"/>
              </a:rPr>
            </a:br>
            <a:endParaRPr kumimoji="0" lang="ru-UA" altLang="ru-UA" sz="1000" b="0" i="0" u="none" strike="noStrike" cap="none" normalizeH="0" baseline="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UA" altLang="ru-UA" sz="1100" b="0" i="0" u="none" strike="noStrike" cap="none" normalizeH="0" baseline="0">
                <a:ln>
                  <a:noFill/>
                </a:ln>
                <a:solidFill>
                  <a:srgbClr val="232B30"/>
                </a:solidFill>
                <a:effectLst/>
                <a:latin typeface="Helvetica" pitchFamily="2" charset="0"/>
              </a:rPr>
              <a:t> </a:t>
            </a:r>
            <a:endParaRPr kumimoji="0" lang="ru-UA" altLang="ru-UA"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852491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
            <a:ext cx="9906000" cy="6876317"/>
          </a:xfrm>
        </p:spPr>
      </p:pic>
    </p:spTree>
    <p:extLst>
      <p:ext uri="{BB962C8B-B14F-4D97-AF65-F5344CB8AC3E}">
        <p14:creationId xmlns:p14="http://schemas.microsoft.com/office/powerpoint/2010/main" val="34653905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3533" y="0"/>
            <a:ext cx="9704934" cy="6858000"/>
          </a:xfrm>
          <a:prstGeom prst="rect">
            <a:avLst/>
          </a:prstGeom>
        </p:spPr>
      </p:pic>
      <p:sp>
        <p:nvSpPr>
          <p:cNvPr id="2" name="Номер слайда 1"/>
          <p:cNvSpPr>
            <a:spLocks noGrp="1"/>
          </p:cNvSpPr>
          <p:nvPr>
            <p:ph type="sldNum" sz="quarter" idx="12"/>
          </p:nvPr>
        </p:nvSpPr>
        <p:spPr>
          <a:xfrm>
            <a:off x="8139113" y="6356353"/>
            <a:ext cx="2601912" cy="365125"/>
          </a:xfrm>
        </p:spPr>
        <p:txBody>
          <a:bodyPr/>
          <a:lstStyle/>
          <a:p>
            <a:fld id="{FDF4D4AB-2372-4DDB-9730-8B72E9CCB58A}" type="slidenum">
              <a:rPr lang="ru-RU" smtClean="0">
                <a:solidFill>
                  <a:srgbClr val="007832"/>
                </a:solidFill>
              </a:rPr>
              <a:t>99</a:t>
            </a:fld>
            <a:endParaRPr lang="ru-RU" dirty="0">
              <a:solidFill>
                <a:srgbClr val="007832"/>
              </a:solidFill>
            </a:endParaRPr>
          </a:p>
        </p:txBody>
      </p:sp>
      <p:sp>
        <p:nvSpPr>
          <p:cNvPr id="3" name="Прямоугольник 2">
            <a:extLst>
              <a:ext uri="{FF2B5EF4-FFF2-40B4-BE49-F238E27FC236}">
                <a16:creationId xmlns:a16="http://schemas.microsoft.com/office/drawing/2014/main" id="{AB76A9A1-767B-3643-84B1-942F91D5F845}"/>
              </a:ext>
            </a:extLst>
          </p:cNvPr>
          <p:cNvSpPr/>
          <p:nvPr/>
        </p:nvSpPr>
        <p:spPr>
          <a:xfrm>
            <a:off x="1872867" y="184753"/>
            <a:ext cx="9959249" cy="5909310"/>
          </a:xfrm>
          <a:prstGeom prst="rect">
            <a:avLst/>
          </a:prstGeom>
        </p:spPr>
        <p:txBody>
          <a:bodyPr wrap="square">
            <a:spAutoFit/>
          </a:bodyPr>
          <a:lstStyle/>
          <a:p>
            <a:pPr algn="just"/>
            <a:r>
              <a:rPr lang="ru-RU" dirty="0" err="1"/>
              <a:t>Під</a:t>
            </a:r>
            <a:r>
              <a:rPr lang="ru-RU" dirty="0"/>
              <a:t> час </a:t>
            </a:r>
            <a:r>
              <a:rPr lang="ru-RU" dirty="0" err="1"/>
              <a:t>проведення</a:t>
            </a:r>
            <a:r>
              <a:rPr lang="ru-RU" dirty="0"/>
              <a:t> </a:t>
            </a:r>
            <a:r>
              <a:rPr lang="ru-RU" dirty="0" err="1"/>
              <a:t>перевірки</a:t>
            </a:r>
            <a:r>
              <a:rPr lang="ru-RU" dirty="0"/>
              <a:t> ФОП ОСОБА_5 </a:t>
            </a:r>
            <a:r>
              <a:rPr lang="ru-RU" dirty="0" err="1"/>
              <a:t>надала</a:t>
            </a:r>
            <a:r>
              <a:rPr lang="ru-RU" dirty="0"/>
              <a:t> </a:t>
            </a:r>
            <a:r>
              <a:rPr lang="ru-RU" dirty="0" err="1"/>
              <a:t>письмові</a:t>
            </a:r>
            <a:r>
              <a:rPr lang="ru-RU" dirty="0"/>
              <a:t> </a:t>
            </a:r>
            <a:r>
              <a:rPr lang="ru-RU" dirty="0" err="1"/>
              <a:t>пояснення</a:t>
            </a:r>
            <a:r>
              <a:rPr lang="ru-RU" dirty="0"/>
              <a:t> </a:t>
            </a:r>
            <a:r>
              <a:rPr lang="ru-RU" dirty="0" err="1"/>
              <a:t>від</a:t>
            </a:r>
            <a:r>
              <a:rPr lang="ru-RU" dirty="0"/>
              <a:t> 04.07.2018, в </a:t>
            </a:r>
            <a:r>
              <a:rPr lang="ru-RU" dirty="0" err="1"/>
              <a:t>яких</a:t>
            </a:r>
            <a:r>
              <a:rPr lang="ru-RU" dirty="0"/>
              <a:t> </a:t>
            </a:r>
            <a:r>
              <a:rPr lang="ru-RU" dirty="0" err="1"/>
              <a:t>зазначила</a:t>
            </a:r>
            <a:r>
              <a:rPr lang="ru-RU" dirty="0"/>
              <a:t>, </a:t>
            </a:r>
            <a:r>
              <a:rPr lang="ru-RU" dirty="0" err="1"/>
              <a:t>що</a:t>
            </a:r>
            <a:r>
              <a:rPr lang="ru-RU" dirty="0"/>
              <a:t> 04.07.2018 </a:t>
            </a:r>
            <a:r>
              <a:rPr lang="ru-RU" dirty="0" err="1"/>
              <a:t>близько</a:t>
            </a:r>
            <a:r>
              <a:rPr lang="ru-RU" dirty="0"/>
              <a:t> 17 год. 00 </a:t>
            </a:r>
            <a:r>
              <a:rPr lang="ru-RU" dirty="0" err="1"/>
              <a:t>хв</a:t>
            </a:r>
            <a:r>
              <a:rPr lang="ru-RU" dirty="0"/>
              <a:t>. у </a:t>
            </a:r>
            <a:r>
              <a:rPr lang="ru-RU" dirty="0" err="1"/>
              <a:t>кіску</a:t>
            </a:r>
            <a:r>
              <a:rPr lang="ru-RU" dirty="0"/>
              <a:t> «</a:t>
            </a:r>
            <a:r>
              <a:rPr lang="ru-RU" dirty="0" err="1"/>
              <a:t>Шаурма</a:t>
            </a:r>
            <a:r>
              <a:rPr lang="ru-RU" dirty="0"/>
              <a:t>» </a:t>
            </a:r>
            <a:r>
              <a:rPr lang="ru-RU" b="1" dirty="0" err="1"/>
              <a:t>допомагали</a:t>
            </a:r>
            <a:r>
              <a:rPr lang="ru-RU" b="1" dirty="0"/>
              <a:t> </a:t>
            </a:r>
            <a:r>
              <a:rPr lang="ru-RU" b="1" dirty="0" err="1"/>
              <a:t>їй</a:t>
            </a:r>
            <a:r>
              <a:rPr lang="ru-RU" b="1" dirty="0"/>
              <a:t> на </a:t>
            </a:r>
            <a:r>
              <a:rPr lang="ru-RU" b="1" dirty="0" err="1"/>
              <a:t>робочому</a:t>
            </a:r>
            <a:r>
              <a:rPr lang="ru-RU" b="1" dirty="0"/>
              <a:t> </a:t>
            </a:r>
            <a:r>
              <a:rPr lang="ru-RU" b="1" dirty="0" err="1"/>
              <a:t>місці</a:t>
            </a:r>
            <a:r>
              <a:rPr lang="ru-RU" b="1" dirty="0"/>
              <a:t> </a:t>
            </a:r>
            <a:r>
              <a:rPr lang="ru-RU" b="1" dirty="0" err="1"/>
              <a:t>дві</a:t>
            </a:r>
            <a:r>
              <a:rPr lang="ru-RU" b="1" dirty="0"/>
              <a:t> </a:t>
            </a:r>
            <a:r>
              <a:rPr lang="ru-RU" b="1" dirty="0" err="1"/>
              <a:t>її</a:t>
            </a:r>
            <a:r>
              <a:rPr lang="ru-RU" b="1" dirty="0"/>
              <a:t> </a:t>
            </a:r>
            <a:r>
              <a:rPr lang="ru-RU" b="1" dirty="0" err="1"/>
              <a:t>доньки</a:t>
            </a:r>
            <a:r>
              <a:rPr lang="ru-RU" dirty="0"/>
              <a:t> ОСОБА_3 та ОСОБА_4, </a:t>
            </a:r>
            <a:r>
              <a:rPr lang="ru-RU" dirty="0" err="1"/>
              <a:t>які</a:t>
            </a:r>
            <a:r>
              <a:rPr lang="ru-RU" dirty="0"/>
              <a:t> за час </a:t>
            </a:r>
            <a:r>
              <a:rPr lang="ru-RU" dirty="0" err="1"/>
              <a:t>її</a:t>
            </a:r>
            <a:r>
              <a:rPr lang="ru-RU" dirty="0"/>
              <a:t> </a:t>
            </a:r>
            <a:r>
              <a:rPr lang="ru-RU" dirty="0" err="1"/>
              <a:t>відсутності</a:t>
            </a:r>
            <a:r>
              <a:rPr lang="ru-RU" dirty="0"/>
              <a:t> </a:t>
            </a:r>
            <a:r>
              <a:rPr lang="ru-RU" dirty="0" err="1"/>
              <a:t>робили</a:t>
            </a:r>
            <a:r>
              <a:rPr lang="ru-RU" dirty="0"/>
              <a:t> чай та наливали квас. </a:t>
            </a:r>
            <a:r>
              <a:rPr lang="ru-RU" dirty="0" err="1"/>
              <a:t>Анастасія</a:t>
            </a:r>
            <a:r>
              <a:rPr lang="ru-RU" dirty="0"/>
              <a:t> ІНФОРМАЦІЯ_1 та ОСОБА_4 ІНФОРМАЦІЯ_2 у час </a:t>
            </a:r>
            <a:r>
              <a:rPr lang="ru-RU" dirty="0" err="1"/>
              <a:t>канікул</a:t>
            </a:r>
            <a:r>
              <a:rPr lang="ru-RU" dirty="0"/>
              <a:t> </a:t>
            </a:r>
            <a:r>
              <a:rPr lang="ru-RU" dirty="0" err="1"/>
              <a:t>допомагають</a:t>
            </a:r>
            <a:r>
              <a:rPr lang="ru-RU" dirty="0"/>
              <a:t> коли </a:t>
            </a:r>
            <a:r>
              <a:rPr lang="ru-RU" dirty="0" err="1"/>
              <a:t>багато</a:t>
            </a:r>
            <a:r>
              <a:rPr lang="ru-RU" dirty="0"/>
              <a:t> </a:t>
            </a:r>
            <a:r>
              <a:rPr lang="ru-RU" dirty="0" err="1"/>
              <a:t>роботи</a:t>
            </a:r>
            <a:r>
              <a:rPr lang="ru-RU" dirty="0"/>
              <a:t>. </a:t>
            </a:r>
            <a:r>
              <a:rPr lang="ru-RU" dirty="0" err="1"/>
              <a:t>Крім</a:t>
            </a:r>
            <a:r>
              <a:rPr lang="ru-RU" dirty="0"/>
              <a:t> того </a:t>
            </a:r>
            <a:r>
              <a:rPr lang="ru-RU" dirty="0" err="1"/>
              <a:t>надала</a:t>
            </a:r>
            <a:r>
              <a:rPr lang="ru-RU" dirty="0"/>
              <a:t> </a:t>
            </a:r>
            <a:r>
              <a:rPr lang="ru-RU" dirty="0" err="1"/>
              <a:t>пояснення</a:t>
            </a:r>
            <a:r>
              <a:rPr lang="ru-RU" dirty="0"/>
              <a:t>, в </a:t>
            </a:r>
            <a:r>
              <a:rPr lang="ru-RU" dirty="0" err="1"/>
              <a:t>яких</a:t>
            </a:r>
            <a:r>
              <a:rPr lang="ru-RU" dirty="0"/>
              <a:t> </a:t>
            </a:r>
            <a:r>
              <a:rPr lang="ru-RU" dirty="0" err="1"/>
              <a:t>зазначила</a:t>
            </a:r>
            <a:r>
              <a:rPr lang="ru-RU" dirty="0"/>
              <a:t>, </a:t>
            </a:r>
            <a:r>
              <a:rPr lang="ru-RU" dirty="0" err="1"/>
              <a:t>що</a:t>
            </a:r>
            <a:r>
              <a:rPr lang="ru-RU" dirty="0"/>
              <a:t> в </a:t>
            </a:r>
            <a:r>
              <a:rPr lang="ru-RU" dirty="0" err="1"/>
              <a:t>магазині</a:t>
            </a:r>
            <a:r>
              <a:rPr lang="ru-RU" dirty="0"/>
              <a:t> «</a:t>
            </a:r>
            <a:r>
              <a:rPr lang="ru-RU" dirty="0" err="1"/>
              <a:t>Маркада</a:t>
            </a:r>
            <a:r>
              <a:rPr lang="ru-RU" dirty="0"/>
              <a:t>» 05.07.2018 о 08 год. 30 </a:t>
            </a:r>
            <a:r>
              <a:rPr lang="ru-RU" dirty="0" err="1"/>
              <a:t>хв</a:t>
            </a:r>
            <a:r>
              <a:rPr lang="ru-RU" dirty="0"/>
              <a:t>. </a:t>
            </a:r>
            <a:r>
              <a:rPr lang="ru-RU" dirty="0" err="1"/>
              <a:t>працює</a:t>
            </a:r>
            <a:r>
              <a:rPr lang="ru-RU" dirty="0"/>
              <a:t> ОСОБА_2, вона </a:t>
            </a:r>
            <a:r>
              <a:rPr lang="ru-RU" dirty="0" err="1"/>
              <a:t>працює</a:t>
            </a:r>
            <a:r>
              <a:rPr lang="ru-RU" dirty="0"/>
              <a:t> з 08 год. 00 </a:t>
            </a:r>
            <a:r>
              <a:rPr lang="ru-RU" dirty="0" err="1"/>
              <a:t>хв</a:t>
            </a:r>
            <a:r>
              <a:rPr lang="ru-RU" dirty="0"/>
              <a:t>. до 19 год. 00 </a:t>
            </a:r>
            <a:r>
              <a:rPr lang="ru-RU" dirty="0" err="1"/>
              <a:t>хв</a:t>
            </a:r>
            <a:r>
              <a:rPr lang="ru-RU" dirty="0"/>
              <a:t>., </a:t>
            </a:r>
            <a:r>
              <a:rPr lang="ru-RU" dirty="0" err="1"/>
              <a:t>заробітної</a:t>
            </a:r>
            <a:r>
              <a:rPr lang="ru-RU" dirty="0"/>
              <a:t> плати не </a:t>
            </a:r>
            <a:r>
              <a:rPr lang="ru-RU" dirty="0" err="1"/>
              <a:t>отримує</a:t>
            </a:r>
            <a:r>
              <a:rPr lang="ru-RU" dirty="0"/>
              <a:t>. На </a:t>
            </a:r>
            <a:r>
              <a:rPr lang="ru-RU" dirty="0" err="1"/>
              <a:t>підставі</a:t>
            </a:r>
            <a:r>
              <a:rPr lang="ru-RU" dirty="0"/>
              <a:t> </a:t>
            </a:r>
            <a:r>
              <a:rPr lang="ru-RU" dirty="0" err="1"/>
              <a:t>висновків</a:t>
            </a:r>
            <a:r>
              <a:rPr lang="ru-RU" dirty="0"/>
              <a:t> </a:t>
            </a:r>
            <a:r>
              <a:rPr lang="ru-RU" b="1" dirty="0">
                <a:solidFill>
                  <a:srgbClr val="FF0000"/>
                </a:solidFill>
              </a:rPr>
              <a:t>постанову про </a:t>
            </a:r>
            <a:r>
              <a:rPr lang="ru-RU" b="1" dirty="0" err="1">
                <a:solidFill>
                  <a:srgbClr val="FF0000"/>
                </a:solidFill>
              </a:rPr>
              <a:t>накладення</a:t>
            </a:r>
            <a:r>
              <a:rPr lang="ru-RU" b="1" dirty="0">
                <a:solidFill>
                  <a:srgbClr val="FF0000"/>
                </a:solidFill>
              </a:rPr>
              <a:t> штрафу у </a:t>
            </a:r>
            <a:r>
              <a:rPr lang="ru-RU" b="1" dirty="0" err="1">
                <a:solidFill>
                  <a:srgbClr val="FF0000"/>
                </a:solidFill>
              </a:rPr>
              <a:t>розмірі</a:t>
            </a:r>
            <a:r>
              <a:rPr lang="ru-RU" b="1" dirty="0">
                <a:solidFill>
                  <a:srgbClr val="FF0000"/>
                </a:solidFill>
              </a:rPr>
              <a:t> 335 070,00 грн.</a:t>
            </a:r>
          </a:p>
          <a:p>
            <a:pPr algn="just"/>
            <a:endParaRPr lang="ru-RU" dirty="0"/>
          </a:p>
          <a:p>
            <a:pPr algn="just"/>
            <a:r>
              <a:rPr lang="ru-RU" dirty="0"/>
              <a:t>ФОП ОСОБА_1 </a:t>
            </a:r>
            <a:r>
              <a:rPr lang="ru-RU" dirty="0" err="1"/>
              <a:t>під</a:t>
            </a:r>
            <a:r>
              <a:rPr lang="ru-RU" dirty="0"/>
              <a:t> час </a:t>
            </a:r>
            <a:r>
              <a:rPr lang="ru-RU" dirty="0" err="1"/>
              <a:t>розгляду</a:t>
            </a:r>
            <a:r>
              <a:rPr lang="ru-RU" dirty="0"/>
              <a:t> </a:t>
            </a:r>
            <a:r>
              <a:rPr lang="ru-RU" dirty="0" err="1"/>
              <a:t>справи</a:t>
            </a:r>
            <a:r>
              <a:rPr lang="ru-RU" dirty="0"/>
              <a:t> про </a:t>
            </a:r>
            <a:r>
              <a:rPr lang="ru-RU" dirty="0" err="1"/>
              <a:t>накладення</a:t>
            </a:r>
            <a:r>
              <a:rPr lang="ru-RU" dirty="0"/>
              <a:t> штрафу </a:t>
            </a:r>
            <a:r>
              <a:rPr lang="ru-RU" b="1" dirty="0" err="1"/>
              <a:t>погодилася</a:t>
            </a:r>
            <a:r>
              <a:rPr lang="ru-RU" dirty="0"/>
              <a:t> з </a:t>
            </a:r>
            <a:r>
              <a:rPr lang="ru-RU" dirty="0" err="1"/>
              <a:t>встановленими</a:t>
            </a:r>
            <a:r>
              <a:rPr lang="ru-RU" dirty="0"/>
              <a:t> </a:t>
            </a:r>
            <a:r>
              <a:rPr lang="ru-RU" dirty="0" err="1"/>
              <a:t>порушеннями</a:t>
            </a:r>
            <a:r>
              <a:rPr lang="ru-RU" dirty="0"/>
              <a:t> та </a:t>
            </a:r>
            <a:r>
              <a:rPr lang="ru-RU" dirty="0" err="1"/>
              <a:t>повідомила</a:t>
            </a:r>
            <a:r>
              <a:rPr lang="ru-RU" dirty="0"/>
              <a:t> про </a:t>
            </a:r>
            <a:r>
              <a:rPr lang="ru-RU" dirty="0" err="1"/>
              <a:t>наміри</a:t>
            </a:r>
            <a:r>
              <a:rPr lang="ru-RU" dirty="0"/>
              <a:t> </a:t>
            </a:r>
            <a:r>
              <a:rPr lang="ru-RU" dirty="0" err="1"/>
              <a:t>оскаржувати</a:t>
            </a:r>
            <a:r>
              <a:rPr lang="ru-RU" dirty="0"/>
              <a:t> постанову в судовому порядку.</a:t>
            </a:r>
          </a:p>
          <a:p>
            <a:pPr algn="just"/>
            <a:endParaRPr lang="ru-RU" dirty="0"/>
          </a:p>
          <a:p>
            <a:pPr algn="just"/>
            <a:r>
              <a:rPr lang="ru-RU" dirty="0" err="1"/>
              <a:t>Виконання</a:t>
            </a:r>
            <a:r>
              <a:rPr lang="ru-RU" dirty="0"/>
              <a:t> </a:t>
            </a:r>
            <a:r>
              <a:rPr lang="ru-RU" dirty="0" err="1"/>
              <a:t>роботи</a:t>
            </a:r>
            <a:r>
              <a:rPr lang="ru-RU" dirty="0"/>
              <a:t> за </a:t>
            </a:r>
            <a:r>
              <a:rPr lang="ru-RU" dirty="0" err="1"/>
              <a:t>професією</a:t>
            </a:r>
            <a:r>
              <a:rPr lang="ru-RU" dirty="0"/>
              <a:t> (</a:t>
            </a:r>
            <a:r>
              <a:rPr lang="ru-RU" dirty="0" err="1"/>
              <a:t>посадою</a:t>
            </a:r>
            <a:r>
              <a:rPr lang="ru-RU" dirty="0"/>
              <a:t>), </a:t>
            </a:r>
            <a:r>
              <a:rPr lang="ru-RU" dirty="0" err="1"/>
              <a:t>визначеною</a:t>
            </a:r>
            <a:r>
              <a:rPr lang="ru-RU" dirty="0"/>
              <a:t> </a:t>
            </a:r>
            <a:r>
              <a:rPr lang="ru-RU" dirty="0" err="1"/>
              <a:t>Національним</a:t>
            </a:r>
            <a:r>
              <a:rPr lang="ru-RU" dirty="0"/>
              <a:t> </a:t>
            </a:r>
            <a:r>
              <a:rPr lang="ru-RU" dirty="0" err="1"/>
              <a:t>класифікатором</a:t>
            </a:r>
            <a:r>
              <a:rPr lang="ru-RU" dirty="0"/>
              <a:t> </a:t>
            </a:r>
            <a:r>
              <a:rPr lang="ru-RU" dirty="0" err="1"/>
              <a:t>України</a:t>
            </a:r>
            <a:r>
              <a:rPr lang="ru-RU" dirty="0"/>
              <a:t> ДК 003:2010 «</a:t>
            </a:r>
            <a:r>
              <a:rPr lang="ru-RU" dirty="0" err="1"/>
              <a:t>Класифікатор</a:t>
            </a:r>
            <a:r>
              <a:rPr lang="ru-RU" dirty="0"/>
              <a:t> </a:t>
            </a:r>
            <a:r>
              <a:rPr lang="ru-RU" dirty="0" err="1"/>
              <a:t>професій</a:t>
            </a:r>
            <a:r>
              <a:rPr lang="ru-RU" dirty="0"/>
              <a:t>», </a:t>
            </a:r>
            <a:r>
              <a:rPr lang="ru-RU" dirty="0" err="1"/>
              <a:t>затвердженим</a:t>
            </a:r>
            <a:r>
              <a:rPr lang="ru-RU" dirty="0"/>
              <a:t> наказом </a:t>
            </a:r>
            <a:r>
              <a:rPr lang="ru-RU" dirty="0" err="1"/>
              <a:t>Держспоживстандарту</a:t>
            </a:r>
            <a:r>
              <a:rPr lang="ru-RU" dirty="0"/>
              <a:t> </a:t>
            </a:r>
            <a:r>
              <a:rPr lang="ru-RU" dirty="0" err="1"/>
              <a:t>від</a:t>
            </a:r>
            <a:r>
              <a:rPr lang="ru-RU" dirty="0"/>
              <a:t> 28.07.2010 р. № 327, </a:t>
            </a:r>
            <a:r>
              <a:rPr lang="ru-RU" dirty="0" err="1"/>
              <a:t>згідно</a:t>
            </a:r>
            <a:r>
              <a:rPr lang="ru-RU" dirty="0"/>
              <a:t> листа </a:t>
            </a:r>
            <a:r>
              <a:rPr lang="ru-RU" dirty="0" err="1"/>
              <a:t>Мінсоцполітики</a:t>
            </a:r>
            <a:r>
              <a:rPr lang="ru-RU" dirty="0"/>
              <a:t> </a:t>
            </a:r>
            <a:r>
              <a:rPr lang="ru-RU" dirty="0" err="1"/>
              <a:t>України</a:t>
            </a:r>
            <a:r>
              <a:rPr lang="ru-RU" dirty="0"/>
              <a:t> </a:t>
            </a:r>
            <a:r>
              <a:rPr lang="ru-RU" dirty="0" err="1"/>
              <a:t>від</a:t>
            </a:r>
            <a:r>
              <a:rPr lang="ru-RU" dirty="0"/>
              <a:t> 23.05.2017 № 10620/0/2-17/13, </a:t>
            </a:r>
            <a:r>
              <a:rPr lang="ru-RU" b="1" dirty="0" err="1"/>
              <a:t>є</a:t>
            </a:r>
            <a:r>
              <a:rPr lang="ru-RU" b="1" dirty="0"/>
              <a:t> характерною </a:t>
            </a:r>
            <a:r>
              <a:rPr lang="ru-RU" b="1" dirty="0" err="1"/>
              <a:t>ознакою</a:t>
            </a:r>
            <a:r>
              <a:rPr lang="ru-RU" b="1" dirty="0"/>
              <a:t> </a:t>
            </a:r>
            <a:r>
              <a:rPr lang="ru-RU" b="1" dirty="0" err="1"/>
              <a:t>трудових</a:t>
            </a:r>
            <a:r>
              <a:rPr lang="ru-RU" b="1" dirty="0"/>
              <a:t> </a:t>
            </a:r>
            <a:r>
              <a:rPr lang="ru-RU" b="1" dirty="0" err="1"/>
              <a:t>відносин</a:t>
            </a:r>
            <a:r>
              <a:rPr lang="ru-RU" b="1" dirty="0"/>
              <a:t>. </a:t>
            </a:r>
          </a:p>
          <a:p>
            <a:pPr algn="just"/>
            <a:endParaRPr lang="ru-RU" dirty="0"/>
          </a:p>
          <a:p>
            <a:pPr algn="just"/>
            <a:r>
              <a:rPr lang="ru-RU" dirty="0"/>
              <a:t>Таким чином </a:t>
            </a:r>
            <a:r>
              <a:rPr lang="ru-RU" dirty="0" err="1"/>
              <a:t>відповідачем</a:t>
            </a:r>
            <a:r>
              <a:rPr lang="ru-RU" dirty="0"/>
              <a:t> доведено факт </a:t>
            </a:r>
            <a:r>
              <a:rPr lang="ru-RU" dirty="0" err="1"/>
              <a:t>виконання</a:t>
            </a:r>
            <a:r>
              <a:rPr lang="ru-RU" dirty="0"/>
              <a:t> ОСОБА_4 та ОСОБА_3 </a:t>
            </a:r>
            <a:r>
              <a:rPr lang="ru-RU" dirty="0" err="1"/>
              <a:t>виконання</a:t>
            </a:r>
            <a:r>
              <a:rPr lang="ru-RU" dirty="0"/>
              <a:t> </a:t>
            </a:r>
            <a:r>
              <a:rPr lang="ru-RU" dirty="0" err="1"/>
              <a:t>трудових</a:t>
            </a:r>
            <a:r>
              <a:rPr lang="ru-RU" dirty="0"/>
              <a:t> </a:t>
            </a:r>
            <a:r>
              <a:rPr lang="ru-RU" dirty="0" err="1"/>
              <a:t>функцій</a:t>
            </a:r>
            <a:r>
              <a:rPr lang="ru-RU" dirty="0"/>
              <a:t> </a:t>
            </a:r>
            <a:r>
              <a:rPr lang="ru-RU" dirty="0" err="1"/>
              <a:t>продавця</a:t>
            </a:r>
            <a:r>
              <a:rPr lang="ru-RU" dirty="0"/>
              <a:t> без </a:t>
            </a:r>
            <a:r>
              <a:rPr lang="ru-RU" dirty="0" err="1"/>
              <a:t>укладення</a:t>
            </a:r>
            <a:r>
              <a:rPr lang="ru-RU" dirty="0"/>
              <a:t> трудового договору.</a:t>
            </a:r>
          </a:p>
          <a:p>
            <a:pPr algn="just"/>
            <a:endParaRPr lang="ru-RU" dirty="0"/>
          </a:p>
          <a:p>
            <a:pPr algn="r"/>
            <a:r>
              <a:rPr lang="ru-RU" i="1" dirty="0"/>
              <a:t>Постанова </a:t>
            </a:r>
            <a:r>
              <a:rPr lang="ru-RU" i="1" dirty="0" err="1"/>
              <a:t>Черкаського</a:t>
            </a:r>
            <a:r>
              <a:rPr lang="ru-RU" i="1" dirty="0"/>
              <a:t> окружного </a:t>
            </a:r>
            <a:r>
              <a:rPr lang="ru-RU" i="1" dirty="0" err="1"/>
              <a:t>адміністративного</a:t>
            </a:r>
            <a:r>
              <a:rPr lang="ru-RU" i="1" dirty="0"/>
              <a:t> суду </a:t>
            </a:r>
          </a:p>
          <a:p>
            <a:pPr algn="r"/>
            <a:r>
              <a:rPr lang="ru-RU" i="1" dirty="0" err="1"/>
              <a:t>від</a:t>
            </a:r>
            <a:r>
              <a:rPr lang="ru-RU" i="1" dirty="0"/>
              <a:t> 01 листопада 2018 року по </a:t>
            </a:r>
            <a:r>
              <a:rPr lang="ru-RU" i="1" dirty="0" err="1"/>
              <a:t>справі</a:t>
            </a:r>
            <a:r>
              <a:rPr lang="ru-RU" i="1" dirty="0"/>
              <a:t> № 2340/3229/18</a:t>
            </a:r>
          </a:p>
        </p:txBody>
      </p:sp>
    </p:spTree>
    <p:extLst>
      <p:ext uri="{BB962C8B-B14F-4D97-AF65-F5344CB8AC3E}">
        <p14:creationId xmlns:p14="http://schemas.microsoft.com/office/powerpoint/2010/main" val="2772876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12523</TotalTime>
  <Words>16056</Words>
  <Application>Microsoft Macintosh PowerPoint</Application>
  <PresentationFormat>Широкоэкранный</PresentationFormat>
  <Paragraphs>1249</Paragraphs>
  <Slides>111</Slides>
  <Notes>28</Notes>
  <HiddenSlides>0</HiddenSlides>
  <MMClips>0</MMClips>
  <ScaleCrop>false</ScaleCrop>
  <HeadingPairs>
    <vt:vector size="6" baseType="variant">
      <vt:variant>
        <vt:lpstr>Использованные шрифты</vt:lpstr>
      </vt:variant>
      <vt:variant>
        <vt:i4>15</vt:i4>
      </vt:variant>
      <vt:variant>
        <vt:lpstr>Тема</vt:lpstr>
      </vt:variant>
      <vt:variant>
        <vt:i4>1</vt:i4>
      </vt:variant>
      <vt:variant>
        <vt:lpstr>Заголовки слайдов</vt:lpstr>
      </vt:variant>
      <vt:variant>
        <vt:i4>111</vt:i4>
      </vt:variant>
    </vt:vector>
  </HeadingPairs>
  <TitlesOfParts>
    <vt:vector size="127" baseType="lpstr">
      <vt:lpstr>-webkit-standard</vt:lpstr>
      <vt:lpstr>.Apple Color Emoji UI</vt:lpstr>
      <vt:lpstr>Arial</vt:lpstr>
      <vt:lpstr>Calibri</vt:lpstr>
      <vt:lpstr>Calibri (Основной текст)</vt:lpstr>
      <vt:lpstr>Calibri Light</vt:lpstr>
      <vt:lpstr>Cambria</vt:lpstr>
      <vt:lpstr>Georgia</vt:lpstr>
      <vt:lpstr>Helvetica</vt:lpstr>
      <vt:lpstr>LucidaGrande</vt:lpstr>
      <vt:lpstr>OpenSans</vt:lpstr>
      <vt:lpstr>Symbol</vt:lpstr>
      <vt:lpstr>Times New Roman</vt:lpstr>
      <vt:lpstr>Wingdings</vt:lpstr>
      <vt:lpstr>ZapfDingbatsITC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Зміна значення первинних документів </vt:lpstr>
      <vt:lpstr>Доктрина: «Реальність господарської операції»</vt:lpstr>
      <vt:lpstr>Презентация PowerPoint</vt:lpstr>
      <vt:lpstr>Презентация PowerPoint</vt:lpstr>
      <vt:lpstr>Презентация PowerPoint</vt:lpstr>
      <vt:lpstr>Презентация PowerPoint</vt:lpstr>
      <vt:lpstr>Постанова Верховного Суду від 18.07.2018 у справі  № 815/6427/17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Постанова Верховного Суду від 26.02.2019 у справі № 640/20138/18</vt:lpstr>
      <vt:lpstr>Презентация PowerPoint</vt:lpstr>
      <vt:lpstr>Презентация PowerPoint</vt:lpstr>
      <vt:lpstr>Постанова Верховного Суду від 23.04.2019 у справі № 820/580/16</vt:lpstr>
      <vt:lpstr>  Постанова Верховного Суду від 04.04.2019 у справі  № 812/797/17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Доктрина: «Ділова мета»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Ознаки фіктивного підприємництва у актах перевірки :</vt:lpstr>
      <vt:lpstr>Презентация PowerPoint</vt:lpstr>
      <vt:lpstr>Позиція Верховного суду щодо наявності протоколу допиту свідка – директора підприємства</vt:lpstr>
      <vt:lpstr>Презентация PowerPoint</vt:lpstr>
      <vt:lpstr>Позиція Верховного Суду щодо наявності вироку стосовно директора підприємства</vt:lpstr>
      <vt:lpstr>Презентация PowerPoint</vt:lpstr>
      <vt:lpstr>Презентация PowerPoint</vt:lpstr>
      <vt:lpstr>Презентация PowerPoint</vt:lpstr>
      <vt:lpstr>«Знамениті» 36 питань слідчого на допиті по кримінальній податковій справі: опрацювання правильних відповідей</vt:lpstr>
      <vt:lpstr>Презентация PowerPoint</vt:lpstr>
      <vt:lpstr>Що таке податкова обачність і на що звертає увагу суд?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Анна Вінниченко</dc:creator>
  <cp:lastModifiedBy>Анна Вінниченко</cp:lastModifiedBy>
  <cp:revision>19</cp:revision>
  <dcterms:created xsi:type="dcterms:W3CDTF">2020-02-17T13:34:32Z</dcterms:created>
  <dcterms:modified xsi:type="dcterms:W3CDTF">2020-02-26T06:18:04Z</dcterms:modified>
</cp:coreProperties>
</file>